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356" r:id="rId2"/>
    <p:sldId id="361" r:id="rId3"/>
    <p:sldId id="362" r:id="rId4"/>
    <p:sldId id="350" r:id="rId5"/>
    <p:sldId id="353" r:id="rId6"/>
    <p:sldId id="360" r:id="rId7"/>
    <p:sldId id="359" r:id="rId8"/>
    <p:sldId id="341" r:id="rId9"/>
  </p:sldIdLst>
  <p:sldSz cx="9144000" cy="6858000" type="screen4x3"/>
  <p:notesSz cx="7016750" cy="9302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76" userDrawn="1">
          <p15:clr>
            <a:srgbClr val="A4A3A4"/>
          </p15:clr>
        </p15:guide>
        <p15:guide id="2" orient="horz" pos="3000" userDrawn="1">
          <p15:clr>
            <a:srgbClr val="A4A3A4"/>
          </p15:clr>
        </p15:guide>
        <p15:guide id="3" orient="horz" pos="384" userDrawn="1">
          <p15:clr>
            <a:srgbClr val="A4A3A4"/>
          </p15:clr>
        </p15:guide>
        <p15:guide id="4" orient="horz" pos="2688" userDrawn="1">
          <p15:clr>
            <a:srgbClr val="A4A3A4"/>
          </p15:clr>
        </p15:guide>
        <p15:guide id="5" orient="horz" pos="2904" userDrawn="1">
          <p15:clr>
            <a:srgbClr val="A4A3A4"/>
          </p15:clr>
        </p15:guide>
        <p15:guide id="6" orient="horz" pos="1680" userDrawn="1">
          <p15:clr>
            <a:srgbClr val="A4A3A4"/>
          </p15:clr>
        </p15:guide>
        <p15:guide id="7" orient="horz" pos="3216" userDrawn="1">
          <p15:clr>
            <a:srgbClr val="A4A3A4"/>
          </p15:clr>
        </p15:guide>
        <p15:guide id="8" orient="horz" pos="3096" userDrawn="1">
          <p15:clr>
            <a:srgbClr val="A4A3A4"/>
          </p15:clr>
        </p15:guide>
        <p15:guide id="9" pos="672" userDrawn="1">
          <p15:clr>
            <a:srgbClr val="A4A3A4"/>
          </p15:clr>
        </p15:guide>
        <p15:guide id="10" pos="2976" userDrawn="1">
          <p15:clr>
            <a:srgbClr val="A4A3A4"/>
          </p15:clr>
        </p15:guide>
        <p15:guide id="11" pos="5160" userDrawn="1">
          <p15:clr>
            <a:srgbClr val="A4A3A4"/>
          </p15:clr>
        </p15:guide>
        <p15:guide id="12" pos="1948" userDrawn="1">
          <p15:clr>
            <a:srgbClr val="A4A3A4"/>
          </p15:clr>
        </p15:guide>
        <p15:guide id="13" pos="216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orient="horz" pos="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quel User" initials="SU" lastIdx="0" clrIdx="0">
    <p:extLst>
      <p:ext uri="{19B8F6BF-5375-455C-9EA6-DF929625EA0E}">
        <p15:presenceInfo xmlns:p15="http://schemas.microsoft.com/office/powerpoint/2012/main" userId="958da6fd0e6693a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8C"/>
    <a:srgbClr val="692146"/>
    <a:srgbClr val="720F11"/>
    <a:srgbClr val="9F2241"/>
    <a:srgbClr val="E2DFCA"/>
    <a:srgbClr val="625D9C"/>
    <a:srgbClr val="E21A23"/>
    <a:srgbClr val="FFDFCA"/>
    <a:srgbClr val="FFB600"/>
    <a:srgbClr val="E7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77" autoAdjust="0"/>
    <p:restoredTop sz="94874" autoAdjust="0"/>
  </p:normalViewPr>
  <p:slideViewPr>
    <p:cSldViewPr snapToGrid="0">
      <p:cViewPr varScale="1">
        <p:scale>
          <a:sx n="51" d="100"/>
          <a:sy n="51" d="100"/>
        </p:scale>
        <p:origin x="78" y="690"/>
      </p:cViewPr>
      <p:guideLst>
        <p:guide pos="1176"/>
        <p:guide orient="horz" pos="3000"/>
        <p:guide orient="horz" pos="384"/>
        <p:guide orient="horz" pos="2688"/>
        <p:guide orient="horz" pos="2904"/>
        <p:guide orient="horz" pos="1680"/>
        <p:guide orient="horz" pos="3216"/>
        <p:guide orient="horz" pos="3096"/>
        <p:guide pos="672"/>
        <p:guide pos="2976"/>
        <p:guide pos="5160"/>
        <p:guide pos="1948"/>
        <p:guide pos="216"/>
        <p:guide orient="horz" pos="2160"/>
        <p:guide orient="horz" pos="216"/>
      </p:guideLst>
    </p:cSldViewPr>
  </p:slideViewPr>
  <p:outlineViewPr>
    <p:cViewPr>
      <p:scale>
        <a:sx n="33" d="100"/>
        <a:sy n="33" d="100"/>
      </p:scale>
      <p:origin x="0" y="-1441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20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433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r">
              <a:defRPr sz="1100"/>
            </a:lvl1pPr>
          </a:lstStyle>
          <a:p>
            <a:fld id="{7CF79C4C-9A95-4F23-B503-12D2C6F00E19}" type="datetimeFigureOut">
              <a:rPr lang="en-US" smtClean="0"/>
              <a:t>7/9/2019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433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r">
              <a:defRPr sz="1100"/>
            </a:lvl1pPr>
          </a:lstStyle>
          <a:p>
            <a:fld id="{9BEDD28F-82A9-4FAE-8C69-E41F27D67B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84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5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r">
              <a:defRPr sz="1200"/>
            </a:lvl1pPr>
          </a:lstStyle>
          <a:p>
            <a:fld id="{2BE65169-DB50-4446-8324-0D580DBE95C4}" type="datetimeFigureOut">
              <a:rPr lang="en-US" smtClean="0"/>
              <a:t>7/9/2019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96" tIns="46347" rIns="92696" bIns="463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6950"/>
            <a:ext cx="5613400" cy="3662958"/>
          </a:xfrm>
          <a:prstGeom prst="rect">
            <a:avLst/>
          </a:prstGeom>
        </p:spPr>
        <p:txBody>
          <a:bodyPr vert="horz" lIns="92696" tIns="46347" rIns="92696" bIns="4634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5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r">
              <a:defRPr sz="1200"/>
            </a:lvl1pPr>
          </a:lstStyle>
          <a:p>
            <a:fld id="{30DC0D4C-FD52-4CA4-A998-31C73A5A5B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03DB6BE-E2F3-2A47-94A8-585F5DD01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7" t="11823" r="5903" b="4524"/>
          <a:stretch/>
        </p:blipFill>
        <p:spPr>
          <a:xfrm>
            <a:off x="0" y="1520825"/>
            <a:ext cx="9144000" cy="4846438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A1600F-0570-410C-9F95-5DDBAF63CC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58448A-1EBE-41B2-B940-5B338FAA80A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4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D6B082-7C10-BA4E-BE12-3A2FD5AE08EF}"/>
              </a:ext>
            </a:extLst>
          </p:cNvPr>
          <p:cNvGrpSpPr/>
          <p:nvPr userDrawn="1"/>
        </p:nvGrpSpPr>
        <p:grpSpPr>
          <a:xfrm>
            <a:off x="6635067" y="0"/>
            <a:ext cx="2508933" cy="6367263"/>
            <a:chOff x="3491346" y="0"/>
            <a:chExt cx="2508933" cy="636726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3EC593-DC20-9346-9776-FBA0FABCCDA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D31C323-8E84-A946-A27D-2777E3E0BE45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A9B01AF-6459-4247-AF71-3F7C135643BB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For TOC/</a:t>
            </a:r>
            <a:br>
              <a:rPr lang="en-US" dirty="0"/>
            </a:br>
            <a:r>
              <a:rPr lang="en-US" dirty="0"/>
              <a:t>Agenda and Lite Text Slide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6858000" cy="452596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tabLst/>
              <a:defRPr sz="2000" baseline="0">
                <a:solidFill>
                  <a:schemeClr val="tx2"/>
                </a:solidFill>
              </a:defRPr>
            </a:lvl1pPr>
            <a:lvl2pPr>
              <a:buClrTx/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 [20pt Arial for TOC/Agenda]</a:t>
            </a:r>
          </a:p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BE9A4657-960C-43DE-81AE-18CA143A438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51AA9ED-A6E2-4AEB-B71F-2979D48AB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051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697526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7" y="1280160"/>
            <a:ext cx="6975265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6B10B21-A22D-4973-9F22-3C85C87DD1D6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3E23767-0A7E-4F0C-A99E-C1C9090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8012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46164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ABEF75F3-1711-489F-A08C-9328DE9AC7F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E81A5-2073-4945-BB5B-812F9353FE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216BB23-582F-4B13-8CFC-A600617B3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7309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0" orient="horz" pos="206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C0C4BDB-A03D-4245-B68D-139B69368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86" r="23740"/>
          <a:stretch/>
        </p:blipFill>
        <p:spPr>
          <a:xfrm>
            <a:off x="-13645" y="1524000"/>
            <a:ext cx="9157646" cy="484500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D42FAE-26E3-4DE5-BC8F-C630755CABB5}"/>
              </a:ext>
            </a:extLst>
          </p:cNvPr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05BDC1-9FD2-487F-96D3-99A60DFF2DF9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B6C85AF-40BF-481F-B230-2EC2FE116ADE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C82988-802C-4FB8-98AD-D2FC0A223CD6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48757-6631-4B8F-B2B2-0A5D2A24C9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DB33C924-3FD6-46F3-8F4D-D93347665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AFDF1C8C-EF32-4F80-8B3B-9EDA8D988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2" name="Text Placeholder 32">
            <a:extLst>
              <a:ext uri="{FF2B5EF4-FFF2-40B4-BE49-F238E27FC236}">
                <a16:creationId xmlns:a16="http://schemas.microsoft.com/office/drawing/2014/main" id="{88D52AD4-24DE-462D-AACA-5C2FA46AAB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86DC85-02AF-42BC-85AD-A7AA80CB2076}"/>
              </a:ext>
            </a:extLst>
          </p:cNvPr>
          <p:cNvCxnSpPr>
            <a:cxnSpLocks/>
          </p:cNvCxnSpPr>
          <p:nvPr userDrawn="1"/>
        </p:nvCxnSpPr>
        <p:spPr>
          <a:xfrm>
            <a:off x="714711" y="4913464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0168EFA-D6C2-4F7E-B228-815598EC2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11D669-74A6-4F41-BFAC-F4CB24AEC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7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1521567"/>
            <a:ext cx="9144000" cy="4846438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9EC3BB-4571-47EE-A5F0-E16F7B4F2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3D62D0-94AB-439B-AC37-064E85067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6" y="274321"/>
            <a:ext cx="6858000" cy="8229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616" y="1280160"/>
            <a:ext cx="6858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6E250-D1F9-6444-A77C-4DC8C64A97D7}"/>
              </a:ext>
            </a:extLst>
          </p:cNvPr>
          <p:cNvSpPr/>
          <p:nvPr userDrawn="1"/>
        </p:nvSpPr>
        <p:spPr>
          <a:xfrm>
            <a:off x="0" y="6367263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8145CF-2FEC-4A08-842F-42FF880B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8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3" r:id="rId3"/>
    <p:sldLayoutId id="2147483667" r:id="rId4"/>
    <p:sldLayoutId id="2147483713" r:id="rId5"/>
    <p:sldLayoutId id="2147483709" r:id="rId6"/>
    <p:sldLayoutId id="2147483711" r:id="rId7"/>
    <p:sldLayoutId id="2147483712" r:id="rId8"/>
    <p:sldLayoutId id="2147483668" r:id="rId9"/>
    <p:sldLayoutId id="2147483662" r:id="rId10"/>
    <p:sldLayoutId id="2147483665" r:id="rId11"/>
    <p:sldLayoutId id="2147483666" r:id="rId12"/>
    <p:sldLayoutId id="2147483671" r:id="rId13"/>
    <p:sldLayoutId id="2147483669" r:id="rId14"/>
    <p:sldLayoutId id="2147483676" r:id="rId15"/>
    <p:sldLayoutId id="2147483675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orient="horz" pos="36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47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pos="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3C634-6DCE-49E5-9301-523628F37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SIMnet</a:t>
            </a:r>
            <a:r>
              <a:rPr lang="en-US" dirty="0"/>
              <a:t> Student Registration</a:t>
            </a:r>
          </a:p>
        </p:txBody>
      </p:sp>
    </p:spTree>
    <p:extLst>
      <p:ext uri="{BB962C8B-B14F-4D97-AF65-F5344CB8AC3E}">
        <p14:creationId xmlns:p14="http://schemas.microsoft.com/office/powerpoint/2010/main" val="166373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Benefits of Registering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57187" y="1280160"/>
            <a:ext cx="8428459" cy="4798423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What do you get when you register for </a:t>
            </a:r>
            <a:r>
              <a:rPr lang="en-US" dirty="0" err="1">
                <a:solidFill>
                  <a:schemeClr val="tx1"/>
                </a:solidFill>
              </a:rPr>
              <a:t>SIMnet</a:t>
            </a:r>
            <a:r>
              <a:rPr lang="en-US" dirty="0">
                <a:solidFill>
                  <a:schemeClr val="tx1"/>
                </a:solidFill>
              </a:rPr>
              <a:t>?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Hands on practice with the tools you will need in your career.  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Practical training in programs from Microsoft Office to Office 365.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Practice with real world applications that are used in businesses around the world.  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Life-long access</a:t>
            </a:r>
            <a:endParaRPr lang="en-US" dirty="0"/>
          </a:p>
          <a:p>
            <a:pPr marL="231775" lvl="2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19E437-CEEE-4E5A-B3A0-1DA4A8B8BC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2</a:t>
            </a:fld>
            <a:endParaRPr lang="en-US" dirty="0"/>
          </a:p>
        </p:txBody>
      </p:sp>
      <p:cxnSp>
        <p:nvCxnSpPr>
          <p:cNvPr id="14" name="Straight Connector 13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265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539" y="1371600"/>
            <a:ext cx="8660922" cy="4616450"/>
          </a:xfrm>
        </p:spPr>
        <p:txBody>
          <a:bodyPr/>
          <a:lstStyle/>
          <a:p>
            <a:r>
              <a:rPr lang="en-US" dirty="0"/>
              <a:t>Login in to your Blackboard account and navigate to your course.  </a:t>
            </a:r>
          </a:p>
          <a:p>
            <a:r>
              <a:rPr lang="en-US" dirty="0"/>
              <a:t>If you are not sure if you have a Blackboard account, check with your instructor.</a:t>
            </a:r>
          </a:p>
        </p:txBody>
      </p:sp>
      <p:pic>
        <p:nvPicPr>
          <p:cNvPr id="1028" name="Picture 4" descr="Blackboard Account login screen where username and password are entered.&#10;">
            <a:extLst>
              <a:ext uri="{FF2B5EF4-FFF2-40B4-BE49-F238E27FC236}">
                <a16:creationId xmlns:a16="http://schemas.microsoft.com/office/drawing/2014/main" id="{87EE3263-6604-46AA-B3C0-312696EB3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8" y="3338036"/>
            <a:ext cx="4223951" cy="1831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Blackboard Account screen with course listings.">
            <a:extLst>
              <a:ext uri="{FF2B5EF4-FFF2-40B4-BE49-F238E27FC236}">
                <a16:creationId xmlns:a16="http://schemas.microsoft.com/office/drawing/2014/main" id="{6944A12C-7E3B-4422-B41D-D13A5258E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490" y="3338036"/>
            <a:ext cx="4594422" cy="1831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632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540" y="1371600"/>
            <a:ext cx="8544106" cy="4616450"/>
          </a:xfrm>
        </p:spPr>
        <p:txBody>
          <a:bodyPr/>
          <a:lstStyle/>
          <a:p>
            <a:r>
              <a:rPr lang="en-US" dirty="0"/>
              <a:t>In your course, you'll need to find the McGraw-Hill Campus link.  If you're not sure where to find the link, just ask your instructor. </a:t>
            </a:r>
          </a:p>
          <a:p>
            <a:r>
              <a:rPr lang="en-US" dirty="0"/>
              <a:t>Once you've located the link, go ahead and click on it.</a:t>
            </a:r>
          </a:p>
        </p:txBody>
      </p:sp>
      <p:pic>
        <p:nvPicPr>
          <p:cNvPr id="1026" name="Picture 2" descr="Screen view of link to McGraw-Hill Campus within a course.">
            <a:extLst>
              <a:ext uri="{FF2B5EF4-FFF2-40B4-BE49-F238E27FC236}">
                <a16:creationId xmlns:a16="http://schemas.microsoft.com/office/drawing/2014/main" id="{43C8EE05-938A-483D-9D67-59D0BFF8E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177" y="2779420"/>
            <a:ext cx="4322831" cy="320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250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1257" y="1371600"/>
            <a:ext cx="8431639" cy="4756638"/>
          </a:xfrm>
        </p:spPr>
        <p:txBody>
          <a:bodyPr/>
          <a:lstStyle/>
          <a:p>
            <a:pPr fontAlgn="base"/>
            <a:r>
              <a:rPr lang="en-US" dirty="0"/>
              <a:t>If this is your first time using McGraw-Hill Campus, you will need to agree to the terms of service and privacy policy and then click </a:t>
            </a:r>
            <a:r>
              <a:rPr lang="en-US" b="1" dirty="0"/>
              <a:t>Get Started</a:t>
            </a:r>
            <a:r>
              <a:rPr lang="en-US" dirty="0"/>
              <a:t>. ​</a:t>
            </a:r>
          </a:p>
          <a:p>
            <a:pPr fontAlgn="base"/>
            <a:r>
              <a:rPr lang="en-US" dirty="0"/>
              <a:t>Then click on the </a:t>
            </a:r>
            <a:r>
              <a:rPr lang="en-US" b="1" dirty="0" err="1"/>
              <a:t>SIMnet</a:t>
            </a:r>
            <a:r>
              <a:rPr lang="en-US" dirty="0"/>
              <a:t> button to continue.</a:t>
            </a:r>
          </a:p>
        </p:txBody>
      </p:sp>
      <p:pic>
        <p:nvPicPr>
          <p:cNvPr id="2050" name="Picture 2" descr="Screen view if using McGraw-Hill Campus for the first time.  You will need to agree to the terms of service and privacy policy.  Once checked, you will click Get Started.">
            <a:extLst>
              <a:ext uri="{FF2B5EF4-FFF2-40B4-BE49-F238E27FC236}">
                <a16:creationId xmlns:a16="http://schemas.microsoft.com/office/drawing/2014/main" id="{356EF607-615A-4712-A0F2-5D1C64435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7" y="3154681"/>
            <a:ext cx="3921369" cy="233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Once logged into McGraw-Hill Campus, this screen depicts the text for the course and a link to SIMnet.">
            <a:extLst>
              <a:ext uri="{FF2B5EF4-FFF2-40B4-BE49-F238E27FC236}">
                <a16:creationId xmlns:a16="http://schemas.microsoft.com/office/drawing/2014/main" id="{2BD4D5A3-44E8-45E9-BAD1-AA144EFD7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258" y="3154681"/>
            <a:ext cx="4602235" cy="243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351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6304" y="1371600"/>
            <a:ext cx="5071872" cy="4756638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Existing </a:t>
            </a:r>
            <a:r>
              <a:rPr lang="en-US" b="1" dirty="0" err="1">
                <a:solidFill>
                  <a:srgbClr val="C00000"/>
                </a:solidFill>
                <a:ea typeface="+mn-lt"/>
                <a:cs typeface="+mn-lt"/>
              </a:rPr>
              <a:t>SIMnet</a:t>
            </a:r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 login</a:t>
            </a:r>
            <a:r>
              <a:rPr lang="en-US" dirty="0">
                <a:ea typeface="+mn-lt"/>
                <a:cs typeface="+mn-lt"/>
              </a:rPr>
              <a:t>: select </a:t>
            </a:r>
            <a:r>
              <a:rPr lang="en-US" b="1" dirty="0">
                <a:ea typeface="+mn-lt"/>
                <a:cs typeface="+mn-lt"/>
              </a:rPr>
              <a:t>Yes, Sign in Now.</a:t>
            </a:r>
            <a:r>
              <a:rPr lang="en-US" dirty="0">
                <a:ea typeface="+mn-lt"/>
                <a:cs typeface="+mn-lt"/>
              </a:rPr>
              <a:t> </a:t>
            </a:r>
          </a:p>
          <a:p>
            <a:r>
              <a:rPr lang="en-US" dirty="0">
                <a:ea typeface="+mn-lt"/>
                <a:cs typeface="+mn-lt"/>
              </a:rPr>
              <a:t>Enter your username and password and click </a:t>
            </a:r>
            <a:r>
              <a:rPr lang="en-US" b="1" dirty="0">
                <a:ea typeface="+mn-lt"/>
                <a:cs typeface="+mn-lt"/>
              </a:rPr>
              <a:t>Sign-in</a:t>
            </a:r>
            <a:r>
              <a:rPr lang="en-US" dirty="0">
                <a:ea typeface="+mn-lt"/>
                <a:cs typeface="+mn-lt"/>
              </a:rPr>
              <a:t>.   </a:t>
            </a:r>
          </a:p>
          <a:p>
            <a:endParaRPr lang="en-US" dirty="0">
              <a:ea typeface="+mn-lt"/>
              <a:cs typeface="+mn-lt"/>
            </a:endParaRPr>
          </a:p>
          <a:p>
            <a:endParaRPr lang="en-US" dirty="0">
              <a:ea typeface="+mn-lt"/>
              <a:cs typeface="+mn-lt"/>
            </a:endParaRPr>
          </a:p>
          <a:p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New to </a:t>
            </a:r>
            <a:r>
              <a:rPr lang="en-US" b="1" dirty="0" err="1">
                <a:solidFill>
                  <a:srgbClr val="C00000"/>
                </a:solidFill>
                <a:ea typeface="+mn-lt"/>
                <a:cs typeface="+mn-lt"/>
              </a:rPr>
              <a:t>SIMnet</a:t>
            </a:r>
            <a:r>
              <a:rPr lang="en-US" dirty="0">
                <a:ea typeface="+mn-lt"/>
                <a:cs typeface="+mn-lt"/>
              </a:rPr>
              <a:t>:  select </a:t>
            </a:r>
            <a:r>
              <a:rPr lang="en-US" b="1" dirty="0">
                <a:ea typeface="+mn-lt"/>
                <a:cs typeface="+mn-lt"/>
              </a:rPr>
              <a:t>No, Create new account</a:t>
            </a:r>
            <a:r>
              <a:rPr lang="en-US" dirty="0">
                <a:ea typeface="+mn-lt"/>
                <a:cs typeface="+mn-lt"/>
              </a:rPr>
              <a:t>. </a:t>
            </a:r>
          </a:p>
          <a:p>
            <a:r>
              <a:rPr lang="en-US" dirty="0">
                <a:ea typeface="+mn-lt"/>
                <a:cs typeface="+mn-lt"/>
              </a:rPr>
              <a:t>Click </a:t>
            </a:r>
            <a:r>
              <a:rPr lang="en-US" b="1" dirty="0">
                <a:ea typeface="+mn-lt"/>
                <a:cs typeface="+mn-lt"/>
              </a:rPr>
              <a:t>Create Account </a:t>
            </a:r>
            <a:r>
              <a:rPr lang="en-US" dirty="0">
                <a:ea typeface="+mn-lt"/>
                <a:cs typeface="+mn-lt"/>
              </a:rPr>
              <a:t>to have your account automatically created for you.  </a:t>
            </a:r>
            <a:endParaRPr lang="en-US" dirty="0"/>
          </a:p>
          <a:p>
            <a:pPr fontAlgn="base"/>
            <a:r>
              <a:rPr lang="en-US" dirty="0"/>
              <a:t> </a:t>
            </a:r>
          </a:p>
        </p:txBody>
      </p:sp>
      <p:pic>
        <p:nvPicPr>
          <p:cNvPr id="8" name="Picture 5" descr="SIMnet Login page.  Select Yes if you have an account and No if you need to create an account.   Existing users enter username and password. Sign-in and cancel buttons. ">
            <a:extLst>
              <a:ext uri="{FF2B5EF4-FFF2-40B4-BE49-F238E27FC236}">
                <a16:creationId xmlns:a16="http://schemas.microsoft.com/office/drawing/2014/main" id="{E606B70C-B8C1-470F-A610-3B81AFC9AB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456460"/>
            <a:ext cx="3310167" cy="2925402"/>
          </a:xfrm>
          <a:prstGeom prst="rect">
            <a:avLst/>
          </a:prstGeom>
        </p:spPr>
      </p:pic>
      <p:pic>
        <p:nvPicPr>
          <p:cNvPr id="9" name="Picture 7" descr="SIMnet Login page.  Select Yes if you have an account and No if you need to create an account.   No button selected create account button appears in low right corner. ">
            <a:extLst>
              <a:ext uri="{FF2B5EF4-FFF2-40B4-BE49-F238E27FC236}">
                <a16:creationId xmlns:a16="http://schemas.microsoft.com/office/drawing/2014/main" id="{59407331-7687-4BCD-9206-6DC1451A75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5668" y="3476139"/>
            <a:ext cx="3309978" cy="272564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501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8133-AF21-41C9-A9E4-56BA602D3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and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4507A-160B-4478-8CDD-1FFACB279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9924" y="1280160"/>
            <a:ext cx="3885628" cy="4707890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TECH SUPPORT &amp; FAQ:</a:t>
            </a:r>
          </a:p>
          <a:p>
            <a:pPr lvl="0">
              <a:spcBef>
                <a:spcPts val="0"/>
              </a:spcBef>
            </a:pPr>
            <a:endParaRPr lang="en-US" sz="1000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CALL: </a:t>
            </a:r>
            <a:r>
              <a:rPr lang="en-US" dirty="0">
                <a:solidFill>
                  <a:srgbClr val="313131"/>
                </a:solidFill>
              </a:rPr>
              <a:t>(800) 331-5094</a:t>
            </a:r>
          </a:p>
          <a:p>
            <a:pPr lvl="0">
              <a:spcBef>
                <a:spcPts val="0"/>
              </a:spcBef>
            </a:pPr>
            <a:endParaRPr lang="en-US" sz="2400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EMAIL &amp; CHAT: </a:t>
            </a:r>
            <a:r>
              <a:rPr lang="en-US" dirty="0">
                <a:solidFill>
                  <a:srgbClr val="313131"/>
                </a:solidFill>
              </a:rPr>
              <a:t>mhhe.com/support</a:t>
            </a:r>
          </a:p>
          <a:p>
            <a:pPr lvl="0">
              <a:spcBef>
                <a:spcPts val="0"/>
              </a:spcBef>
            </a:pPr>
            <a:endParaRPr lang="en-US" sz="2400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MONDAY-THURSDAY: </a:t>
            </a:r>
            <a:r>
              <a:rPr lang="en-US" dirty="0">
                <a:solidFill>
                  <a:srgbClr val="313131"/>
                </a:solidFill>
              </a:rPr>
              <a:t>24 hours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FRIDAY: </a:t>
            </a:r>
            <a:r>
              <a:rPr lang="en-US" dirty="0">
                <a:solidFill>
                  <a:srgbClr val="313131"/>
                </a:solidFill>
              </a:rPr>
              <a:t>12 AM - 9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SATURDAY: </a:t>
            </a:r>
            <a:r>
              <a:rPr lang="en-US" dirty="0">
                <a:solidFill>
                  <a:srgbClr val="313131"/>
                </a:solidFill>
              </a:rPr>
              <a:t>10 AM - 8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SUNDAY: </a:t>
            </a:r>
            <a:r>
              <a:rPr lang="en-US" dirty="0">
                <a:solidFill>
                  <a:srgbClr val="313131"/>
                </a:solidFill>
              </a:rPr>
              <a:t>12 PM – 12 AM EST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7CA1D3-AFFA-4CA2-95A8-73E2010B4F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35552" y="1280160"/>
            <a:ext cx="5108448" cy="4707890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FIND MORE SUPPORT:</a:t>
            </a:r>
          </a:p>
          <a:p>
            <a:pPr lvl="0">
              <a:spcBef>
                <a:spcPts val="0"/>
              </a:spcBef>
            </a:pPr>
            <a:endParaRPr lang="en-US" sz="1000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313131"/>
                </a:solidFill>
              </a:rPr>
              <a:t>help.simnetonline.com/Help/StudentPortal/</a:t>
            </a:r>
            <a:endParaRPr lang="en-US" dirty="0">
              <a:solidFill>
                <a:srgbClr val="B60000"/>
              </a:solidFill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FIND MORE TIPS:</a:t>
            </a:r>
          </a:p>
          <a:p>
            <a:pPr lvl="0">
              <a:spcBef>
                <a:spcPts val="0"/>
              </a:spcBef>
            </a:pPr>
            <a:endParaRPr lang="en-US" sz="1000" b="1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313131"/>
                </a:solidFill>
              </a:rPr>
              <a:t>mhhe.com/</a:t>
            </a:r>
            <a:r>
              <a:rPr lang="en-US" dirty="0" err="1">
                <a:solidFill>
                  <a:srgbClr val="313131"/>
                </a:solidFill>
              </a:rPr>
              <a:t>collegesmarter</a:t>
            </a:r>
            <a:r>
              <a:rPr lang="en-US" dirty="0">
                <a:solidFill>
                  <a:srgbClr val="313131"/>
                </a:solidFill>
              </a:rPr>
              <a:t> </a:t>
            </a:r>
          </a:p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CA6DC-59F0-41AC-B921-EE764799D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Support At Every Step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CD6A0-9015-420C-8EA1-4D98E84EA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810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907DC-F838-463F-8DAF-3AA66DAED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Registering!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12C8C-D578-4D99-B173-CE803423A2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pPr algn="ctr"/>
            <a:r>
              <a:rPr lang="en-US" sz="4000" b="1" dirty="0">
                <a:solidFill>
                  <a:schemeClr val="accent1"/>
                </a:solidFill>
              </a:rPr>
              <a:t>Questions?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98D95-688F-4F73-844A-CEFBA6FA2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90D6EF-68D8-4853-9BD6-E83759EAD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028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 4x3 CORP PPT Template_V8-FNL_Compressed.potx_MAR-1-2019" id="{08DE2090-B8B5-4033-89C1-B4DDE1363E23}" vid="{41A9A413-2957-419E-84E7-5E9AF06433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</TotalTime>
  <Words>238</Words>
  <Application>Microsoft Office PowerPoint</Application>
  <PresentationFormat>On-screen Show (4:3)</PresentationFormat>
  <Paragraphs>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Arial Black</vt:lpstr>
      <vt:lpstr>Calibri</vt:lpstr>
      <vt:lpstr>Office Theme</vt:lpstr>
      <vt:lpstr>SIMnet Student Registration</vt:lpstr>
      <vt:lpstr>Benefits of Registering</vt:lpstr>
      <vt:lpstr>Step 1</vt:lpstr>
      <vt:lpstr>Step 2</vt:lpstr>
      <vt:lpstr>Step 3</vt:lpstr>
      <vt:lpstr>Step 4</vt:lpstr>
      <vt:lpstr>Support and Resources</vt:lpstr>
      <vt:lpstr>Thanks for Registering!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Template: User Notes Delete this slide from final presentation.</dc:title>
  <dc:creator>sgalayda</dc:creator>
  <cp:lastModifiedBy>sgalayda</cp:lastModifiedBy>
  <cp:revision>58</cp:revision>
  <cp:lastPrinted>2019-06-10T14:53:10Z</cp:lastPrinted>
  <dcterms:created xsi:type="dcterms:W3CDTF">2019-06-04T22:37:36Z</dcterms:created>
  <dcterms:modified xsi:type="dcterms:W3CDTF">2019-07-09T18:15:17Z</dcterms:modified>
</cp:coreProperties>
</file>