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handoutMasterIdLst>
    <p:handoutMasterId r:id="rId16"/>
  </p:handoutMasterIdLst>
  <p:sldIdLst>
    <p:sldId id="359" r:id="rId2"/>
    <p:sldId id="357" r:id="rId3"/>
    <p:sldId id="360" r:id="rId4"/>
    <p:sldId id="361" r:id="rId5"/>
    <p:sldId id="362" r:id="rId6"/>
    <p:sldId id="363" r:id="rId7"/>
    <p:sldId id="364" r:id="rId8"/>
    <p:sldId id="365" r:id="rId9"/>
    <p:sldId id="358" r:id="rId10"/>
    <p:sldId id="339" r:id="rId11"/>
    <p:sldId id="310" r:id="rId12"/>
    <p:sldId id="341" r:id="rId13"/>
    <p:sldId id="368" r:id="rId14"/>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 id="2" name="Teri Zuccaro" initials="TZ" lastIdx="1" clrIdx="1">
    <p:extLst>
      <p:ext uri="{19B8F6BF-5375-455C-9EA6-DF929625EA0E}">
        <p15:presenceInfo xmlns:p15="http://schemas.microsoft.com/office/powerpoint/2012/main" userId="Teri Zuccar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525D71-FAF5-3EE5-56F9-61C02EBDCA01}" v="2" dt="2021-06-17T17:12:39.538"/>
    <p1510:client id="{A7DB6734-650C-87DA-3DCD-98E312B17F09}" v="2" dt="2021-06-17T17:13:26.1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693" autoAdjust="0"/>
    <p:restoredTop sz="94944" autoAdjust="0"/>
  </p:normalViewPr>
  <p:slideViewPr>
    <p:cSldViewPr snapToGrid="0">
      <p:cViewPr varScale="1">
        <p:scale>
          <a:sx n="68" d="100"/>
          <a:sy n="68" d="100"/>
        </p:scale>
        <p:origin x="1116" y="60"/>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8/18/2021</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8/18/2021</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11</a:t>
            </a:fld>
            <a:endParaRPr lang="en-US" dirty="0"/>
          </a:p>
        </p:txBody>
      </p:sp>
    </p:spTree>
    <p:extLst>
      <p:ext uri="{BB962C8B-B14F-4D97-AF65-F5344CB8AC3E}">
        <p14:creationId xmlns:p14="http://schemas.microsoft.com/office/powerpoint/2010/main" val="41311173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733" r:id="rId4"/>
    <p:sldLayoutId id="2147483734" r:id="rId5"/>
    <p:sldLayoutId id="2147483735" r:id="rId6"/>
    <p:sldLayoutId id="2147483736" r:id="rId7"/>
    <p:sldLayoutId id="2147483737" r:id="rId8"/>
    <p:sldLayoutId id="2147483738" r:id="rId9"/>
    <p:sldLayoutId id="2147483667" r:id="rId10"/>
    <p:sldLayoutId id="2147483713" r:id="rId11"/>
    <p:sldLayoutId id="2147483709" r:id="rId12"/>
    <p:sldLayoutId id="2147483711" r:id="rId13"/>
    <p:sldLayoutId id="2147483712" r:id="rId14"/>
    <p:sldLayoutId id="2147483668" r:id="rId15"/>
    <p:sldLayoutId id="2147483662" r:id="rId16"/>
    <p:sldLayoutId id="2147483665" r:id="rId17"/>
    <p:sldLayoutId id="2147483666" r:id="rId18"/>
    <p:sldLayoutId id="2147483739" r:id="rId19"/>
    <p:sldLayoutId id="2147483740" r:id="rId20"/>
    <p:sldLayoutId id="2147483741" r:id="rId21"/>
    <p:sldLayoutId id="2147483742" r:id="rId22"/>
    <p:sldLayoutId id="2147483671" r:id="rId23"/>
    <p:sldLayoutId id="2147483669" r:id="rId24"/>
    <p:sldLayoutId id="2147483676" r:id="rId25"/>
    <p:sldLayoutId id="2147483675" r:id="rId2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cid:6CF5239E-367F-4054-B979-CBE07B6AF735" TargetMode="Externa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1763085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10</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3682584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6383832" cy="5478423"/>
          </a:xfrm>
          <a:prstGeom prst="rect">
            <a:avLst/>
          </a:prstGeom>
          <a:noFill/>
        </p:spPr>
        <p:txBody>
          <a:bodyPr wrap="square" rtlCol="0">
            <a:spAutoFit/>
          </a:bodyPr>
          <a:lstStyle/>
          <a:p>
            <a:r>
              <a:rPr lang="en-US" b="1" dirty="0"/>
              <a:t>ReadAnywhere App</a:t>
            </a:r>
          </a:p>
          <a:p>
            <a:endParaRPr lang="en-US" sz="1600" dirty="0"/>
          </a:p>
          <a:p>
            <a:r>
              <a:rPr lang="en-US" sz="2000" dirty="0"/>
              <a:t>Download the free ReadAnywhere app to your Android or iOS smartphone or tablet and access your course eBook for offline study access anytime, anywhere. </a:t>
            </a:r>
          </a:p>
          <a:p>
            <a:endParaRPr lang="en-US" sz="2000" dirty="0"/>
          </a:p>
          <a:p>
            <a:r>
              <a:rPr lang="en-US" sz="2000" dirty="0"/>
              <a:t>More than </a:t>
            </a:r>
            <a:r>
              <a:rPr lang="en-US" sz="2000" u="sng" dirty="0"/>
              <a:t>1 million students and instructors </a:t>
            </a:r>
            <a:r>
              <a:rPr lang="en-US" sz="2000" dirty="0"/>
              <a:t>have downloaded the ReadAnywhere app that has a 4.7 rating on the App Store.</a:t>
            </a:r>
          </a:p>
          <a:p>
            <a:endParaRPr lang="en-US" dirty="0"/>
          </a:p>
          <a:p>
            <a:endParaRPr lang="en-US" dirty="0"/>
          </a:p>
          <a:p>
            <a:r>
              <a:rPr lang="en-US" b="1" dirty="0"/>
              <a:t>Connect Tablet App</a:t>
            </a:r>
          </a:p>
          <a:p>
            <a:endParaRPr lang="en-US" sz="1600" dirty="0"/>
          </a:p>
          <a:p>
            <a:r>
              <a:rPr lang="en-US" sz="2000" dirty="0"/>
              <a:t>Login to Connect on your tablet browser and then add it to your home screen to complete assignments with ease – including pinch, pan, and zoom capability as you work</a:t>
            </a:r>
            <a:r>
              <a:rPr lang="en-US" sz="1600" dirty="0"/>
              <a:t>.</a:t>
            </a:r>
          </a:p>
          <a:p>
            <a:endParaRPr lang="en-US" sz="1200" i="1" dirty="0"/>
          </a:p>
          <a:p>
            <a:r>
              <a:rPr lang="en-US" sz="1400" i="1" dirty="0"/>
              <a:t>*The Connect Tablet App is not recommended for smartphone use.</a:t>
            </a:r>
          </a:p>
        </p:txBody>
      </p:sp>
      <p:pic>
        <p:nvPicPr>
          <p:cNvPr id="13" name="Picture 12">
            <a:extLst>
              <a:ext uri="{FF2B5EF4-FFF2-40B4-BE49-F238E27FC236}">
                <a16:creationId xmlns:a16="http://schemas.microsoft.com/office/drawing/2014/main" id="{31DB9E31-1FC4-4E67-A38D-7AD260FBF5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029019" y="646893"/>
            <a:ext cx="1756627" cy="1828391"/>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6937919" y="3182958"/>
            <a:ext cx="1952360" cy="2810069"/>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11</a:t>
            </a:fld>
            <a:endParaRPr lang="en-US" dirty="0"/>
          </a:p>
        </p:txBody>
      </p:sp>
    </p:spTree>
    <p:extLst>
      <p:ext uri="{BB962C8B-B14F-4D97-AF65-F5344CB8AC3E}">
        <p14:creationId xmlns:p14="http://schemas.microsoft.com/office/powerpoint/2010/main" val="111348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12</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1636134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A25B5-71B7-4676-BBEA-BC9ED0BF16D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62D072F-9C06-4767-BFD5-BF36417B5A71}"/>
              </a:ext>
            </a:extLst>
          </p:cNvPr>
          <p:cNvSpPr>
            <a:spLocks noGrp="1"/>
          </p:cNvSpPr>
          <p:nvPr>
            <p:ph type="body" sz="quarter" idx="12"/>
          </p:nvPr>
        </p:nvSpPr>
        <p:spPr/>
        <p:txBody>
          <a:bodyPr vert="horz" lIns="91440" tIns="45720" rIns="91440" bIns="45720" rtlCol="0" anchor="t">
            <a:noAutofit/>
          </a:bodyPr>
          <a:lstStyle/>
          <a:p>
            <a:r>
              <a:rPr lang="en-US" dirty="0">
                <a:solidFill>
                  <a:schemeClr val="tx1"/>
                </a:solidFill>
                <a:cs typeface="Arial"/>
              </a:rPr>
              <a:t>If your instructor uses remote proctoring for this course...</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Proctoring and/or browser-locking services will be used within your Connect assignments.</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Equipment needed may include a webcam and/or microphone.</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Payment may be required.</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A practiced proctored assignment may be available</a:t>
            </a:r>
            <a:endParaRPr lang="en-US" dirty="0">
              <a:ea typeface="+mn-lt"/>
              <a:cs typeface="+mn-lt"/>
            </a:endParaRPr>
          </a:p>
          <a:p>
            <a:pPr marL="342900" indent="-342900">
              <a:buFont typeface="Arial,Sans-Serif"/>
              <a:buChar char="•"/>
            </a:pPr>
            <a:r>
              <a:rPr lang="en-US" dirty="0">
                <a:solidFill>
                  <a:schemeClr val="tx1"/>
                </a:solidFill>
                <a:cs typeface="Arial"/>
              </a:rPr>
              <a:t>Additional information regarding proctoring may be included in the syllabus.</a:t>
            </a:r>
            <a:endParaRPr lang="en-US" dirty="0"/>
          </a:p>
        </p:txBody>
      </p:sp>
      <p:sp>
        <p:nvSpPr>
          <p:cNvPr id="4" name="Slide Number Placeholder 3">
            <a:extLst>
              <a:ext uri="{FF2B5EF4-FFF2-40B4-BE49-F238E27FC236}">
                <a16:creationId xmlns:a16="http://schemas.microsoft.com/office/drawing/2014/main" id="{A24E1F1A-9A86-49B2-90FA-9E12710E641C}"/>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8966374A-976A-4CB2-8844-B2005D2CF623}"/>
              </a:ext>
            </a:extLst>
          </p:cNvPr>
          <p:cNvSpPr>
            <a:spLocks noGrp="1"/>
          </p:cNvSpPr>
          <p:nvPr>
            <p:ph type="ftr" sz="quarter" idx="3"/>
          </p:nvPr>
        </p:nvSpPr>
        <p:spPr/>
        <p:txBody>
          <a:bodyPr/>
          <a:lstStyle/>
          <a:p>
            <a:r>
              <a:rPr lang="en-US"/>
              <a:t>Support At Every Step</a:t>
            </a:r>
            <a:endParaRPr lang="en-US" dirty="0"/>
          </a:p>
        </p:txBody>
      </p:sp>
      <p:pic>
        <p:nvPicPr>
          <p:cNvPr id="6" name="Picture 6" descr="Icon&#10;&#10;Description automatically generated">
            <a:extLst>
              <a:ext uri="{FF2B5EF4-FFF2-40B4-BE49-F238E27FC236}">
                <a16:creationId xmlns:a16="http://schemas.microsoft.com/office/drawing/2014/main" id="{DE2C52B6-97E3-4563-A05F-9003E8FBED46}"/>
              </a:ext>
            </a:extLst>
          </p:cNvPr>
          <p:cNvPicPr>
            <a:picLocks noChangeAspect="1"/>
          </p:cNvPicPr>
          <p:nvPr/>
        </p:nvPicPr>
        <p:blipFill>
          <a:blip r:embed="rId2"/>
          <a:stretch>
            <a:fillRect/>
          </a:stretch>
        </p:blipFill>
        <p:spPr>
          <a:xfrm>
            <a:off x="353684" y="171112"/>
            <a:ext cx="6862312" cy="984087"/>
          </a:xfrm>
          <a:prstGeom prst="rect">
            <a:avLst/>
          </a:prstGeom>
        </p:spPr>
      </p:pic>
    </p:spTree>
    <p:extLst>
      <p:ext uri="{BB962C8B-B14F-4D97-AF65-F5344CB8AC3E}">
        <p14:creationId xmlns:p14="http://schemas.microsoft.com/office/powerpoint/2010/main" val="4149972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09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702040" cy="4616450"/>
          </a:xfrm>
        </p:spPr>
        <p:txBody>
          <a:bodyPr/>
          <a:lstStyle/>
          <a:p>
            <a:r>
              <a:rPr lang="en-US" dirty="0"/>
              <a:t>Login in to your Moodle or LMS account and navigate to your course. </a:t>
            </a:r>
          </a:p>
          <a:p>
            <a:r>
              <a:rPr lang="en-US" dirty="0"/>
              <a:t>If you are not sure if you have an LMS account, check with your instructor.</a:t>
            </a:r>
          </a:p>
        </p:txBody>
      </p:sp>
      <p:pic>
        <p:nvPicPr>
          <p:cNvPr id="6" name="Picture 2" descr="Log in screen for Moodle.  Prompted to enter username and password.  Once the fields are populated, click on log in.  If you forgot your username or password, click on link provided.  Check box provided to remember username.">
            <a:extLst>
              <a:ext uri="{FF2B5EF4-FFF2-40B4-BE49-F238E27FC236}">
                <a16:creationId xmlns:a16="http://schemas.microsoft.com/office/drawing/2014/main" id="{BE393A45-A289-4DD9-A976-B891FE2A2E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222" y="2408642"/>
            <a:ext cx="5834254" cy="2796404"/>
          </a:xfrm>
          <a:prstGeom prst="rect">
            <a:avLst/>
          </a:prstGeom>
          <a:ln w="3175">
            <a:solidFill>
              <a:schemeClr val="tx1"/>
            </a:solid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9" descr="My Courses page showing available courses.  Arrow points to middle section where course titles are found. ">
            <a:extLst>
              <a:ext uri="{FF2B5EF4-FFF2-40B4-BE49-F238E27FC236}">
                <a16:creationId xmlns:a16="http://schemas.microsoft.com/office/drawing/2014/main" id="{00FFFEEC-0CE3-4417-88C2-EDB8675B81B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037" y="3312101"/>
            <a:ext cx="4682878" cy="2461846"/>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3644553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214117" y="1371600"/>
            <a:ext cx="8688344" cy="1871472"/>
          </a:xfrm>
        </p:spPr>
        <p:txBody>
          <a:bodyPr/>
          <a:lstStyle/>
          <a:p>
            <a:r>
              <a:rPr lang="en-US" dirty="0"/>
              <a:t>On your course homepage, locate and click on the McGraw Hill Campus tool link.</a:t>
            </a:r>
          </a:p>
          <a:p>
            <a:r>
              <a:rPr lang="en-US" dirty="0"/>
              <a:t>Click on it to start the registration process.</a:t>
            </a:r>
          </a:p>
        </p:txBody>
      </p:sp>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pic>
        <p:nvPicPr>
          <p:cNvPr id="7" name="Picture 6">
            <a:extLst>
              <a:ext uri="{FF2B5EF4-FFF2-40B4-BE49-F238E27FC236}">
                <a16:creationId xmlns:a16="http://schemas.microsoft.com/office/drawing/2014/main" id="{2E53E66B-DA93-4EDD-AAD4-C810F73E08E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2131"/>
          <a:stretch/>
        </p:blipFill>
        <p:spPr bwMode="auto">
          <a:xfrm>
            <a:off x="1439967" y="2951176"/>
            <a:ext cx="6236644" cy="2535224"/>
          </a:xfrm>
          <a:prstGeom prst="rect">
            <a:avLst/>
          </a:prstGeom>
          <a:noFill/>
          <a:ln w="9525">
            <a:solidFill>
              <a:schemeClr val="bg2">
                <a:lumMod val="6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906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5" y="1371600"/>
            <a:ext cx="8545845" cy="4756638"/>
          </a:xfrm>
        </p:spPr>
        <p:txBody>
          <a:bodyPr/>
          <a:lstStyle/>
          <a:p>
            <a:pPr fontAlgn="base"/>
            <a:r>
              <a:rPr lang="en-US" dirty="0"/>
              <a:t>If this is your first time using McGraw Hill Campus, you will need to agree to the terms of service and privacy policy and then click </a:t>
            </a:r>
            <a:r>
              <a:rPr lang="en-US" b="1" dirty="0"/>
              <a:t>Get Started</a:t>
            </a:r>
            <a:r>
              <a:rPr lang="en-US" dirty="0"/>
              <a:t>. ​​</a:t>
            </a:r>
          </a:p>
          <a:p>
            <a:pPr fontAlgn="base"/>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616" y="3154681"/>
            <a:ext cx="3921369" cy="2331719"/>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3884" y="3154681"/>
            <a:ext cx="4036447" cy="225083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2936823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7" y="1371599"/>
            <a:ext cx="8545844" cy="4932485"/>
          </a:xfrm>
        </p:spPr>
        <p:txBody>
          <a:bodyPr/>
          <a:lstStyle/>
          <a:p>
            <a:pPr>
              <a:spcAft>
                <a:spcPts val="900"/>
              </a:spcAft>
            </a:pPr>
            <a:r>
              <a:rPr lang="en-US" dirty="0"/>
              <a:t>On the next screen, you can look up your account or create an account if you need to. </a:t>
            </a:r>
          </a:p>
          <a:p>
            <a:pPr>
              <a:spcAft>
                <a:spcPts val="900"/>
              </a:spcAft>
            </a:pPr>
            <a:r>
              <a:rPr lang="en-US" dirty="0"/>
              <a:t>Enter in your email address and click </a:t>
            </a:r>
            <a:r>
              <a:rPr lang="en-US" b="1" dirty="0"/>
              <a:t>Find my account</a:t>
            </a:r>
            <a:r>
              <a:rPr lang="en-US" dirty="0"/>
              <a:t>.</a:t>
            </a:r>
          </a:p>
          <a:p>
            <a:pPr>
              <a:spcAft>
                <a:spcPts val="900"/>
              </a:spcAft>
            </a:pPr>
            <a:r>
              <a:rPr lang="en-US" dirty="0"/>
              <a:t>We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5570" y="3721608"/>
            <a:ext cx="4941276" cy="1910496"/>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2619374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5" y="1318847"/>
            <a:ext cx="8537053"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the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236"/>
          <a:stretch/>
        </p:blipFill>
        <p:spPr bwMode="auto">
          <a:xfrm>
            <a:off x="250334" y="2993080"/>
            <a:ext cx="4189884" cy="1938079"/>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5141" y="2881826"/>
            <a:ext cx="4189884" cy="1780149"/>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Tree>
    <p:extLst>
      <p:ext uri="{BB962C8B-B14F-4D97-AF65-F5344CB8AC3E}">
        <p14:creationId xmlns:p14="http://schemas.microsoft.com/office/powerpoint/2010/main" val="28806302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6" y="1371600"/>
            <a:ext cx="8287512"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994" y="2566519"/>
            <a:ext cx="4343783" cy="3586162"/>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22846222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356615" y="1371599"/>
            <a:ext cx="8545845" cy="4712677"/>
          </a:xfrm>
        </p:spPr>
        <p:txBody>
          <a:bodyPr/>
          <a:lstStyle/>
          <a:p>
            <a:r>
              <a:rPr lang="en-US" dirty="0"/>
              <a:t>You are almost done. Review the information on this screen. If it is correct, click </a:t>
            </a:r>
            <a:r>
              <a:rPr lang="en-US" b="1" dirty="0"/>
              <a:t>Confirm</a:t>
            </a:r>
            <a:r>
              <a:rPr lang="en-US" dirty="0"/>
              <a:t>.  You are now registered. </a:t>
            </a:r>
          </a:p>
          <a:p>
            <a:endParaRPr lang="en-US" dirty="0"/>
          </a:p>
        </p:txBody>
      </p:sp>
      <p:pic>
        <p:nvPicPr>
          <p:cNvPr id="7" name="Picture 6" descr="Once you have registered for the course, the following screen will show the text required for the course.  Click on confirm to complete the registration process.  A cancel button is also provided.">
            <a:extLst>
              <a:ext uri="{FF2B5EF4-FFF2-40B4-BE49-F238E27FC236}">
                <a16:creationId xmlns:a16="http://schemas.microsoft.com/office/drawing/2014/main" id="{7B2BBE86-955A-48D7-96BB-F823E60B5CA3}"/>
              </a:ext>
            </a:extLst>
          </p:cNvPr>
          <p:cNvPicPr>
            <a:picLocks noChangeAspect="1"/>
          </p:cNvPicPr>
          <p:nvPr/>
        </p:nvPicPr>
        <p:blipFill>
          <a:blip r:embed="rId2"/>
          <a:stretch>
            <a:fillRect/>
          </a:stretch>
        </p:blipFill>
        <p:spPr>
          <a:xfrm>
            <a:off x="987237" y="2541402"/>
            <a:ext cx="6997371" cy="3134185"/>
          </a:xfrm>
          <a:prstGeom prst="rect">
            <a:avLst/>
          </a:prstGeom>
          <a:ln w="3175">
            <a:solidFill>
              <a:schemeClr val="tx1"/>
            </a:solidFill>
          </a:ln>
        </p:spPr>
      </p:pic>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596357354"/>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1203</TotalTime>
  <Words>645</Words>
  <Application>Microsoft Office PowerPoint</Application>
  <PresentationFormat>On-screen Show (4:3)</PresentationFormat>
  <Paragraphs>95</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Connect Student Registration</vt:lpstr>
      <vt:lpstr>Make the Most of Connect</vt:lpstr>
      <vt:lpstr>Step 1</vt:lpstr>
      <vt:lpstr>Step 2</vt:lpstr>
      <vt:lpstr>Step 3</vt:lpstr>
      <vt:lpstr>Step 4</vt:lpstr>
      <vt:lpstr>Step 5</vt:lpstr>
      <vt:lpstr>Step 6</vt:lpstr>
      <vt:lpstr>Step 7</vt:lpstr>
      <vt:lpstr>Support and Resources</vt:lpstr>
      <vt:lpstr>Study on Your Smartphone or Tablet</vt:lpstr>
      <vt:lpstr>Thanks for Registering!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Eboh, Andrea</cp:lastModifiedBy>
  <cp:revision>75</cp:revision>
  <cp:lastPrinted>2019-06-10T14:53:10Z</cp:lastPrinted>
  <dcterms:created xsi:type="dcterms:W3CDTF">2019-06-04T22:37:36Z</dcterms:created>
  <dcterms:modified xsi:type="dcterms:W3CDTF">2021-08-18T17:10:37Z</dcterms:modified>
</cp:coreProperties>
</file>