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1"/>
  </p:notesMasterIdLst>
  <p:sldIdLst>
    <p:sldId id="256" r:id="rId2"/>
    <p:sldId id="264" r:id="rId3"/>
    <p:sldId id="268" r:id="rId4"/>
    <p:sldId id="265" r:id="rId5"/>
    <p:sldId id="269" r:id="rId6"/>
    <p:sldId id="270" r:id="rId7"/>
    <p:sldId id="271" r:id="rId8"/>
    <p:sldId id="272" r:id="rId9"/>
    <p:sldId id="262" r:id="rId10"/>
  </p:sldIdLst>
  <p:sldSz cx="9144000" cy="6858000" type="screen4x3"/>
  <p:notesSz cx="7010400" cy="9236075"/>
  <p:embeddedFontLst>
    <p:embeddedFont>
      <p:font typeface="Arial Black" panose="020B0A04020102020204" pitchFamily="34" charset="0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176">
          <p15:clr>
            <a:srgbClr val="A4A3A4"/>
          </p15:clr>
        </p15:guide>
        <p15:guide id="2" orient="horz" pos="3000">
          <p15:clr>
            <a:srgbClr val="A4A3A4"/>
          </p15:clr>
        </p15:guide>
        <p15:guide id="3" orient="horz" pos="384">
          <p15:clr>
            <a:srgbClr val="A4A3A4"/>
          </p15:clr>
        </p15:guide>
        <p15:guide id="4" orient="horz" pos="2688">
          <p15:clr>
            <a:srgbClr val="A4A3A4"/>
          </p15:clr>
        </p15:guide>
        <p15:guide id="5" orient="horz" pos="2904">
          <p15:clr>
            <a:srgbClr val="A4A3A4"/>
          </p15:clr>
        </p15:guide>
        <p15:guide id="6" orient="horz" pos="1680">
          <p15:clr>
            <a:srgbClr val="A4A3A4"/>
          </p15:clr>
        </p15:guide>
        <p15:guide id="7" orient="horz" pos="3216">
          <p15:clr>
            <a:srgbClr val="A4A3A4"/>
          </p15:clr>
        </p15:guide>
        <p15:guide id="8" orient="horz" pos="3096">
          <p15:clr>
            <a:srgbClr val="A4A3A4"/>
          </p15:clr>
        </p15:guide>
        <p15:guide id="9" pos="672">
          <p15:clr>
            <a:srgbClr val="A4A3A4"/>
          </p15:clr>
        </p15:guide>
        <p15:guide id="10" pos="2976">
          <p15:clr>
            <a:srgbClr val="A4A3A4"/>
          </p15:clr>
        </p15:guide>
        <p15:guide id="11" pos="5160">
          <p15:clr>
            <a:srgbClr val="A4A3A4"/>
          </p15:clr>
        </p15:guide>
        <p15:guide id="12" pos="1948">
          <p15:clr>
            <a:srgbClr val="A4A3A4"/>
          </p15:clr>
        </p15:guide>
        <p15:guide id="13" pos="216">
          <p15:clr>
            <a:srgbClr val="A4A3A4"/>
          </p15:clr>
        </p15:guide>
        <p15:guide id="14" orient="horz" pos="2160">
          <p15:clr>
            <a:srgbClr val="A4A3A4"/>
          </p15:clr>
        </p15:guide>
        <p15:guide id="15" orient="horz" pos="2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4"/>
    <p:restoredTop sz="94684"/>
  </p:normalViewPr>
  <p:slideViewPr>
    <p:cSldViewPr snapToGrid="0">
      <p:cViewPr varScale="1">
        <p:scale>
          <a:sx n="76" d="100"/>
          <a:sy n="76" d="100"/>
        </p:scale>
        <p:origin x="342" y="78"/>
      </p:cViewPr>
      <p:guideLst>
        <p:guide pos="1176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672"/>
        <p:guide pos="2976"/>
        <p:guide pos="5160"/>
        <p:guide pos="1948"/>
        <p:guide pos="216"/>
        <p:guide orient="horz" pos="2160"/>
        <p:guide orient="horz" pos="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NUL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2"/>
            <a:ext cx="3037840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2"/>
            <a:ext cx="3037840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9"/>
            <a:ext cx="3037840" cy="46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:notes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Graphic">
  <p:cSld name="Title Slide Graphic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"/>
          <p:cNvGrpSpPr/>
          <p:nvPr/>
        </p:nvGrpSpPr>
        <p:grpSpPr>
          <a:xfrm>
            <a:off x="0" y="1521567"/>
            <a:ext cx="9144000" cy="4846438"/>
            <a:chOff x="0" y="1521567"/>
            <a:chExt cx="9144000" cy="4846438"/>
          </a:xfrm>
        </p:grpSpPr>
        <p:sp>
          <p:nvSpPr>
            <p:cNvPr id="17" name="Google Shape;17;p2"/>
            <p:cNvSpPr/>
            <p:nvPr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  <a:defRPr sz="26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22" name="Google Shape;22;p2"/>
          <p:cNvCxnSpPr/>
          <p:nvPr/>
        </p:nvCxnSpPr>
        <p:spPr>
          <a:xfrm>
            <a:off x="867202" y="4650037"/>
            <a:ext cx="3574789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2"/>
          <p:cNvSpPr txBox="1">
            <a:spLocks noGrp="1"/>
          </p:cNvSpPr>
          <p:nvPr>
            <p:ph type="body" idx="2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sl Slide">
  <p:cSld name="Instructionsl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356616" y="1371600"/>
            <a:ext cx="8534400" cy="461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1472185" y="274321"/>
            <a:ext cx="74302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6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-column">
  <p:cSld name="Content 2-colum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84365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4672119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5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Photo">
  <p:cSld name="Title Slide Photo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6"/>
          <p:cNvPicPr preferRelativeResize="0"/>
          <p:nvPr/>
        </p:nvPicPr>
        <p:blipFill rotWithShape="1">
          <a:blip r:embed="rId2">
            <a:alphaModFix/>
          </a:blip>
          <a:srcRect l="4777" t="11823" r="5903" b="4523"/>
          <a:stretch/>
        </p:blipFill>
        <p:spPr>
          <a:xfrm>
            <a:off x="0" y="1520825"/>
            <a:ext cx="9144000" cy="4846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" name="Google Shape;48;p6"/>
          <p:cNvGrpSpPr/>
          <p:nvPr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49" name="Google Shape;49;p6"/>
            <p:cNvSpPr/>
            <p:nvPr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6"/>
            <p:cNvSpPr/>
            <p:nvPr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" name="Google Shape;52;p6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3" name="Google Shape;53;p6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  <a:defRPr sz="26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55" name="Google Shape;55;p6"/>
          <p:cNvCxnSpPr/>
          <p:nvPr/>
        </p:nvCxnSpPr>
        <p:spPr>
          <a:xfrm>
            <a:off x="713232" y="4919472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6" name="Google Shape;56;p6"/>
          <p:cNvSpPr txBox="1">
            <a:spLocks noGrp="1"/>
          </p:cNvSpPr>
          <p:nvPr>
            <p:ph type="body" idx="2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pos="2880">
          <p15:clr>
            <a:srgbClr val="FBAE40"/>
          </p15:clr>
        </p15:guide>
        <p15:guide id="3" pos="4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Photo">
  <p:cSld name="2_Title Slide Phot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7"/>
          <p:cNvPicPr preferRelativeResize="0"/>
          <p:nvPr/>
        </p:nvPicPr>
        <p:blipFill rotWithShape="1">
          <a:blip r:embed="rId2">
            <a:alphaModFix/>
          </a:blip>
          <a:srcRect t="39485" r="23739"/>
          <a:stretch/>
        </p:blipFill>
        <p:spPr>
          <a:xfrm>
            <a:off x="-13645" y="1524000"/>
            <a:ext cx="9157646" cy="48450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7"/>
          <p:cNvCxnSpPr/>
          <p:nvPr/>
        </p:nvCxnSpPr>
        <p:spPr>
          <a:xfrm>
            <a:off x="713232" y="4919472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2" name="Google Shape;62;p7"/>
          <p:cNvGrpSpPr/>
          <p:nvPr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63" name="Google Shape;63;p7"/>
            <p:cNvSpPr/>
            <p:nvPr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7"/>
            <p:cNvSpPr/>
            <p:nvPr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6" name="Google Shape;66;p7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7" name="Google Shape;67;p7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600"/>
              <a:buFont typeface="Arial"/>
              <a:buNone/>
              <a:defRPr sz="2600" b="1">
                <a:solidFill>
                  <a:srgbClr val="FFB6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2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0" name="Google Shape;70;p7"/>
          <p:cNvCxnSpPr/>
          <p:nvPr/>
        </p:nvCxnSpPr>
        <p:spPr>
          <a:xfrm>
            <a:off x="714711" y="4913464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1" name="Google Shape;7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Photo">
  <p:cSld name="Divider Slide Photo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 rotWithShape="1">
          <a:blip r:embed="rId2">
            <a:alphaModFix/>
          </a:blip>
          <a:srcRect l="3849" r="15415"/>
          <a:stretch/>
        </p:blipFill>
        <p:spPr>
          <a:xfrm>
            <a:off x="0" y="0"/>
            <a:ext cx="9144000" cy="6364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8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76" name="Google Shape;76;p8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8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8" name="Google Shape;78;p8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9" name="Google Shape;79;p8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1" name="Google Shape;81;p8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8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8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3">
          <p15:clr>
            <a:srgbClr val="FBAE40"/>
          </p15:clr>
        </p15:guide>
        <p15:guide id="4" pos="2880">
          <p15:clr>
            <a:srgbClr val="FBAE40"/>
          </p15:clr>
        </p15:guide>
        <p15:guide id="5" pos="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 Photo">
  <p:cSld name="2_Divider Slide Photo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9"/>
          <p:cNvPicPr preferRelativeResize="0"/>
          <p:nvPr/>
        </p:nvPicPr>
        <p:blipFill rotWithShape="1">
          <a:blip r:embed="rId2">
            <a:alphaModFix/>
          </a:blip>
          <a:srcRect l="19225" t="12480" b="3238"/>
          <a:stretch/>
        </p:blipFill>
        <p:spPr>
          <a:xfrm flipH="1">
            <a:off x="6010" y="-1"/>
            <a:ext cx="9150022" cy="63647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9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87" name="Google Shape;87;p9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9" name="Google Shape;89;p9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90" name="Google Shape;90;p9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2" name="Google Shape;92;p9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9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9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3">
          <p15:clr>
            <a:srgbClr val="FBAE40"/>
          </p15:clr>
        </p15:guide>
        <p15:guide id="4" pos="2880">
          <p15:clr>
            <a:srgbClr val="FBAE40"/>
          </p15:clr>
        </p15:guide>
        <p15:guide id="5" pos="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vider Slide Photo">
  <p:cSld name="3_Divider Slide Photo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55"/>
            <a:ext cx="9144000" cy="6361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10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98" name="Google Shape;98;p10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" name="Google Shape;100;p10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01" name="Google Shape;101;p10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400"/>
              <a:buFont typeface="Arial"/>
              <a:buNone/>
              <a:defRPr sz="2400" b="1">
                <a:solidFill>
                  <a:srgbClr val="FFB6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10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148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vider Slide Photo">
  <p:cSld name="4_Divider Slide Photo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878"/>
            <a:ext cx="9144000" cy="63706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p11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09" name="Google Shape;109;p11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" name="Google Shape;111;p11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12" name="Google Shape;112;p11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1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1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1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Slide Photo">
  <p:cSld name="1_Divider Slide Photo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2"/>
          <p:cNvPicPr preferRelativeResize="0"/>
          <p:nvPr/>
        </p:nvPicPr>
        <p:blipFill rotWithShape="1">
          <a:blip r:embed="rId2">
            <a:alphaModFix/>
          </a:blip>
          <a:srcRect b="-2"/>
          <a:stretch/>
        </p:blipFill>
        <p:spPr>
          <a:xfrm>
            <a:off x="0" y="0"/>
            <a:ext cx="9144000" cy="63672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12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20" name="Google Shape;120;p12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2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2" name="Google Shape;122;p12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3" name="Google Shape;123;p12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2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5" name="Google Shape;125;p12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p12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2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Graphic">
  <p:cSld name="Divider Slide Graphic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3"/>
          <p:cNvGrpSpPr/>
          <p:nvPr/>
        </p:nvGrpSpPr>
        <p:grpSpPr>
          <a:xfrm>
            <a:off x="0" y="0"/>
            <a:ext cx="9144000" cy="6366424"/>
            <a:chOff x="1" y="0"/>
            <a:chExt cx="9144000" cy="6366424"/>
          </a:xfrm>
        </p:grpSpPr>
        <p:sp>
          <p:nvSpPr>
            <p:cNvPr id="130" name="Google Shape;130;p13"/>
            <p:cNvSpPr/>
            <p:nvPr/>
          </p:nvSpPr>
          <p:spPr>
            <a:xfrm>
              <a:off x="720000" y="3962630"/>
              <a:ext cx="8229600" cy="2403794"/>
            </a:xfrm>
            <a:custGeom>
              <a:avLst/>
              <a:gdLst/>
              <a:ahLst/>
              <a:cxnLst/>
              <a:rect l="l" t="t" r="r" b="b"/>
              <a:pathLst>
                <a:path w="8229600" h="2403794" extrusionOk="0">
                  <a:moveTo>
                    <a:pt x="3062211" y="0"/>
                  </a:moveTo>
                  <a:lnTo>
                    <a:pt x="8229600" y="2403794"/>
                  </a:lnTo>
                  <a:lnTo>
                    <a:pt x="0" y="2403794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3782212" y="0"/>
              <a:ext cx="5361789" cy="6366424"/>
            </a:xfrm>
            <a:custGeom>
              <a:avLst/>
              <a:gdLst/>
              <a:ahLst/>
              <a:cxnLst/>
              <a:rect l="l" t="t" r="r" b="b"/>
              <a:pathLst>
                <a:path w="5361789" h="6366424" extrusionOk="0">
                  <a:moveTo>
                    <a:pt x="5048021" y="0"/>
                  </a:moveTo>
                  <a:lnTo>
                    <a:pt x="5361789" y="0"/>
                  </a:lnTo>
                  <a:lnTo>
                    <a:pt x="5361789" y="6366424"/>
                  </a:lnTo>
                  <a:lnTo>
                    <a:pt x="5167389" y="6366424"/>
                  </a:lnTo>
                  <a:lnTo>
                    <a:pt x="0" y="3962630"/>
                  </a:lnTo>
                  <a:lnTo>
                    <a:pt x="5048021" y="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1" y="2203200"/>
              <a:ext cx="3782211" cy="4163224"/>
            </a:xfrm>
            <a:custGeom>
              <a:avLst/>
              <a:gdLst/>
              <a:ahLst/>
              <a:cxnLst/>
              <a:rect l="l" t="t" r="r" b="b"/>
              <a:pathLst>
                <a:path w="3782211" h="4163224" extrusionOk="0">
                  <a:moveTo>
                    <a:pt x="0" y="0"/>
                  </a:moveTo>
                  <a:lnTo>
                    <a:pt x="3782211" y="1759430"/>
                  </a:lnTo>
                  <a:lnTo>
                    <a:pt x="720000" y="4163224"/>
                  </a:lnTo>
                  <a:lnTo>
                    <a:pt x="0" y="4163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" name="Google Shape;133;p13"/>
          <p:cNvSpPr txBox="1">
            <a:spLocks noGrp="1"/>
          </p:cNvSpPr>
          <p:nvPr>
            <p:ph type="ctrTitle"/>
          </p:nvPr>
        </p:nvSpPr>
        <p:spPr>
          <a:xfrm>
            <a:off x="356616" y="203829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6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"/>
          </p:nvPr>
        </p:nvSpPr>
        <p:spPr>
          <a:xfrm>
            <a:off x="356616" y="1252728"/>
            <a:ext cx="594360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3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3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te Content with Graphic">
  <p:cSld name="Lite Content with Graphic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14"/>
          <p:cNvGrpSpPr/>
          <p:nvPr/>
        </p:nvGrpSpPr>
        <p:grpSpPr>
          <a:xfrm>
            <a:off x="6635067" y="0"/>
            <a:ext cx="2508933" cy="6367263"/>
            <a:chOff x="3491346" y="0"/>
            <a:chExt cx="2508933" cy="6367263"/>
          </a:xfrm>
        </p:grpSpPr>
        <p:sp>
          <p:nvSpPr>
            <p:cNvPr id="140" name="Google Shape;140;p14"/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/>
              <a:ahLst/>
              <a:cxnLst/>
              <a:rect l="l" t="t" r="r" b="b"/>
              <a:pathLst>
                <a:path w="531517" h="1821241" extrusionOk="0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4"/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/>
              <a:ahLst/>
              <a:cxnLst/>
              <a:rect l="l" t="t" r="r" b="b"/>
              <a:pathLst>
                <a:path w="2508932" h="2501550" extrusionOk="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4"/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/>
              <a:ahLst/>
              <a:cxnLst/>
              <a:rect l="l" t="t" r="r" b="b"/>
              <a:pathLst>
                <a:path w="2320007" h="5014556" extrusionOk="0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14"/>
          <p:cNvSpPr txBox="1">
            <a:spLocks noGrp="1"/>
          </p:cNvSpPr>
          <p:nvPr>
            <p:ph type="title"/>
          </p:nvPr>
        </p:nvSpPr>
        <p:spPr>
          <a:xfrm>
            <a:off x="356616" y="274321"/>
            <a:ext cx="6858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68580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4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>
          <p15:clr>
            <a:srgbClr val="FBAE40"/>
          </p15:clr>
        </p15:guide>
        <p15:guide id="2" orient="horz" pos="8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hoto">
  <p:cSld name="Content with Photo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410611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15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6364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15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Chart Layout">
  <p:cSld name="Table Chart Layou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title"/>
          </p:nvPr>
        </p:nvSpPr>
        <p:spPr>
          <a:xfrm>
            <a:off x="356615" y="274321"/>
            <a:ext cx="844175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body" idx="1"/>
          </p:nvPr>
        </p:nvSpPr>
        <p:spPr>
          <a:xfrm>
            <a:off x="357188" y="4433570"/>
            <a:ext cx="411480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1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body" idx="2"/>
          </p:nvPr>
        </p:nvSpPr>
        <p:spPr>
          <a:xfrm>
            <a:off x="4672119" y="4433570"/>
            <a:ext cx="411480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1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6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">
  <p:cSld name="Closing 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>
            <a:spLocks noGrp="1"/>
          </p:cNvSpPr>
          <p:nvPr>
            <p:ph type="body" idx="1"/>
          </p:nvPr>
        </p:nvSpPr>
        <p:spPr>
          <a:xfrm>
            <a:off x="822960" y="3355848"/>
            <a:ext cx="6858000" cy="2632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" name="Google Shape;165;p17"/>
          <p:cNvSpPr>
            <a:spLocks noGrp="1"/>
          </p:cNvSpPr>
          <p:nvPr>
            <p:ph type="pic" idx="2"/>
          </p:nvPr>
        </p:nvSpPr>
        <p:spPr>
          <a:xfrm>
            <a:off x="353951" y="2163986"/>
            <a:ext cx="1069848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ctrTitle"/>
          </p:nvPr>
        </p:nvSpPr>
        <p:spPr>
          <a:xfrm>
            <a:off x="246888" y="1419046"/>
            <a:ext cx="379350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206">
          <p15:clr>
            <a:srgbClr val="FBAE40"/>
          </p15:clr>
        </p15:guide>
        <p15:guide id="3" orient="horz" pos="37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56616" y="274321"/>
            <a:ext cx="6858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56616" y="1280160"/>
            <a:ext cx="6858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0" y="6367263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>
          <p15:clr>
            <a:srgbClr val="F26B43"/>
          </p15:clr>
        </p15:guide>
        <p15:guide id="2" orient="horz" pos="360">
          <p15:clr>
            <a:srgbClr val="F26B43"/>
          </p15:clr>
        </p15:guide>
        <p15:guide id="3" pos="2880">
          <p15:clr>
            <a:srgbClr val="F26B43"/>
          </p15:clr>
        </p15:guide>
        <p15:guide id="4" pos="288">
          <p15:clr>
            <a:srgbClr val="F26B43"/>
          </p15:clr>
        </p15:guide>
        <p15:guide id="5" pos="5472">
          <p15:clr>
            <a:srgbClr val="F26B43"/>
          </p15:clr>
        </p15:guide>
        <p15:guide id="6" orient="horz" pos="4211">
          <p15:clr>
            <a:srgbClr val="F26B43"/>
          </p15:clr>
        </p15:guide>
        <p15:guide id="7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>
            <a:spLocks noGrp="1"/>
          </p:cNvSpPr>
          <p:nvPr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dirty="0" err="1"/>
              <a:t>SmartBook</a:t>
            </a:r>
            <a:r>
              <a:rPr lang="en-US" dirty="0"/>
              <a:t> 2.0 Reports</a:t>
            </a:r>
            <a:endParaRPr dirty="0"/>
          </a:p>
        </p:txBody>
      </p:sp>
      <p:sp>
        <p:nvSpPr>
          <p:cNvPr id="176" name="Google Shape;176;p18"/>
          <p:cNvSpPr txBox="1"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/>
              <a:t>Connect Training Series	</a:t>
            </a:r>
            <a:endParaRPr dirty="0"/>
          </a:p>
        </p:txBody>
      </p:sp>
      <p:sp>
        <p:nvSpPr>
          <p:cNvPr id="177" name="Google Shape;177;p18"/>
          <p:cNvSpPr txBox="1">
            <a:spLocks noGrp="1"/>
          </p:cNvSpPr>
          <p:nvPr>
            <p:ph type="body" idx="2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dirty="0"/>
              <a:t>Instructors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Reports to Understand Course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For instructors, </a:t>
            </a:r>
            <a:r>
              <a:rPr lang="en-US" sz="1600" dirty="0" err="1"/>
              <a:t>SmartBook</a:t>
            </a:r>
            <a:r>
              <a:rPr lang="en-US" sz="1600" dirty="0"/>
              <a:t> 2.0 tracks student progress and provides insights that guide teaching strategies and advanced instruction, for a more dynamic class experience. </a:t>
            </a:r>
          </a:p>
          <a:p>
            <a:pPr marL="0" indent="0" fontAlgn="base"/>
            <a:endParaRPr lang="en-US" sz="1600" dirty="0"/>
          </a:p>
          <a:p>
            <a:pPr marL="0" indent="0" fontAlgn="base"/>
            <a:r>
              <a:rPr lang="en-US" sz="1600" dirty="0"/>
              <a:t>To this end, </a:t>
            </a:r>
            <a:r>
              <a:rPr lang="en-US" sz="1600" dirty="0" err="1"/>
              <a:t>SmartBook</a:t>
            </a:r>
            <a:r>
              <a:rPr lang="en-US" sz="1600" dirty="0"/>
              <a:t> 2.0 reporting data is viewed by individual assignment, and the data is available in a variety of reports. </a:t>
            </a:r>
          </a:p>
          <a:p>
            <a:pPr marL="0" indent="0" fontAlgn="base"/>
            <a:endParaRPr lang="en-US" sz="1600" dirty="0"/>
          </a:p>
          <a:p>
            <a:pPr marL="0" indent="0" fontAlgn="base"/>
            <a:r>
              <a:rPr lang="en-US" sz="1600" dirty="0"/>
              <a:t>The </a:t>
            </a:r>
            <a:r>
              <a:rPr lang="en-US" sz="1600" dirty="0" err="1"/>
              <a:t>SmartBook</a:t>
            </a:r>
            <a:r>
              <a:rPr lang="en-US" sz="1600" dirty="0"/>
              <a:t> 2.0 reporting dashboard is broken into a series of five tiles that give you a variety of data on your course and your students.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 dirty="0"/>
              <a:t>Support At Every Step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28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Locating </a:t>
            </a:r>
            <a:r>
              <a:rPr lang="en-US" dirty="0" err="1"/>
              <a:t>SmartBook</a:t>
            </a:r>
            <a:r>
              <a:rPr lang="en-US" dirty="0"/>
              <a:t> 2.0 Reports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On the section home page. In the middle of the page, locate the Assignments tab. Under the Assignments tab is a list of your assignments. </a:t>
            </a:r>
          </a:p>
          <a:p>
            <a:pPr marL="0" indent="0" fontAlgn="base"/>
            <a:r>
              <a:rPr lang="en-US" sz="1600" dirty="0"/>
              <a:t>Click on a </a:t>
            </a:r>
            <a:r>
              <a:rPr lang="en-US" sz="1600" dirty="0" err="1"/>
              <a:t>SmartBook</a:t>
            </a:r>
            <a:r>
              <a:rPr lang="en-US" sz="1600" dirty="0"/>
              <a:t> 2.0 assignment. </a:t>
            </a:r>
          </a:p>
          <a:p>
            <a:pPr marL="0" indent="0" fontAlgn="base"/>
            <a:r>
              <a:rPr lang="en-US" sz="1600" dirty="0"/>
              <a:t>Under the Student Activity tab, click on the Assignment Reporting Dashboard button.</a:t>
            </a:r>
          </a:p>
          <a:p>
            <a:pPr fontAlgn="base"/>
            <a:endParaRPr lang="en-US" dirty="0"/>
          </a:p>
        </p:txBody>
      </p:sp>
      <p:pic>
        <p:nvPicPr>
          <p:cNvPr id="5" name="Picture 4" descr="Course home page sowing assignment list. ">
            <a:extLst>
              <a:ext uri="{FF2B5EF4-FFF2-40B4-BE49-F238E27FC236}">
                <a16:creationId xmlns:a16="http://schemas.microsoft.com/office/drawing/2014/main" id="{AB949E88-D739-469D-8F52-2B1F4B825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44" y="3152064"/>
            <a:ext cx="4377307" cy="2371550"/>
          </a:xfrm>
          <a:prstGeom prst="rect">
            <a:avLst/>
          </a:prstGeom>
        </p:spPr>
      </p:pic>
      <p:pic>
        <p:nvPicPr>
          <p:cNvPr id="7" name="Picture 6" descr="SmartBook assignment showing tabs for student activity and preview. ">
            <a:extLst>
              <a:ext uri="{FF2B5EF4-FFF2-40B4-BE49-F238E27FC236}">
                <a16:creationId xmlns:a16="http://schemas.microsoft.com/office/drawing/2014/main" id="{84F1B3DE-94C4-4250-9B8A-360A2AE2C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669" y="3212395"/>
            <a:ext cx="2560542" cy="227400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4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SmartBook</a:t>
            </a:r>
            <a:r>
              <a:rPr lang="en-US" dirty="0"/>
              <a:t> 2.0 Dashboard – First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The first tile shows what percentage of students have completed the assignment. </a:t>
            </a:r>
            <a:r>
              <a:rPr lang="en-US" dirty="0"/>
              <a:t> </a:t>
            </a:r>
          </a:p>
          <a:p>
            <a:pPr marL="0" indent="0" fontAlgn="base"/>
            <a:r>
              <a:rPr lang="en-US" sz="1600" dirty="0"/>
              <a:t>Below this tile is a bar chart arranged by number of students in each percentage of completion category. </a:t>
            </a:r>
          </a:p>
          <a:p>
            <a:pPr marL="0" indent="0" fontAlgn="base"/>
            <a:r>
              <a:rPr lang="en-US" sz="1600" dirty="0"/>
              <a:t>Clicking a bar shows a list of students who fall into that completion percentage.  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</p:txBody>
      </p:sp>
      <p:pic>
        <p:nvPicPr>
          <p:cNvPr id="5" name="Picture 4" descr="SmartBook dashboard first tile is highlighted. ">
            <a:extLst>
              <a:ext uri="{FF2B5EF4-FFF2-40B4-BE49-F238E27FC236}">
                <a16:creationId xmlns:a16="http://schemas.microsoft.com/office/drawing/2014/main" id="{82C40E32-BCD5-476C-8488-8317E60D4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4" y="3429000"/>
            <a:ext cx="5047926" cy="2158171"/>
          </a:xfrm>
          <a:prstGeom prst="rect">
            <a:avLst/>
          </a:prstGeom>
        </p:spPr>
      </p:pic>
      <p:pic>
        <p:nvPicPr>
          <p:cNvPr id="7" name="Picture 6" descr="Detail of bar chart with student names showing in chosen bar. ">
            <a:extLst>
              <a:ext uri="{FF2B5EF4-FFF2-40B4-BE49-F238E27FC236}">
                <a16:creationId xmlns:a16="http://schemas.microsoft.com/office/drawing/2014/main" id="{A8231F0D-0A13-409F-920B-B3EE813117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07" r="18146"/>
          <a:stretch/>
        </p:blipFill>
        <p:spPr>
          <a:xfrm>
            <a:off x="5602088" y="3380227"/>
            <a:ext cx="2987749" cy="225571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42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F1434D-2C0F-4925-975E-0FAA543A1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SmartBook</a:t>
            </a:r>
            <a:r>
              <a:rPr lang="en-US" dirty="0"/>
              <a:t> 2.0 Dashboard – Second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D9ECC-63BF-43FA-A186-ED1322228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1600" dirty="0"/>
              <a:t>The second tile shows the estimated time of completion versus actual time of completion.</a:t>
            </a:r>
          </a:p>
          <a:p>
            <a:pPr marL="0" indent="0"/>
            <a:r>
              <a:rPr lang="en-US" sz="1600" dirty="0"/>
              <a:t>In this example, the estimated time was 23 to 34 minutes. </a:t>
            </a:r>
          </a:p>
          <a:p>
            <a:pPr marL="0" indent="0"/>
            <a:r>
              <a:rPr lang="en-US" sz="1600" dirty="0"/>
              <a:t>Below this tile is a breakdown of who was below the estimate, who was as estimated, and who was over the estimate. </a:t>
            </a:r>
          </a:p>
          <a:p>
            <a:pPr marL="0" indent="0"/>
            <a:r>
              <a:rPr lang="en-US" sz="1600" dirty="0"/>
              <a:t>To the right of the bar graph, you’ll also see how much time they're spending in the assignment on questions versus looking at resources. </a:t>
            </a:r>
          </a:p>
        </p:txBody>
      </p:sp>
      <p:pic>
        <p:nvPicPr>
          <p:cNvPr id="6" name="Picture 5" descr="SmartBook dashboard showing second tile highlighted.">
            <a:extLst>
              <a:ext uri="{FF2B5EF4-FFF2-40B4-BE49-F238E27FC236}">
                <a16:creationId xmlns:a16="http://schemas.microsoft.com/office/drawing/2014/main" id="{E6ED26C0-9798-4112-A260-CAD4E0128B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07043" y="3679825"/>
            <a:ext cx="4780280" cy="1952625"/>
          </a:xfrm>
          <a:prstGeom prst="rect">
            <a:avLst/>
          </a:prstGeom>
        </p:spPr>
      </p:pic>
      <p:pic>
        <p:nvPicPr>
          <p:cNvPr id="8" name="Picture 7" descr="Bar chart detail showing student names for highlighted bar. and distribution of time spent image. ">
            <a:extLst>
              <a:ext uri="{FF2B5EF4-FFF2-40B4-BE49-F238E27FC236}">
                <a16:creationId xmlns:a16="http://schemas.microsoft.com/office/drawing/2014/main" id="{464ECB82-9128-4C57-930B-EB3C80B1C261}"/>
              </a:ext>
            </a:extLst>
          </p:cNvPr>
          <p:cNvPicPr/>
          <p:nvPr/>
        </p:nvPicPr>
        <p:blipFill rotWithShape="1">
          <a:blip r:embed="rId3"/>
          <a:srcRect l="17072" r="17340"/>
          <a:stretch/>
        </p:blipFill>
        <p:spPr>
          <a:xfrm>
            <a:off x="5557421" y="3679825"/>
            <a:ext cx="3228225" cy="22716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F7449-034C-4614-B6BC-0D06BB117C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Support At Every Step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B562FD-3CF9-4C60-ACE9-77DE42780B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8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F1434D-2C0F-4925-975E-0FAA543A1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SmartBook</a:t>
            </a:r>
            <a:r>
              <a:rPr lang="en-US" dirty="0"/>
              <a:t> 2.0 Dashboard – Third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D9ECC-63BF-43FA-A186-ED1322228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1600" dirty="0"/>
              <a:t>By clicking on the metacognition tile, you’re able to download a report. </a:t>
            </a:r>
          </a:p>
          <a:p>
            <a:pPr marL="0" indent="0"/>
            <a:r>
              <a:rPr lang="en-US" sz="1600" dirty="0"/>
              <a:t>In the report you’ll see when the students were correct or incorrect along with what level of confidence they chose —high, low or medium. </a:t>
            </a:r>
          </a:p>
        </p:txBody>
      </p:sp>
      <p:pic>
        <p:nvPicPr>
          <p:cNvPr id="9" name="Picture 8" descr="SmartBook dashboard with third tile highlighted. Download report button appears below dashboard. ">
            <a:extLst>
              <a:ext uri="{FF2B5EF4-FFF2-40B4-BE49-F238E27FC236}">
                <a16:creationId xmlns:a16="http://schemas.microsoft.com/office/drawing/2014/main" id="{44EA3586-3BDF-424A-AE76-F0F80D9F6B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0944" y="3279398"/>
            <a:ext cx="4768277" cy="2207002"/>
          </a:xfrm>
          <a:prstGeom prst="rect">
            <a:avLst/>
          </a:prstGeom>
        </p:spPr>
      </p:pic>
      <p:pic>
        <p:nvPicPr>
          <p:cNvPr id="10" name="Picture 9" descr="Sample metacognition report. ">
            <a:extLst>
              <a:ext uri="{FF2B5EF4-FFF2-40B4-BE49-F238E27FC236}">
                <a16:creationId xmlns:a16="http://schemas.microsoft.com/office/drawing/2014/main" id="{1BD35880-7CB8-4BB2-A524-6A88421F4C8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90707" y="3279398"/>
            <a:ext cx="3394939" cy="191289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F7449-034C-4614-B6BC-0D06BB117C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Support At Every Step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B562FD-3CF9-4C60-ACE9-77DE42780B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02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F1434D-2C0F-4925-975E-0FAA543A1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SmartBook</a:t>
            </a:r>
            <a:r>
              <a:rPr lang="en-US" dirty="0"/>
              <a:t> 2.0 Dashboard – Fourth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D9ECC-63BF-43FA-A186-ED1322228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1600" dirty="0"/>
              <a:t>The fourth tile identifies challenging concepts. </a:t>
            </a:r>
          </a:p>
          <a:p>
            <a:pPr marL="0" indent="0"/>
            <a:r>
              <a:rPr lang="en-US" sz="1600" dirty="0"/>
              <a:t>In this example, you’ll see that 2 out of 19 total concepts have been identified as challenging. </a:t>
            </a:r>
          </a:p>
          <a:p>
            <a:pPr marL="0" indent="0"/>
            <a:r>
              <a:rPr lang="en-US" sz="1600" dirty="0"/>
              <a:t>By clicking on this tile, the list of challenging concepts populates below. Concepts are defined as “challenging” when the accuracy is less than 65% across the class. </a:t>
            </a:r>
          </a:p>
          <a:p>
            <a:pPr marL="0" indent="0"/>
            <a:r>
              <a:rPr lang="en-US" sz="1600" dirty="0"/>
              <a:t>For additional challenging concepts, click on the Load More button. </a:t>
            </a:r>
          </a:p>
        </p:txBody>
      </p:sp>
      <p:pic>
        <p:nvPicPr>
          <p:cNvPr id="8" name="Picture 7" descr="Smartbook dashboard with fourth tile highlighted. Below dashboard is a list of challenging concepts. ">
            <a:extLst>
              <a:ext uri="{FF2B5EF4-FFF2-40B4-BE49-F238E27FC236}">
                <a16:creationId xmlns:a16="http://schemas.microsoft.com/office/drawing/2014/main" id="{5E84E101-2514-4C9F-99AA-BBCD91ABDA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91118" y="3702050"/>
            <a:ext cx="5065395" cy="2286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F7449-034C-4614-B6BC-0D06BB117C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Support At Every Step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B562FD-3CF9-4C60-ACE9-77DE42780B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56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F1434D-2C0F-4925-975E-0FAA543A1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SmartBook</a:t>
            </a:r>
            <a:r>
              <a:rPr lang="en-US" dirty="0"/>
              <a:t> 2.0 Dashboard – Fifth Tile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D9ECC-63BF-43FA-A186-ED1322228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1600" dirty="0"/>
              <a:t>The fifth tile on the dashboard provides data on individual learners. In this tile, you can search by student name. </a:t>
            </a:r>
          </a:p>
          <a:p>
            <a:pPr marL="0" indent="0"/>
            <a:r>
              <a:rPr lang="en-US" sz="1600" dirty="0"/>
              <a:t>Here you’ll see data for completion percentage, time on task, if the assignment and recharge have been completed and the learner’s awareness or confidence levels. </a:t>
            </a:r>
          </a:p>
          <a:p>
            <a:pPr marL="0" indent="0"/>
            <a:r>
              <a:rPr lang="en-US" sz="1600" dirty="0"/>
              <a:t>Below the student summary, you can view that individual student’s list of challenging learning concepts. </a:t>
            </a:r>
          </a:p>
          <a:p>
            <a:pPr marL="0" indent="0"/>
            <a:endParaRPr lang="en-US" sz="1600" dirty="0"/>
          </a:p>
        </p:txBody>
      </p:sp>
      <p:pic>
        <p:nvPicPr>
          <p:cNvPr id="6" name="Picture 5" descr="Smartbook dashboard with fifth tile highlighted.">
            <a:extLst>
              <a:ext uri="{FF2B5EF4-FFF2-40B4-BE49-F238E27FC236}">
                <a16:creationId xmlns:a16="http://schemas.microsoft.com/office/drawing/2014/main" id="{E3900784-0FBE-425D-B3C6-822AB718E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4" y="3994586"/>
            <a:ext cx="4197008" cy="1657768"/>
          </a:xfrm>
          <a:prstGeom prst="rect">
            <a:avLst/>
          </a:prstGeom>
        </p:spPr>
      </p:pic>
      <p:pic>
        <p:nvPicPr>
          <p:cNvPr id="7" name="Picture 6" descr="Fifth tile report showing statistics on completion, time on task and learning awareness. ">
            <a:extLst>
              <a:ext uri="{FF2B5EF4-FFF2-40B4-BE49-F238E27FC236}">
                <a16:creationId xmlns:a16="http://schemas.microsoft.com/office/drawing/2014/main" id="{89F490E9-8C95-4693-8C39-52D8E9A72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167" y="3994586"/>
            <a:ext cx="4078479" cy="197027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F7449-034C-4614-B6BC-0D06BB117C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Support At Every Step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B562FD-3CF9-4C60-ACE9-77DE42780B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4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84365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/>
              <a:t>Support and Resources</a:t>
            </a:r>
            <a:endParaRPr/>
          </a:p>
        </p:txBody>
      </p:sp>
      <p:sp>
        <p:nvSpPr>
          <p:cNvPr id="267" name="Google Shape;267;p24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0000"/>
              </a:buClr>
              <a:buSzPts val="2000"/>
              <a:buNone/>
            </a:pPr>
            <a:r>
              <a:rPr lang="en-US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TECH SUPPORT &amp; FAQ: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CALL: </a:t>
            </a:r>
            <a:r>
              <a:rPr lang="en-US">
                <a:solidFill>
                  <a:srgbClr val="313131"/>
                </a:solidFill>
              </a:rPr>
              <a:t>(800) 331-5094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31313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EMAIL &amp; CHAT: </a:t>
            </a:r>
            <a:r>
              <a:rPr lang="en-US">
                <a:solidFill>
                  <a:srgbClr val="313131"/>
                </a:solidFill>
              </a:rPr>
              <a:t>mhhe.com/support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31313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MONDAY-THURSDAY: </a:t>
            </a:r>
            <a:r>
              <a:rPr lang="en-US">
                <a:solidFill>
                  <a:srgbClr val="313131"/>
                </a:solidFill>
              </a:rPr>
              <a:t>24 hours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FRIDAY: </a:t>
            </a:r>
            <a:r>
              <a:rPr lang="en-US">
                <a:solidFill>
                  <a:srgbClr val="313131"/>
                </a:solidFill>
              </a:rPr>
              <a:t>12 AM - 9 PM EST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SATURDAY: </a:t>
            </a:r>
            <a:r>
              <a:rPr lang="en-US">
                <a:solidFill>
                  <a:srgbClr val="313131"/>
                </a:solidFill>
              </a:rPr>
              <a:t>10 AM - 8 PM EST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SUNDAY: </a:t>
            </a:r>
            <a:r>
              <a:rPr lang="en-US">
                <a:solidFill>
                  <a:srgbClr val="313131"/>
                </a:solidFill>
              </a:rPr>
              <a:t>12 PM – 12 AM EST</a:t>
            </a:r>
            <a:endParaRPr/>
          </a:p>
        </p:txBody>
      </p:sp>
      <p:sp>
        <p:nvSpPr>
          <p:cNvPr id="268" name="Google Shape;268;p24"/>
          <p:cNvSpPr txBox="1">
            <a:spLocks noGrp="1"/>
          </p:cNvSpPr>
          <p:nvPr>
            <p:ph type="body" idx="2"/>
          </p:nvPr>
        </p:nvSpPr>
        <p:spPr>
          <a:xfrm>
            <a:off x="4672119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rgbClr val="B60000"/>
              </a:buClr>
            </a:pPr>
            <a:r>
              <a:rPr lang="en-US" dirty="0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FIND MORE SUPPORT:</a:t>
            </a:r>
            <a:endParaRPr lang="en-US" dirty="0"/>
          </a:p>
          <a:p>
            <a:pPr marL="0" lvl="0" indent="0">
              <a:spcBef>
                <a:spcPts val="0"/>
              </a:spcBef>
            </a:pPr>
            <a:endParaRPr lang="en-US" dirty="0"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indent="0">
              <a:spcBef>
                <a:spcPts val="0"/>
              </a:spcBef>
              <a:buClr>
                <a:srgbClr val="313131"/>
              </a:buClr>
            </a:pPr>
            <a:r>
              <a:rPr lang="en-US" dirty="0">
                <a:solidFill>
                  <a:srgbClr val="313131"/>
                </a:solidFill>
              </a:rPr>
              <a:t>supportateverystep.com</a:t>
            </a:r>
            <a:endParaRPr lang="en-US" dirty="0"/>
          </a:p>
          <a:p>
            <a:pPr marL="0" lvl="0" indent="0">
              <a:spcBef>
                <a:spcPts val="0"/>
              </a:spcBef>
            </a:pPr>
            <a:endParaRPr lang="en-US" dirty="0">
              <a:solidFill>
                <a:srgbClr val="B60000"/>
              </a:solidFill>
            </a:endParaRPr>
          </a:p>
          <a:p>
            <a:pPr marL="0" lvl="0" indent="0">
              <a:spcBef>
                <a:spcPts val="0"/>
              </a:spcBef>
              <a:buClr>
                <a:srgbClr val="B60000"/>
              </a:buClr>
            </a:pPr>
            <a:r>
              <a:rPr lang="en-US" dirty="0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FIND MORE TIPS:</a:t>
            </a:r>
            <a:endParaRPr lang="en-US" dirty="0"/>
          </a:p>
          <a:p>
            <a:pPr marL="0" lvl="0" indent="0">
              <a:spcBef>
                <a:spcPts val="0"/>
              </a:spcBef>
            </a:pPr>
            <a:endParaRPr lang="en-US" b="1" dirty="0"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indent="0">
              <a:spcBef>
                <a:spcPts val="0"/>
              </a:spcBef>
              <a:buClr>
                <a:srgbClr val="313131"/>
              </a:buClr>
            </a:pPr>
            <a:r>
              <a:rPr lang="en-US" dirty="0">
                <a:solidFill>
                  <a:srgbClr val="313131"/>
                </a:solidFill>
              </a:rPr>
              <a:t>mh</a:t>
            </a:r>
            <a:r>
              <a:rPr lang="en-US" dirty="0"/>
              <a:t>education.com/</a:t>
            </a:r>
            <a:r>
              <a:rPr lang="en-US" dirty="0" err="1"/>
              <a:t>highered</a:t>
            </a:r>
            <a:r>
              <a:rPr lang="en-US" dirty="0"/>
              <a:t>/ideas</a:t>
            </a:r>
            <a:endParaRPr dirty="0"/>
          </a:p>
        </p:txBody>
      </p:sp>
      <p:sp>
        <p:nvSpPr>
          <p:cNvPr id="270" name="Google Shape;270;p24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D9F026-D5EC-C44C-BD5D-C465FC0164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534</Words>
  <Application>Microsoft Office PowerPoint</Application>
  <PresentationFormat>On-screen Show (4:3)</PresentationFormat>
  <Paragraphs>69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Arial Black</vt:lpstr>
      <vt:lpstr>Office Theme</vt:lpstr>
      <vt:lpstr>SmartBook 2.0 Reports</vt:lpstr>
      <vt:lpstr>Using Reports to Understand Course Data</vt:lpstr>
      <vt:lpstr>Locating SmartBook 2.0 Reports</vt:lpstr>
      <vt:lpstr>The SmartBook 2.0 Dashboard – First Tile</vt:lpstr>
      <vt:lpstr>The SmartBook 2.0 Dashboard – Second Tile</vt:lpstr>
      <vt:lpstr>The SmartBook 2.0 Dashboard – Third Tile</vt:lpstr>
      <vt:lpstr>The SmartBook 2.0 Dashboard – Fourth Tile</vt:lpstr>
      <vt:lpstr>The SmartBook 2.0 Dashboard – Fifth Tile</vt:lpstr>
      <vt:lpstr>Support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[Product HowTo]</dc:title>
  <dc:creator>Gatonegro</dc:creator>
  <cp:lastModifiedBy>Eboh, Andrea</cp:lastModifiedBy>
  <cp:revision>31</cp:revision>
  <dcterms:modified xsi:type="dcterms:W3CDTF">2020-06-15T17:48:34Z</dcterms:modified>
</cp:coreProperties>
</file>