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20"/>
  </p:notes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9" r:id="rId17"/>
    <p:sldId id="278" r:id="rId18"/>
    <p:sldId id="262" r:id="rId19"/>
  </p:sldIdLst>
  <p:sldSz cx="9144000" cy="6858000" type="screen4x3"/>
  <p:notesSz cx="7010400" cy="9236075"/>
  <p:embeddedFontLst>
    <p:embeddedFont>
      <p:font typeface="Arial Black" panose="020B0A04020102020204" pitchFamily="34" charset="0"/>
      <p:regular r:id="rId21"/>
      <p:bold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1176">
          <p15:clr>
            <a:srgbClr val="A4A3A4"/>
          </p15:clr>
        </p15:guide>
        <p15:guide id="2" orient="horz" pos="3000">
          <p15:clr>
            <a:srgbClr val="A4A3A4"/>
          </p15:clr>
        </p15:guide>
        <p15:guide id="3" orient="horz" pos="384">
          <p15:clr>
            <a:srgbClr val="A4A3A4"/>
          </p15:clr>
        </p15:guide>
        <p15:guide id="4" orient="horz" pos="2688">
          <p15:clr>
            <a:srgbClr val="A4A3A4"/>
          </p15:clr>
        </p15:guide>
        <p15:guide id="5" orient="horz" pos="2904">
          <p15:clr>
            <a:srgbClr val="A4A3A4"/>
          </p15:clr>
        </p15:guide>
        <p15:guide id="6" orient="horz" pos="1680">
          <p15:clr>
            <a:srgbClr val="A4A3A4"/>
          </p15:clr>
        </p15:guide>
        <p15:guide id="7" orient="horz" pos="3216">
          <p15:clr>
            <a:srgbClr val="A4A3A4"/>
          </p15:clr>
        </p15:guide>
        <p15:guide id="8" orient="horz" pos="3096">
          <p15:clr>
            <a:srgbClr val="A4A3A4"/>
          </p15:clr>
        </p15:guide>
        <p15:guide id="9" pos="672">
          <p15:clr>
            <a:srgbClr val="A4A3A4"/>
          </p15:clr>
        </p15:guide>
        <p15:guide id="10" pos="2976">
          <p15:clr>
            <a:srgbClr val="A4A3A4"/>
          </p15:clr>
        </p15:guide>
        <p15:guide id="11" pos="5160">
          <p15:clr>
            <a:srgbClr val="A4A3A4"/>
          </p15:clr>
        </p15:guide>
        <p15:guide id="12" pos="1948">
          <p15:clr>
            <a:srgbClr val="A4A3A4"/>
          </p15:clr>
        </p15:guide>
        <p15:guide id="13" pos="216">
          <p15:clr>
            <a:srgbClr val="A4A3A4"/>
          </p15:clr>
        </p15:guide>
        <p15:guide id="14" orient="horz" pos="2160">
          <p15:clr>
            <a:srgbClr val="A4A3A4"/>
          </p15:clr>
        </p15:guide>
        <p15:guide id="15" orient="horz" pos="2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00"/>
    <p:restoredTop sz="94684"/>
  </p:normalViewPr>
  <p:slideViewPr>
    <p:cSldViewPr snapToGrid="0">
      <p:cViewPr varScale="1">
        <p:scale>
          <a:sx n="76" d="100"/>
          <a:sy n="76" d="100"/>
        </p:scale>
        <p:origin x="348" y="78"/>
      </p:cViewPr>
      <p:guideLst>
        <p:guide pos="1176"/>
        <p:guide orient="horz" pos="3000"/>
        <p:guide orient="horz" pos="384"/>
        <p:guide orient="horz" pos="2688"/>
        <p:guide orient="horz" pos="2904"/>
        <p:guide orient="horz" pos="1680"/>
        <p:guide orient="horz" pos="3216"/>
        <p:guide orient="horz" pos="3096"/>
        <p:guide pos="672"/>
        <p:guide pos="2976"/>
        <p:guide pos="5160"/>
        <p:guide pos="1948"/>
        <p:guide pos="216"/>
        <p:guide orient="horz" pos="2160"/>
        <p:guide orient="horz" pos="2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NUL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2"/>
            <a:ext cx="3037840" cy="463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2"/>
            <a:ext cx="3037840" cy="463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428750" y="1154113"/>
            <a:ext cx="4152900" cy="31162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772669"/>
            <a:ext cx="3037840" cy="46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:notes"/>
          <p:cNvSpPr txBox="1">
            <a:spLocks noGrp="1"/>
          </p:cNvSpPr>
          <p:nvPr>
            <p:ph type="body" idx="1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0" y="1154113"/>
            <a:ext cx="4152900" cy="31162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:notes"/>
          <p:cNvSpPr txBox="1">
            <a:spLocks noGrp="1"/>
          </p:cNvSpPr>
          <p:nvPr>
            <p:ph type="body" idx="1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0" y="1154113"/>
            <a:ext cx="4152900" cy="31162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Graphic">
  <p:cSld name="Title Slide Graphic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2"/>
          <p:cNvGrpSpPr/>
          <p:nvPr/>
        </p:nvGrpSpPr>
        <p:grpSpPr>
          <a:xfrm>
            <a:off x="0" y="1521567"/>
            <a:ext cx="9144000" cy="4846438"/>
            <a:chOff x="0" y="1521567"/>
            <a:chExt cx="9144000" cy="4846438"/>
          </a:xfrm>
        </p:grpSpPr>
        <p:sp>
          <p:nvSpPr>
            <p:cNvPr id="17" name="Google Shape;17;p2"/>
            <p:cNvSpPr/>
            <p:nvPr/>
          </p:nvSpPr>
          <p:spPr>
            <a:xfrm>
              <a:off x="0" y="1521567"/>
              <a:ext cx="9144000" cy="484643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85629" y="2001422"/>
              <a:ext cx="8493233" cy="4166364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64385" y="2475809"/>
              <a:ext cx="7858340" cy="351322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/>
              <a:buNone/>
              <a:defRPr sz="26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22" name="Google Shape;22;p2"/>
          <p:cNvCxnSpPr/>
          <p:nvPr/>
        </p:nvCxnSpPr>
        <p:spPr>
          <a:xfrm>
            <a:off x="867202" y="4650037"/>
            <a:ext cx="3574789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" name="Google Shape;23;p2"/>
          <p:cNvSpPr txBox="1">
            <a:spLocks noGrp="1"/>
          </p:cNvSpPr>
          <p:nvPr>
            <p:ph type="body" idx="2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4" name="Google Shape;24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9617" y="328239"/>
            <a:ext cx="911679" cy="911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7734" y="472527"/>
            <a:ext cx="3587614" cy="189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tructionsl Slide">
  <p:cSld name="Instructionsl Sli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body" idx="1"/>
          </p:nvPr>
        </p:nvSpPr>
        <p:spPr>
          <a:xfrm>
            <a:off x="356616" y="1371600"/>
            <a:ext cx="8534400" cy="4616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1472185" y="274321"/>
            <a:ext cx="7430276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" name="Google Shape;31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9617" y="328239"/>
            <a:ext cx="911679" cy="911679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6">
          <p15:clr>
            <a:srgbClr val="FBAE40"/>
          </p15:clr>
        </p15:guide>
        <p15:guide id="2" orient="horz" pos="37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2-column">
  <p:cSld name="Content 2-colum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356616" y="274320"/>
            <a:ext cx="8436576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357188" y="1280160"/>
            <a:ext cx="4114800" cy="4707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2"/>
          </p:nvPr>
        </p:nvSpPr>
        <p:spPr>
          <a:xfrm>
            <a:off x="4672119" y="1280160"/>
            <a:ext cx="4114800" cy="4707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" name="Google Shape;44;p5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>
          <p15:clr>
            <a:srgbClr val="FBAE40"/>
          </p15:clr>
        </p15:guide>
        <p15:guide id="2" orient="horz" pos="377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Photo">
  <p:cSld name="Title Slide Photo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6"/>
          <p:cNvPicPr preferRelativeResize="0"/>
          <p:nvPr/>
        </p:nvPicPr>
        <p:blipFill rotWithShape="1">
          <a:blip r:embed="rId2">
            <a:alphaModFix/>
          </a:blip>
          <a:srcRect l="4777" t="11823" r="5903" b="4523"/>
          <a:stretch/>
        </p:blipFill>
        <p:spPr>
          <a:xfrm>
            <a:off x="0" y="1520825"/>
            <a:ext cx="9144000" cy="48464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" name="Google Shape;48;p6"/>
          <p:cNvGrpSpPr/>
          <p:nvPr/>
        </p:nvGrpSpPr>
        <p:grpSpPr>
          <a:xfrm>
            <a:off x="331115" y="2099014"/>
            <a:ext cx="3863458" cy="3863458"/>
            <a:chOff x="331115" y="2099014"/>
            <a:chExt cx="3863458" cy="3863458"/>
          </a:xfrm>
        </p:grpSpPr>
        <p:sp>
          <p:nvSpPr>
            <p:cNvPr id="49" name="Google Shape;49;p6"/>
            <p:cNvSpPr/>
            <p:nvPr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6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6"/>
            <p:cNvSpPr/>
            <p:nvPr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2" name="Google Shape;52;p6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53" name="Google Shape;53;p6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/>
              <a:buNone/>
              <a:defRPr sz="26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55" name="Google Shape;55;p6"/>
          <p:cNvCxnSpPr/>
          <p:nvPr/>
        </p:nvCxnSpPr>
        <p:spPr>
          <a:xfrm>
            <a:off x="713232" y="4919472"/>
            <a:ext cx="2532888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6" name="Google Shape;56;p6"/>
          <p:cNvSpPr txBox="1">
            <a:spLocks noGrp="1"/>
          </p:cNvSpPr>
          <p:nvPr>
            <p:ph type="body" idx="2"/>
          </p:nvPr>
        </p:nvSpPr>
        <p:spPr>
          <a:xfrm>
            <a:off x="621792" y="5093208"/>
            <a:ext cx="2788920" cy="576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7" name="Google Shape;5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617" y="328239"/>
            <a:ext cx="911679" cy="911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67734" y="472527"/>
            <a:ext cx="3587614" cy="189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pos="2880">
          <p15:clr>
            <a:srgbClr val="FBAE40"/>
          </p15:clr>
        </p15:guide>
        <p15:guide id="3" pos="45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 Photo">
  <p:cSld name="2_Title Slide Photo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7"/>
          <p:cNvPicPr preferRelativeResize="0"/>
          <p:nvPr/>
        </p:nvPicPr>
        <p:blipFill rotWithShape="1">
          <a:blip r:embed="rId2">
            <a:alphaModFix/>
          </a:blip>
          <a:srcRect t="39485" r="23739"/>
          <a:stretch/>
        </p:blipFill>
        <p:spPr>
          <a:xfrm>
            <a:off x="-13645" y="1524000"/>
            <a:ext cx="9157646" cy="48450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" name="Google Shape;61;p7"/>
          <p:cNvCxnSpPr/>
          <p:nvPr/>
        </p:nvCxnSpPr>
        <p:spPr>
          <a:xfrm>
            <a:off x="713232" y="4919472"/>
            <a:ext cx="2532888" cy="0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62" name="Google Shape;62;p7"/>
          <p:cNvGrpSpPr/>
          <p:nvPr/>
        </p:nvGrpSpPr>
        <p:grpSpPr>
          <a:xfrm>
            <a:off x="331115" y="2099014"/>
            <a:ext cx="3863458" cy="3863458"/>
            <a:chOff x="331115" y="2099014"/>
            <a:chExt cx="3863458" cy="3863458"/>
          </a:xfrm>
        </p:grpSpPr>
        <p:sp>
          <p:nvSpPr>
            <p:cNvPr id="63" name="Google Shape;63;p7"/>
            <p:cNvSpPr/>
            <p:nvPr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7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7"/>
            <p:cNvSpPr/>
            <p:nvPr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6" name="Google Shape;66;p7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67" name="Google Shape;67;p7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2600"/>
              <a:buFont typeface="Arial"/>
              <a:buNone/>
              <a:defRPr sz="2600" b="1">
                <a:solidFill>
                  <a:srgbClr val="FFB6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9" name="Google Shape;69;p7"/>
          <p:cNvSpPr txBox="1">
            <a:spLocks noGrp="1"/>
          </p:cNvSpPr>
          <p:nvPr>
            <p:ph type="body" idx="2"/>
          </p:nvPr>
        </p:nvSpPr>
        <p:spPr>
          <a:xfrm>
            <a:off x="621792" y="5093208"/>
            <a:ext cx="2788920" cy="576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0" name="Google Shape;70;p7"/>
          <p:cNvCxnSpPr/>
          <p:nvPr/>
        </p:nvCxnSpPr>
        <p:spPr>
          <a:xfrm>
            <a:off x="714711" y="4913464"/>
            <a:ext cx="2532888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1" name="Google Shape;7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617" y="328239"/>
            <a:ext cx="911679" cy="911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67734" y="472527"/>
            <a:ext cx="3587614" cy="189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Photo">
  <p:cSld name="Divider Slide Photo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8"/>
          <p:cNvPicPr preferRelativeResize="0"/>
          <p:nvPr/>
        </p:nvPicPr>
        <p:blipFill rotWithShape="1">
          <a:blip r:embed="rId2">
            <a:alphaModFix/>
          </a:blip>
          <a:srcRect l="3849" r="15415"/>
          <a:stretch/>
        </p:blipFill>
        <p:spPr>
          <a:xfrm>
            <a:off x="0" y="0"/>
            <a:ext cx="9144000" cy="63642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" name="Google Shape;75;p8"/>
          <p:cNvGrpSpPr/>
          <p:nvPr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76" name="Google Shape;76;p8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8"/>
            <p:cNvSpPr/>
            <p:nvPr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8" name="Google Shape;78;p8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79" name="Google Shape;79;p8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  <a:defRPr sz="24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8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1" name="Google Shape;81;p8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8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3" name="Google Shape;83;p8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88">
          <p15:clr>
            <a:srgbClr val="FBAE40"/>
          </p15:clr>
        </p15:guide>
        <p15:guide id="2" orient="horz" pos="1968">
          <p15:clr>
            <a:srgbClr val="FBAE40"/>
          </p15:clr>
        </p15:guide>
        <p15:guide id="3">
          <p15:clr>
            <a:srgbClr val="FBAE40"/>
          </p15:clr>
        </p15:guide>
        <p15:guide id="4" pos="2880">
          <p15:clr>
            <a:srgbClr val="FBAE40"/>
          </p15:clr>
        </p15:guide>
        <p15:guide id="5" pos="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vider Slide Photo">
  <p:cSld name="2_Divider Slide Photo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9"/>
          <p:cNvPicPr preferRelativeResize="0"/>
          <p:nvPr/>
        </p:nvPicPr>
        <p:blipFill rotWithShape="1">
          <a:blip r:embed="rId2">
            <a:alphaModFix/>
          </a:blip>
          <a:srcRect l="19225" t="12480" b="3238"/>
          <a:stretch/>
        </p:blipFill>
        <p:spPr>
          <a:xfrm flipH="1">
            <a:off x="6010" y="-1"/>
            <a:ext cx="9150022" cy="63647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" name="Google Shape;86;p9"/>
          <p:cNvGrpSpPr/>
          <p:nvPr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87" name="Google Shape;87;p9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9"/>
            <p:cNvSpPr/>
            <p:nvPr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9" name="Google Shape;89;p9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90" name="Google Shape;90;p9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  <a:defRPr sz="24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2" name="Google Shape;92;p9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9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4" name="Google Shape;94;p9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88">
          <p15:clr>
            <a:srgbClr val="FBAE40"/>
          </p15:clr>
        </p15:guide>
        <p15:guide id="2" orient="horz" pos="1968">
          <p15:clr>
            <a:srgbClr val="FBAE40"/>
          </p15:clr>
        </p15:guide>
        <p15:guide id="3">
          <p15:clr>
            <a:srgbClr val="FBAE40"/>
          </p15:clr>
        </p15:guide>
        <p15:guide id="4" pos="2880">
          <p15:clr>
            <a:srgbClr val="FBAE40"/>
          </p15:clr>
        </p15:guide>
        <p15:guide id="5" pos="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vider Slide Photo">
  <p:cSld name="3_Divider Slide Photo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755"/>
            <a:ext cx="9144000" cy="63618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" name="Google Shape;97;p10"/>
          <p:cNvGrpSpPr/>
          <p:nvPr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98" name="Google Shape;98;p10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0"/>
            <p:cNvSpPr/>
            <p:nvPr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0" name="Google Shape;100;p10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01" name="Google Shape;101;p10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2400"/>
              <a:buFont typeface="Arial"/>
              <a:buNone/>
              <a:defRPr sz="2400" b="1">
                <a:solidFill>
                  <a:srgbClr val="FFB6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0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3" name="Google Shape;103;p10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4" name="Google Shape;104;p10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0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456">
          <p15:clr>
            <a:srgbClr val="FBAE40"/>
          </p15:clr>
        </p15:guide>
        <p15:guide id="3" orient="horz" pos="2352">
          <p15:clr>
            <a:srgbClr val="FBAE40"/>
          </p15:clr>
        </p15:guide>
        <p15:guide id="4" orient="horz" pos="148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vider Slide Photo">
  <p:cSld name="4_Divider Slide Photo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8878"/>
            <a:ext cx="9144000" cy="63706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" name="Google Shape;108;p11"/>
          <p:cNvGrpSpPr/>
          <p:nvPr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109" name="Google Shape;109;p11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1"/>
            <p:cNvSpPr/>
            <p:nvPr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1" name="Google Shape;111;p11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12" name="Google Shape;112;p11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  <a:defRPr sz="24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1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4" name="Google Shape;114;p11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" name="Google Shape;115;p11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1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Slide Photo">
  <p:cSld name="1_Divider Slide Photo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2"/>
          <p:cNvPicPr preferRelativeResize="0"/>
          <p:nvPr/>
        </p:nvPicPr>
        <p:blipFill rotWithShape="1">
          <a:blip r:embed="rId2">
            <a:alphaModFix/>
          </a:blip>
          <a:srcRect b="-2"/>
          <a:stretch/>
        </p:blipFill>
        <p:spPr>
          <a:xfrm>
            <a:off x="0" y="0"/>
            <a:ext cx="9144000" cy="63672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" name="Google Shape;119;p12"/>
          <p:cNvGrpSpPr/>
          <p:nvPr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120" name="Google Shape;120;p12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2"/>
            <p:cNvSpPr/>
            <p:nvPr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2" name="Google Shape;122;p12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23" name="Google Shape;123;p12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  <a:defRPr sz="24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2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5" name="Google Shape;125;p12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6" name="Google Shape;126;p12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2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88">
          <p15:clr>
            <a:srgbClr val="FBAE40"/>
          </p15:clr>
        </p15:guide>
        <p15:guide id="2" orient="horz" pos="196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Graphic">
  <p:cSld name="Divider Slide Graphic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3"/>
          <p:cNvGrpSpPr/>
          <p:nvPr/>
        </p:nvGrpSpPr>
        <p:grpSpPr>
          <a:xfrm>
            <a:off x="0" y="0"/>
            <a:ext cx="9144000" cy="6366424"/>
            <a:chOff x="1" y="0"/>
            <a:chExt cx="9144000" cy="6366424"/>
          </a:xfrm>
        </p:grpSpPr>
        <p:sp>
          <p:nvSpPr>
            <p:cNvPr id="130" name="Google Shape;130;p13"/>
            <p:cNvSpPr/>
            <p:nvPr/>
          </p:nvSpPr>
          <p:spPr>
            <a:xfrm>
              <a:off x="720000" y="3962630"/>
              <a:ext cx="8229600" cy="2403794"/>
            </a:xfrm>
            <a:custGeom>
              <a:avLst/>
              <a:gdLst/>
              <a:ahLst/>
              <a:cxnLst/>
              <a:rect l="l" t="t" r="r" b="b"/>
              <a:pathLst>
                <a:path w="8229600" h="2403794" extrusionOk="0">
                  <a:moveTo>
                    <a:pt x="3062211" y="0"/>
                  </a:moveTo>
                  <a:lnTo>
                    <a:pt x="8229600" y="2403794"/>
                  </a:lnTo>
                  <a:lnTo>
                    <a:pt x="0" y="2403794"/>
                  </a:lnTo>
                  <a:close/>
                </a:path>
              </a:pathLst>
            </a:cu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3"/>
            <p:cNvSpPr/>
            <p:nvPr/>
          </p:nvSpPr>
          <p:spPr>
            <a:xfrm>
              <a:off x="3782212" y="0"/>
              <a:ext cx="5361789" cy="6366424"/>
            </a:xfrm>
            <a:custGeom>
              <a:avLst/>
              <a:gdLst/>
              <a:ahLst/>
              <a:cxnLst/>
              <a:rect l="l" t="t" r="r" b="b"/>
              <a:pathLst>
                <a:path w="5361789" h="6366424" extrusionOk="0">
                  <a:moveTo>
                    <a:pt x="5048021" y="0"/>
                  </a:moveTo>
                  <a:lnTo>
                    <a:pt x="5361789" y="0"/>
                  </a:lnTo>
                  <a:lnTo>
                    <a:pt x="5361789" y="6366424"/>
                  </a:lnTo>
                  <a:lnTo>
                    <a:pt x="5167389" y="6366424"/>
                  </a:lnTo>
                  <a:lnTo>
                    <a:pt x="0" y="3962630"/>
                  </a:lnTo>
                  <a:lnTo>
                    <a:pt x="5048021" y="0"/>
                  </a:lnTo>
                  <a:close/>
                </a:path>
              </a:pathLst>
            </a:custGeom>
            <a:solidFill>
              <a:srgbClr val="E2DFC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1" y="2203200"/>
              <a:ext cx="3782211" cy="4163224"/>
            </a:xfrm>
            <a:custGeom>
              <a:avLst/>
              <a:gdLst/>
              <a:ahLst/>
              <a:cxnLst/>
              <a:rect l="l" t="t" r="r" b="b"/>
              <a:pathLst>
                <a:path w="3782211" h="4163224" extrusionOk="0">
                  <a:moveTo>
                    <a:pt x="0" y="0"/>
                  </a:moveTo>
                  <a:lnTo>
                    <a:pt x="3782211" y="1759430"/>
                  </a:lnTo>
                  <a:lnTo>
                    <a:pt x="720000" y="4163224"/>
                  </a:lnTo>
                  <a:lnTo>
                    <a:pt x="0" y="41632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3" name="Google Shape;133;p13"/>
          <p:cNvSpPr txBox="1">
            <a:spLocks noGrp="1"/>
          </p:cNvSpPr>
          <p:nvPr>
            <p:ph type="ctrTitle"/>
          </p:nvPr>
        </p:nvSpPr>
        <p:spPr>
          <a:xfrm>
            <a:off x="356616" y="203829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26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3"/>
          <p:cNvSpPr txBox="1">
            <a:spLocks noGrp="1"/>
          </p:cNvSpPr>
          <p:nvPr>
            <p:ph type="subTitle" idx="1"/>
          </p:nvPr>
        </p:nvSpPr>
        <p:spPr>
          <a:xfrm>
            <a:off x="356616" y="1252728"/>
            <a:ext cx="5943600" cy="51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1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" name="Google Shape;136;p13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3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te Content with Graphic">
  <p:cSld name="Lite Content with Graphic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14"/>
          <p:cNvGrpSpPr/>
          <p:nvPr/>
        </p:nvGrpSpPr>
        <p:grpSpPr>
          <a:xfrm>
            <a:off x="6635067" y="0"/>
            <a:ext cx="2508933" cy="6367263"/>
            <a:chOff x="3491346" y="0"/>
            <a:chExt cx="2508933" cy="6367263"/>
          </a:xfrm>
        </p:grpSpPr>
        <p:sp>
          <p:nvSpPr>
            <p:cNvPr id="140" name="Google Shape;140;p14"/>
            <p:cNvSpPr/>
            <p:nvPr/>
          </p:nvSpPr>
          <p:spPr>
            <a:xfrm rot="10800000">
              <a:off x="5468761" y="1352709"/>
              <a:ext cx="531517" cy="1821241"/>
            </a:xfrm>
            <a:custGeom>
              <a:avLst/>
              <a:gdLst/>
              <a:ahLst/>
              <a:cxnLst/>
              <a:rect l="l" t="t" r="r" b="b"/>
              <a:pathLst>
                <a:path w="531517" h="1821241" extrusionOk="0">
                  <a:moveTo>
                    <a:pt x="0" y="1821241"/>
                  </a:moveTo>
                  <a:lnTo>
                    <a:pt x="0" y="0"/>
                  </a:lnTo>
                  <a:lnTo>
                    <a:pt x="531517" y="672400"/>
                  </a:lnTo>
                  <a:lnTo>
                    <a:pt x="0" y="1821241"/>
                  </a:lnTo>
                  <a:close/>
                </a:path>
              </a:pathLst>
            </a:cu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4"/>
            <p:cNvSpPr/>
            <p:nvPr/>
          </p:nvSpPr>
          <p:spPr>
            <a:xfrm rot="10800000">
              <a:off x="3491346" y="0"/>
              <a:ext cx="2508932" cy="2501550"/>
            </a:xfrm>
            <a:custGeom>
              <a:avLst/>
              <a:gdLst/>
              <a:ahLst/>
              <a:cxnLst/>
              <a:rect l="l" t="t" r="r" b="b"/>
              <a:pathLst>
                <a:path w="2508932" h="2501550" extrusionOk="0">
                  <a:moveTo>
                    <a:pt x="2508932" y="2501550"/>
                  </a:moveTo>
                  <a:lnTo>
                    <a:pt x="0" y="2501550"/>
                  </a:lnTo>
                  <a:lnTo>
                    <a:pt x="0" y="1148841"/>
                  </a:lnTo>
                  <a:lnTo>
                    <a:pt x="531517" y="0"/>
                  </a:lnTo>
                  <a:lnTo>
                    <a:pt x="2508932" y="2501550"/>
                  </a:lnTo>
                  <a:close/>
                </a:path>
              </a:pathLst>
            </a:custGeom>
            <a:solidFill>
              <a:srgbClr val="E2DFC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4"/>
            <p:cNvSpPr/>
            <p:nvPr/>
          </p:nvSpPr>
          <p:spPr>
            <a:xfrm rot="10800000">
              <a:off x="3680272" y="1352707"/>
              <a:ext cx="2320007" cy="5014556"/>
            </a:xfrm>
            <a:custGeom>
              <a:avLst/>
              <a:gdLst/>
              <a:ahLst/>
              <a:cxnLst/>
              <a:rect l="l" t="t" r="r" b="b"/>
              <a:pathLst>
                <a:path w="2320007" h="5014556" extrusionOk="0">
                  <a:moveTo>
                    <a:pt x="0" y="5014556"/>
                  </a:moveTo>
                  <a:lnTo>
                    <a:pt x="0" y="0"/>
                  </a:lnTo>
                  <a:lnTo>
                    <a:pt x="2320007" y="0"/>
                  </a:lnTo>
                  <a:lnTo>
                    <a:pt x="531518" y="3865713"/>
                  </a:lnTo>
                  <a:lnTo>
                    <a:pt x="1" y="3193313"/>
                  </a:lnTo>
                  <a:lnTo>
                    <a:pt x="1" y="5014554"/>
                  </a:lnTo>
                  <a:lnTo>
                    <a:pt x="0" y="50145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3" name="Google Shape;143;p14"/>
          <p:cNvSpPr txBox="1">
            <a:spLocks noGrp="1"/>
          </p:cNvSpPr>
          <p:nvPr>
            <p:ph type="title"/>
          </p:nvPr>
        </p:nvSpPr>
        <p:spPr>
          <a:xfrm>
            <a:off x="356616" y="274321"/>
            <a:ext cx="68580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4"/>
          <p:cNvSpPr txBox="1">
            <a:spLocks noGrp="1"/>
          </p:cNvSpPr>
          <p:nvPr>
            <p:ph type="body" idx="1"/>
          </p:nvPr>
        </p:nvSpPr>
        <p:spPr>
          <a:xfrm>
            <a:off x="357188" y="1280160"/>
            <a:ext cx="68580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>
                <a:solidFill>
                  <a:schemeClr val="dk2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  <a:defRPr sz="160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14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6" name="Google Shape;146;p14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4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>
          <p15:clr>
            <a:srgbClr val="FBAE40"/>
          </p15:clr>
        </p15:guide>
        <p15:guide id="2" orient="horz" pos="80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hoto">
  <p:cSld name="Content with Photo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"/>
          <p:cNvSpPr txBox="1">
            <a:spLocks noGrp="1"/>
          </p:cNvSpPr>
          <p:nvPr>
            <p:ph type="title"/>
          </p:nvPr>
        </p:nvSpPr>
        <p:spPr>
          <a:xfrm>
            <a:off x="356616" y="274320"/>
            <a:ext cx="4106116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5"/>
          <p:cNvSpPr txBox="1">
            <a:spLocks noGrp="1"/>
          </p:cNvSpPr>
          <p:nvPr>
            <p:ph type="body" idx="1"/>
          </p:nvPr>
        </p:nvSpPr>
        <p:spPr>
          <a:xfrm>
            <a:off x="357188" y="1280160"/>
            <a:ext cx="4114800" cy="4707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15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6364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2" name="Google Shape;152;p15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" name="Google Shape;153;p15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5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>
          <p15:clr>
            <a:srgbClr val="FBAE40"/>
          </p15:clr>
        </p15:guide>
        <p15:guide id="2" orient="horz" pos="377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Chart Layout">
  <p:cSld name="Table Chart Layou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"/>
          <p:cNvSpPr txBox="1">
            <a:spLocks noGrp="1"/>
          </p:cNvSpPr>
          <p:nvPr>
            <p:ph type="title"/>
          </p:nvPr>
        </p:nvSpPr>
        <p:spPr>
          <a:xfrm>
            <a:off x="356615" y="274321"/>
            <a:ext cx="8441755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8" name="Google Shape;158;p16"/>
          <p:cNvSpPr txBox="1">
            <a:spLocks noGrp="1"/>
          </p:cNvSpPr>
          <p:nvPr>
            <p:ph type="body" idx="1"/>
          </p:nvPr>
        </p:nvSpPr>
        <p:spPr>
          <a:xfrm>
            <a:off x="357188" y="4433570"/>
            <a:ext cx="4114800" cy="1554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1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body" idx="2"/>
          </p:nvPr>
        </p:nvSpPr>
        <p:spPr>
          <a:xfrm>
            <a:off x="4672119" y="4433570"/>
            <a:ext cx="4114800" cy="1554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1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" name="Google Shape;160;p16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6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>
          <p15:clr>
            <a:srgbClr val="FBAE40"/>
          </p15:clr>
        </p15:guide>
        <p15:guide id="2" orient="horz" pos="377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">
  <p:cSld name="Closing 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/>
          <p:cNvSpPr txBox="1">
            <a:spLocks noGrp="1"/>
          </p:cNvSpPr>
          <p:nvPr>
            <p:ph type="body" idx="1"/>
          </p:nvPr>
        </p:nvSpPr>
        <p:spPr>
          <a:xfrm>
            <a:off x="822960" y="3355848"/>
            <a:ext cx="6858000" cy="2632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17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5" name="Google Shape;165;p17"/>
          <p:cNvSpPr>
            <a:spLocks noGrp="1"/>
          </p:cNvSpPr>
          <p:nvPr>
            <p:ph type="pic" idx="2"/>
          </p:nvPr>
        </p:nvSpPr>
        <p:spPr>
          <a:xfrm>
            <a:off x="353951" y="2163986"/>
            <a:ext cx="1069848" cy="1069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6" name="Google Shape;166;p17"/>
          <p:cNvSpPr txBox="1">
            <a:spLocks noGrp="1"/>
          </p:cNvSpPr>
          <p:nvPr>
            <p:ph type="ctrTitle"/>
          </p:nvPr>
        </p:nvSpPr>
        <p:spPr>
          <a:xfrm>
            <a:off x="246888" y="1419046"/>
            <a:ext cx="3793501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7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9617" y="328239"/>
            <a:ext cx="911679" cy="911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7734" y="472527"/>
            <a:ext cx="3587614" cy="18980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7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206">
          <p15:clr>
            <a:srgbClr val="FBAE40"/>
          </p15:clr>
        </p15:guide>
        <p15:guide id="3" orient="horz" pos="377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56616" y="274321"/>
            <a:ext cx="68580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56616" y="1280160"/>
            <a:ext cx="68580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" name="Google Shape;13;p1"/>
          <p:cNvSpPr/>
          <p:nvPr/>
        </p:nvSpPr>
        <p:spPr>
          <a:xfrm>
            <a:off x="0" y="6367263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>
          <p15:clr>
            <a:srgbClr val="F26B43"/>
          </p15:clr>
        </p15:guide>
        <p15:guide id="2" orient="horz" pos="360">
          <p15:clr>
            <a:srgbClr val="F26B43"/>
          </p15:clr>
        </p15:guide>
        <p15:guide id="3" pos="2880">
          <p15:clr>
            <a:srgbClr val="F26B43"/>
          </p15:clr>
        </p15:guide>
        <p15:guide id="4" pos="288">
          <p15:clr>
            <a:srgbClr val="F26B43"/>
          </p15:clr>
        </p15:guide>
        <p15:guide id="5" pos="5472">
          <p15:clr>
            <a:srgbClr val="F26B43"/>
          </p15:clr>
        </p15:guide>
        <p15:guide id="6" orient="horz" pos="4211">
          <p15:clr>
            <a:srgbClr val="F26B43"/>
          </p15:clr>
        </p15:guide>
        <p15:guide id="7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8"/>
          <p:cNvSpPr txBox="1">
            <a:spLocks noGrp="1"/>
          </p:cNvSpPr>
          <p:nvPr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dirty="0" err="1"/>
              <a:t>SmartBook</a:t>
            </a:r>
            <a:r>
              <a:rPr lang="en-US" dirty="0"/>
              <a:t> 2.0 Overview</a:t>
            </a:r>
            <a:endParaRPr dirty="0"/>
          </a:p>
        </p:txBody>
      </p:sp>
      <p:sp>
        <p:nvSpPr>
          <p:cNvPr id="176" name="Google Shape;176;p18"/>
          <p:cNvSpPr txBox="1">
            <a:spLocks noGrp="1"/>
          </p:cNvSpPr>
          <p:nvPr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 dirty="0"/>
              <a:t>Connect Training Series</a:t>
            </a:r>
            <a:endParaRPr dirty="0"/>
          </a:p>
        </p:txBody>
      </p:sp>
      <p:sp>
        <p:nvSpPr>
          <p:cNvPr id="177" name="Google Shape;177;p18"/>
          <p:cNvSpPr txBox="1">
            <a:spLocks noGrp="1"/>
          </p:cNvSpPr>
          <p:nvPr>
            <p:ph type="body" idx="2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US" dirty="0"/>
              <a:t>Instructors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SmartBook</a:t>
            </a:r>
            <a:r>
              <a:rPr lang="en-US" dirty="0"/>
              <a:t> 2.0?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/>
            <a:r>
              <a:rPr lang="en-US" sz="1600" dirty="0"/>
              <a:t>Available within Connect, </a:t>
            </a:r>
            <a:r>
              <a:rPr lang="en-US" sz="1600" dirty="0" err="1"/>
              <a:t>SmartBook</a:t>
            </a:r>
            <a:r>
              <a:rPr lang="en-US" sz="1600" dirty="0"/>
              <a:t> 2.0 personalizes learning to individual student needs, continually adapting to pinpoint knowledge gaps and focus learning on concepts requiring additional study. </a:t>
            </a:r>
          </a:p>
          <a:p>
            <a:pPr marL="0" indent="0" fontAlgn="base"/>
            <a:endParaRPr lang="en-US" sz="1600" dirty="0"/>
          </a:p>
          <a:p>
            <a:pPr marL="0" indent="0" fontAlgn="base"/>
            <a:r>
              <a:rPr lang="en-US" sz="1600" dirty="0"/>
              <a:t>For instructors, </a:t>
            </a:r>
            <a:r>
              <a:rPr lang="en-US" sz="1600" dirty="0" err="1"/>
              <a:t>SmartBook</a:t>
            </a:r>
            <a:r>
              <a:rPr lang="en-US" sz="1600" dirty="0"/>
              <a:t> 2.0 tracks student progress and provides insights that guide teaching strategies and advanced instruction, for a more dynamic class experience. </a:t>
            </a:r>
          </a:p>
          <a:p>
            <a:pPr fontAlgn="base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128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SmartBook</a:t>
            </a:r>
            <a:r>
              <a:rPr lang="en-US" dirty="0"/>
              <a:t> 2.0 Assignments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/>
            <a:r>
              <a:rPr lang="en-US" sz="1600" dirty="0" err="1"/>
              <a:t>SmartBook</a:t>
            </a:r>
            <a:r>
              <a:rPr lang="en-US" sz="1600" dirty="0"/>
              <a:t> 2.0 is a specific assignment type where students are required to engage with reading material and answer questions. </a:t>
            </a:r>
          </a:p>
          <a:p>
            <a:pPr marL="0" indent="0" fontAlgn="base"/>
            <a:r>
              <a:rPr lang="en-US" sz="1600" dirty="0"/>
              <a:t>Instructors must create assignments for students to use </a:t>
            </a:r>
            <a:r>
              <a:rPr lang="en-US" sz="1600" dirty="0" err="1"/>
              <a:t>SmartBook</a:t>
            </a:r>
            <a:r>
              <a:rPr lang="en-US" sz="1600" dirty="0"/>
              <a:t> 2.0.  </a:t>
            </a:r>
          </a:p>
          <a:p>
            <a:pPr fontAlgn="base"/>
            <a:endParaRPr lang="en-US" dirty="0"/>
          </a:p>
        </p:txBody>
      </p:sp>
      <p:pic>
        <p:nvPicPr>
          <p:cNvPr id="1026" name="Picture 2" descr="Add Assignment Page. SmartBook 2.0 appears in the middle below the question bank. ">
            <a:extLst>
              <a:ext uri="{FF2B5EF4-FFF2-40B4-BE49-F238E27FC236}">
                <a16:creationId xmlns:a16="http://schemas.microsoft.com/office/drawing/2014/main" id="{5D698351-938F-CD4E-910A-2360EBDBD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599" y="2834795"/>
            <a:ext cx="5323367" cy="325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75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Experience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6616" y="1371600"/>
            <a:ext cx="8534400" cy="4616450"/>
          </a:xfrm>
        </p:spPr>
        <p:txBody>
          <a:bodyPr/>
          <a:lstStyle/>
          <a:p>
            <a:pPr marL="0" indent="0" fontAlgn="base"/>
            <a:r>
              <a:rPr lang="en-US" sz="1600" dirty="0"/>
              <a:t>To understand how </a:t>
            </a:r>
            <a:r>
              <a:rPr lang="en-US" sz="1600" dirty="0" err="1"/>
              <a:t>SmartBook</a:t>
            </a:r>
            <a:r>
              <a:rPr lang="en-US" sz="1600" dirty="0"/>
              <a:t> 2.0 works, let’s begin with the student experience. </a:t>
            </a:r>
          </a:p>
          <a:p>
            <a:pPr marL="0" indent="0" fontAlgn="base"/>
            <a:r>
              <a:rPr lang="en-US" sz="1600" dirty="0"/>
              <a:t>Once assigned, </a:t>
            </a:r>
            <a:r>
              <a:rPr lang="en-US" sz="1600" dirty="0" err="1"/>
              <a:t>SmartBook</a:t>
            </a:r>
            <a:r>
              <a:rPr lang="en-US" sz="1600" dirty="0"/>
              <a:t> 2.0 assignments will appear on the student’s assignment list. A </a:t>
            </a:r>
            <a:r>
              <a:rPr lang="en-US" sz="1600" dirty="0" err="1"/>
              <a:t>SmartBook</a:t>
            </a:r>
            <a:r>
              <a:rPr lang="en-US" sz="1600" dirty="0"/>
              <a:t> 2.0 assignment is indicated by the SB icon. </a:t>
            </a:r>
          </a:p>
          <a:p>
            <a:pPr fontAlgn="base"/>
            <a:endParaRPr lang="en-US" dirty="0"/>
          </a:p>
        </p:txBody>
      </p:sp>
      <p:pic>
        <p:nvPicPr>
          <p:cNvPr id="2050" name="Picture 2" descr="Student assignment list. SmartBook assignments are indicated by an SB to the right of the assignment. ">
            <a:extLst>
              <a:ext uri="{FF2B5EF4-FFF2-40B4-BE49-F238E27FC236}">
                <a16:creationId xmlns:a16="http://schemas.microsoft.com/office/drawing/2014/main" id="{60195CDE-ADD6-F540-8781-B3F80AA03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550" y="3895932"/>
            <a:ext cx="6092899" cy="181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655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 Options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/>
            <a:r>
              <a:rPr lang="en-US" sz="1600" dirty="0"/>
              <a:t>Upon opening the first </a:t>
            </a:r>
            <a:r>
              <a:rPr lang="en-US" sz="1600" dirty="0" err="1"/>
              <a:t>SmartBook</a:t>
            </a:r>
            <a:r>
              <a:rPr lang="en-US" sz="1600" dirty="0"/>
              <a:t> 2.0 assignment, the student will be taken to a Welcome page that provides a quick tutorial. </a:t>
            </a:r>
          </a:p>
          <a:p>
            <a:pPr marL="0" indent="0" fontAlgn="base"/>
            <a:r>
              <a:rPr lang="en-US" sz="1600" dirty="0"/>
              <a:t>Next, the student may either Start Reading or Start Questions. For the most effective learning experience, students should always Start Reading first.  </a:t>
            </a:r>
            <a:r>
              <a:rPr lang="en-US" dirty="0"/>
              <a:t> 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endParaRPr lang="en-US" dirty="0"/>
          </a:p>
        </p:txBody>
      </p:sp>
      <p:pic>
        <p:nvPicPr>
          <p:cNvPr id="3074" name="Picture 2" descr="Smartbook Welcome. Students can choose to view the tutorial, Start Reading or Start Questions. ">
            <a:extLst>
              <a:ext uri="{FF2B5EF4-FFF2-40B4-BE49-F238E27FC236}">
                <a16:creationId xmlns:a16="http://schemas.microsoft.com/office/drawing/2014/main" id="{096FADFF-8C12-C74D-9FA8-2A48BD743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290192"/>
            <a:ext cx="5486400" cy="269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22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the Chapter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2019" y="1371600"/>
            <a:ext cx="8825023" cy="4616450"/>
          </a:xfrm>
        </p:spPr>
        <p:txBody>
          <a:bodyPr/>
          <a:lstStyle/>
          <a:p>
            <a:pPr marL="0" indent="0" fontAlgn="base"/>
            <a:r>
              <a:rPr lang="en-US" sz="1600" dirty="0"/>
              <a:t>Next, the student will be prompted to read the chapter and focus on the highlighted concepts. </a:t>
            </a:r>
            <a:r>
              <a:rPr lang="en-US" dirty="0"/>
              <a:t>   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endParaRPr lang="en-US" dirty="0"/>
          </a:p>
        </p:txBody>
      </p:sp>
      <p:pic>
        <p:nvPicPr>
          <p:cNvPr id="4098" name="Picture 2" descr="Concepts icon showing arrows to move forward or back. ">
            <a:extLst>
              <a:ext uri="{FF2B5EF4-FFF2-40B4-BE49-F238E27FC236}">
                <a16:creationId xmlns:a16="http://schemas.microsoft.com/office/drawing/2014/main" id="{BA93C112-9FF1-844B-AB85-32233CF2C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455" y="3529146"/>
            <a:ext cx="4216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472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/>
            <a:r>
              <a:rPr lang="en-US" sz="1600" dirty="0"/>
              <a:t>These highlights will be determined by you through the assignment creation process. 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  <p:pic>
        <p:nvPicPr>
          <p:cNvPr id="5122" name="Picture 2" descr="Sample Highlights. Students can highlight text or see highlights input by the instructor. ">
            <a:extLst>
              <a:ext uri="{FF2B5EF4-FFF2-40B4-BE49-F238E27FC236}">
                <a16:creationId xmlns:a16="http://schemas.microsoft.com/office/drawing/2014/main" id="{F3878B5C-FD17-E94C-8AA6-E3B242DA7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39" y="3233122"/>
            <a:ext cx="7497300" cy="231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979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Mode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600" dirty="0"/>
              <a:t>Once they’ve finished reading, they will be presented with questions.</a:t>
            </a:r>
            <a:r>
              <a:rPr lang="en-US" dirty="0"/>
              <a:t> </a:t>
            </a:r>
          </a:p>
          <a:p>
            <a:pPr fontAlgn="base"/>
            <a:endParaRPr lang="en-US" dirty="0"/>
          </a:p>
        </p:txBody>
      </p:sp>
      <p:pic>
        <p:nvPicPr>
          <p:cNvPr id="6146" name="Picture 2" descr="Sample Questions that appear at the end of an assignment. ">
            <a:extLst>
              <a:ext uri="{FF2B5EF4-FFF2-40B4-BE49-F238E27FC236}">
                <a16:creationId xmlns:a16="http://schemas.microsoft.com/office/drawing/2014/main" id="{C563CF2A-A50D-C74B-9725-75B732C1C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154" y="3132703"/>
            <a:ext cx="5629691" cy="271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569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Experience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5632" y="1371600"/>
            <a:ext cx="8765182" cy="4616450"/>
          </a:xfrm>
        </p:spPr>
        <p:txBody>
          <a:bodyPr/>
          <a:lstStyle/>
          <a:p>
            <a:pPr marL="0" indent="0" fontAlgn="base"/>
            <a:r>
              <a:rPr lang="en-US" sz="1600" dirty="0"/>
              <a:t>On the question page there is</a:t>
            </a:r>
          </a:p>
          <a:p>
            <a:pPr marL="0" indent="-285750"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the question</a:t>
            </a:r>
          </a:p>
          <a:p>
            <a:pPr marL="0" indent="-285750"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a confidence rating</a:t>
            </a:r>
          </a:p>
          <a:p>
            <a:pPr marL="0" indent="-285750"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a progress bar in the top right corner of the page. </a:t>
            </a:r>
          </a:p>
          <a:p>
            <a:pPr marL="0" indent="0" fontAlgn="base"/>
            <a:r>
              <a:rPr lang="en-US" sz="1600" dirty="0"/>
              <a:t>To complete a question, the student selects an answer AND rates confidence in the answer. </a:t>
            </a:r>
          </a:p>
          <a:p>
            <a:pPr marL="0" indent="0" fontAlgn="base"/>
            <a:r>
              <a:rPr lang="en-US" sz="1600" dirty="0"/>
              <a:t>This is where </a:t>
            </a:r>
            <a:r>
              <a:rPr lang="en-US" sz="1600" dirty="0" err="1"/>
              <a:t>SmartBook</a:t>
            </a:r>
            <a:r>
              <a:rPr lang="en-US" sz="1600" dirty="0"/>
              <a:t> 2.0 begins to adapt to an individual student. The confidence level encourages them to assess their own level of understanding. Behind the scenes, </a:t>
            </a:r>
            <a:r>
              <a:rPr lang="en-US" sz="1600" dirty="0" err="1"/>
              <a:t>SmartBook</a:t>
            </a:r>
            <a:r>
              <a:rPr lang="en-US" sz="1600" dirty="0"/>
              <a:t> 2.0 is learning to pinpoint what a student really understands and where they might need additional help. </a:t>
            </a:r>
          </a:p>
        </p:txBody>
      </p:sp>
      <p:pic>
        <p:nvPicPr>
          <p:cNvPr id="7170" name="Picture 2" descr="Question scree. Student selects answer, rates confidence in the correctness of the answer. A progress bar appears in the top right corner. ">
            <a:extLst>
              <a:ext uri="{FF2B5EF4-FFF2-40B4-BE49-F238E27FC236}">
                <a16:creationId xmlns:a16="http://schemas.microsoft.com/office/drawing/2014/main" id="{8F20DB35-DB02-CA46-B11A-71A7AA49A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548" y="4149948"/>
            <a:ext cx="3242931" cy="224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83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/>
            <a:r>
              <a:rPr lang="en-US" sz="1600" dirty="0"/>
              <a:t>Students receive immediate feedback for both correct and incorrect answers throughout the assignment. </a:t>
            </a:r>
            <a:r>
              <a:rPr lang="en-US" dirty="0"/>
              <a:t> </a:t>
            </a:r>
          </a:p>
          <a:p>
            <a:pPr fontAlgn="base"/>
            <a:endParaRPr lang="en-US" dirty="0"/>
          </a:p>
        </p:txBody>
      </p:sp>
      <p:pic>
        <p:nvPicPr>
          <p:cNvPr id="8194" name="Picture 2" descr="Question Feedback screen showing the student's answer, the correct answer and feedback on why the chosen answer was incorrect. ">
            <a:extLst>
              <a:ext uri="{FF2B5EF4-FFF2-40B4-BE49-F238E27FC236}">
                <a16:creationId xmlns:a16="http://schemas.microsoft.com/office/drawing/2014/main" id="{9E7B6B06-2F06-DB42-AB1C-38F4015BD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306" y="2937929"/>
            <a:ext cx="4549388" cy="3128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24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“Learn About This”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/>
            <a:r>
              <a:rPr lang="en-US" sz="1600" dirty="0"/>
              <a:t>In the event students are clearly struggling with a concept, </a:t>
            </a:r>
            <a:r>
              <a:rPr lang="en-US" sz="1600" dirty="0" err="1"/>
              <a:t>SmartBook</a:t>
            </a:r>
            <a:r>
              <a:rPr lang="en-US" sz="1600" dirty="0"/>
              <a:t> 2.0 will force a pause in the questions and direct students to “Learn About This.” </a:t>
            </a:r>
          </a:p>
          <a:p>
            <a:pPr marL="0" indent="0" fontAlgn="base"/>
            <a:r>
              <a:rPr lang="en-US" sz="1600" dirty="0"/>
              <a:t>This guidance into the reading resolves their knowledge gap on a concept before allowing them to proceed with more questions.</a:t>
            </a:r>
            <a:r>
              <a:rPr lang="en-US" dirty="0"/>
              <a:t> </a:t>
            </a:r>
          </a:p>
        </p:txBody>
      </p:sp>
      <p:pic>
        <p:nvPicPr>
          <p:cNvPr id="9218" name="Picture 2" descr="Feedback screen showing the Learn About This area for students to get extra practice. ">
            <a:extLst>
              <a:ext uri="{FF2B5EF4-FFF2-40B4-BE49-F238E27FC236}">
                <a16:creationId xmlns:a16="http://schemas.microsoft.com/office/drawing/2014/main" id="{B8E1BB2B-90F6-5145-8FEF-FCE28D2B2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257232"/>
            <a:ext cx="5486400" cy="2730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54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Progress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/>
            <a:r>
              <a:rPr lang="en-US" sz="1600" dirty="0"/>
              <a:t>The progress bar breaks down assignment progress into three categories: concepts not started, concepts in progress, and concepts completed. </a:t>
            </a:r>
          </a:p>
          <a:p>
            <a:pPr marL="0" indent="0" fontAlgn="base"/>
            <a:r>
              <a:rPr lang="en-US" sz="1600" dirty="0"/>
              <a:t>Only concepts that are currently being worked on (which is a maximum of 5 at any one time) are shown in the light blue section.</a:t>
            </a:r>
            <a:r>
              <a:rPr lang="en-US" dirty="0"/>
              <a:t>  </a:t>
            </a:r>
          </a:p>
        </p:txBody>
      </p:sp>
      <p:pic>
        <p:nvPicPr>
          <p:cNvPr id="10242" name="Picture 2" descr="Question screen highlight the progress bar with different categories, of concepts completed, concepts in progress and concepts not started shown. ">
            <a:extLst>
              <a:ext uri="{FF2B5EF4-FFF2-40B4-BE49-F238E27FC236}">
                <a16:creationId xmlns:a16="http://schemas.microsoft.com/office/drawing/2014/main" id="{C898B103-C52C-4C4B-A8FE-C141416B9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022916"/>
            <a:ext cx="5486400" cy="323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007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Reports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600" dirty="0"/>
              <a:t>Immediate real-time reports follow each assignment. </a:t>
            </a:r>
          </a:p>
          <a:p>
            <a:pPr fontAlgn="base"/>
            <a:endParaRPr lang="en-US" dirty="0"/>
          </a:p>
        </p:txBody>
      </p:sp>
      <p:pic>
        <p:nvPicPr>
          <p:cNvPr id="11266" name="Picture 2" descr="Real time report for an assignment showing progress, accuracy and most challenging concepts. ">
            <a:extLst>
              <a:ext uri="{FF2B5EF4-FFF2-40B4-BE49-F238E27FC236}">
                <a16:creationId xmlns:a16="http://schemas.microsoft.com/office/drawing/2014/main" id="{2ED1ECB6-252F-BB40-ACB4-D5FFA1DAA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576" y="2674521"/>
            <a:ext cx="5330067" cy="310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937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/>
            <a:r>
              <a:rPr lang="en-US" sz="1600" dirty="0"/>
              <a:t>Students utilize the progress reports to track overall progress, as well as receive strategies to improve learning</a:t>
            </a:r>
            <a:r>
              <a:rPr lang="en-US" dirty="0"/>
              <a:t>. </a:t>
            </a:r>
          </a:p>
        </p:txBody>
      </p:sp>
      <p:pic>
        <p:nvPicPr>
          <p:cNvPr id="12290" name="Picture 2" descr="Progress Reports screen showing progress for all assignments the student has started. ">
            <a:extLst>
              <a:ext uri="{FF2B5EF4-FFF2-40B4-BE49-F238E27FC236}">
                <a16:creationId xmlns:a16="http://schemas.microsoft.com/office/drawing/2014/main" id="{ADA1E7A2-3936-F840-B283-A14541E67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024" y="2682281"/>
            <a:ext cx="6284358" cy="307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55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Recharge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/>
            <a:r>
              <a:rPr lang="en-US" sz="1600" dirty="0"/>
              <a:t>At any time, students can review and recharge their learning. </a:t>
            </a:r>
          </a:p>
          <a:p>
            <a:pPr marL="0" indent="0" fontAlgn="base"/>
            <a:r>
              <a:rPr lang="en-US" sz="1600" dirty="0"/>
              <a:t>Once an assignment is past the due date, the assignment enters Recharge mode. Recharge allows students to continue practicing concepts and receiving feedback, but progress is no longer recorded.  </a:t>
            </a:r>
          </a:p>
        </p:txBody>
      </p:sp>
      <p:pic>
        <p:nvPicPr>
          <p:cNvPr id="13314" name="Picture 2" descr="Assignment screen showing assignments that have entered recharge mode. ">
            <a:extLst>
              <a:ext uri="{FF2B5EF4-FFF2-40B4-BE49-F238E27FC236}">
                <a16:creationId xmlns:a16="http://schemas.microsoft.com/office/drawing/2014/main" id="{77D91FBA-327F-454C-ABAF-20C1D3C58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64" y="3081325"/>
            <a:ext cx="3388179" cy="172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Recharge Details pop-up telling students about recharge mode. Cancel and Continue buttons appear. ">
            <a:extLst>
              <a:ext uri="{FF2B5EF4-FFF2-40B4-BE49-F238E27FC236}">
                <a16:creationId xmlns:a16="http://schemas.microsoft.com/office/drawing/2014/main" id="{7CF465B4-17D5-3448-90BC-350359FE2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581" y="3081325"/>
            <a:ext cx="3766211" cy="219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50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Class Experience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/>
            <a:r>
              <a:rPr lang="en-US" sz="1600" dirty="0"/>
              <a:t>For instructors, </a:t>
            </a:r>
            <a:r>
              <a:rPr lang="en-US" sz="1600" dirty="0" err="1"/>
              <a:t>SmartBook</a:t>
            </a:r>
            <a:r>
              <a:rPr lang="en-US" sz="1600" dirty="0"/>
              <a:t> 2.0 tracks student progress and provides insights that guide teaching strategies for a more dynamic class experience.  </a:t>
            </a:r>
          </a:p>
        </p:txBody>
      </p:sp>
      <p:pic>
        <p:nvPicPr>
          <p:cNvPr id="15362" name="Picture 2" descr="Student Progress report for instructors showing overall class performance metrics. ">
            <a:extLst>
              <a:ext uri="{FF2B5EF4-FFF2-40B4-BE49-F238E27FC236}">
                <a16:creationId xmlns:a16="http://schemas.microsoft.com/office/drawing/2014/main" id="{1D5EC80B-F928-4A4E-94C2-53D284FB6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865" y="2683216"/>
            <a:ext cx="5902204" cy="266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6666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ReadAnywhere</a:t>
            </a:r>
            <a:r>
              <a:rPr lang="en-US" dirty="0"/>
              <a:t> App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/>
            <a:r>
              <a:rPr lang="en-US" sz="1600" dirty="0"/>
              <a:t>Just like our eBook, </a:t>
            </a:r>
            <a:r>
              <a:rPr lang="en-US" sz="1600" dirty="0" err="1"/>
              <a:t>SmartBook</a:t>
            </a:r>
            <a:r>
              <a:rPr lang="en-US" sz="1600" dirty="0"/>
              <a:t> 2.0 is available in our </a:t>
            </a:r>
            <a:r>
              <a:rPr lang="en-US" sz="1600" dirty="0" err="1"/>
              <a:t>ReadAnywhere</a:t>
            </a:r>
            <a:r>
              <a:rPr lang="en-US" sz="1600" dirty="0"/>
              <a:t> app for mobile use on smart devices. </a:t>
            </a:r>
          </a:p>
        </p:txBody>
      </p:sp>
      <p:pic>
        <p:nvPicPr>
          <p:cNvPr id="14338" name="Picture 2" descr="The readanywhere app as it appears on a cell phone. ">
            <a:extLst>
              <a:ext uri="{FF2B5EF4-FFF2-40B4-BE49-F238E27FC236}">
                <a16:creationId xmlns:a16="http://schemas.microsoft.com/office/drawing/2014/main" id="{3F8B29FB-6233-E044-826C-49DB7B1B4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375" y="2263394"/>
            <a:ext cx="3272869" cy="372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415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4"/>
          <p:cNvSpPr txBox="1">
            <a:spLocks noGrp="1"/>
          </p:cNvSpPr>
          <p:nvPr>
            <p:ph type="title"/>
          </p:nvPr>
        </p:nvSpPr>
        <p:spPr>
          <a:xfrm>
            <a:off x="356616" y="274320"/>
            <a:ext cx="8436576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rPr lang="en-US"/>
              <a:t>Support and Resources</a:t>
            </a:r>
            <a:endParaRPr/>
          </a:p>
        </p:txBody>
      </p:sp>
      <p:sp>
        <p:nvSpPr>
          <p:cNvPr id="267" name="Google Shape;267;p24"/>
          <p:cNvSpPr txBox="1">
            <a:spLocks noGrp="1"/>
          </p:cNvSpPr>
          <p:nvPr>
            <p:ph type="body" idx="1"/>
          </p:nvPr>
        </p:nvSpPr>
        <p:spPr>
          <a:xfrm>
            <a:off x="357188" y="1280160"/>
            <a:ext cx="4114800" cy="4707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0000"/>
              </a:buClr>
              <a:buSzPts val="2000"/>
              <a:buNone/>
            </a:pPr>
            <a:r>
              <a:rPr lang="en-US">
                <a:solidFill>
                  <a:srgbClr val="B60000"/>
                </a:solidFill>
                <a:latin typeface="Arial Black"/>
                <a:ea typeface="Arial Black"/>
                <a:cs typeface="Arial Black"/>
                <a:sym typeface="Arial Black"/>
              </a:rPr>
              <a:t>TECH SUPPORT &amp; FAQ: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endParaRPr>
              <a:solidFill>
                <a:srgbClr val="DA050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b="1">
                <a:solidFill>
                  <a:srgbClr val="313131"/>
                </a:solidFill>
              </a:rPr>
              <a:t>CALL: </a:t>
            </a:r>
            <a:r>
              <a:rPr lang="en-US">
                <a:solidFill>
                  <a:srgbClr val="313131"/>
                </a:solidFill>
              </a:rPr>
              <a:t>(800) 331-5094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endParaRPr>
              <a:solidFill>
                <a:srgbClr val="31313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b="1">
                <a:solidFill>
                  <a:srgbClr val="313131"/>
                </a:solidFill>
              </a:rPr>
              <a:t>EMAIL &amp; CHAT: </a:t>
            </a:r>
            <a:r>
              <a:rPr lang="en-US">
                <a:solidFill>
                  <a:srgbClr val="313131"/>
                </a:solidFill>
              </a:rPr>
              <a:t>mhhe.com/support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endParaRPr>
              <a:solidFill>
                <a:srgbClr val="31313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b="1">
                <a:solidFill>
                  <a:srgbClr val="313131"/>
                </a:solidFill>
              </a:rPr>
              <a:t>MONDAY-THURSDAY: </a:t>
            </a:r>
            <a:r>
              <a:rPr lang="en-US">
                <a:solidFill>
                  <a:srgbClr val="313131"/>
                </a:solidFill>
              </a:rPr>
              <a:t>24 hours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b="1">
                <a:solidFill>
                  <a:srgbClr val="313131"/>
                </a:solidFill>
              </a:rPr>
              <a:t>FRIDAY: </a:t>
            </a:r>
            <a:r>
              <a:rPr lang="en-US">
                <a:solidFill>
                  <a:srgbClr val="313131"/>
                </a:solidFill>
              </a:rPr>
              <a:t>12 AM - 9 PM EST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b="1">
                <a:solidFill>
                  <a:srgbClr val="313131"/>
                </a:solidFill>
              </a:rPr>
              <a:t>SATURDAY: </a:t>
            </a:r>
            <a:r>
              <a:rPr lang="en-US">
                <a:solidFill>
                  <a:srgbClr val="313131"/>
                </a:solidFill>
              </a:rPr>
              <a:t>10 AM - 8 PM EST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b="1">
                <a:solidFill>
                  <a:srgbClr val="313131"/>
                </a:solidFill>
              </a:rPr>
              <a:t>SUNDAY: </a:t>
            </a:r>
            <a:r>
              <a:rPr lang="en-US">
                <a:solidFill>
                  <a:srgbClr val="313131"/>
                </a:solidFill>
              </a:rPr>
              <a:t>12 PM – 12 AM EST</a:t>
            </a:r>
            <a:endParaRPr/>
          </a:p>
        </p:txBody>
      </p:sp>
      <p:sp>
        <p:nvSpPr>
          <p:cNvPr id="268" name="Google Shape;268;p24"/>
          <p:cNvSpPr txBox="1">
            <a:spLocks noGrp="1"/>
          </p:cNvSpPr>
          <p:nvPr>
            <p:ph type="body" idx="2"/>
          </p:nvPr>
        </p:nvSpPr>
        <p:spPr>
          <a:xfrm>
            <a:off x="4672119" y="1280160"/>
            <a:ext cx="4114800" cy="4707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Clr>
                <a:srgbClr val="B60000"/>
              </a:buClr>
            </a:pPr>
            <a:r>
              <a:rPr lang="en-US" dirty="0">
                <a:solidFill>
                  <a:srgbClr val="B60000"/>
                </a:solidFill>
                <a:latin typeface="Arial Black"/>
                <a:ea typeface="Arial Black"/>
                <a:cs typeface="Arial Black"/>
                <a:sym typeface="Arial Black"/>
              </a:rPr>
              <a:t>FIND MORE SUPPORT:</a:t>
            </a:r>
            <a:endParaRPr lang="en-US" dirty="0"/>
          </a:p>
          <a:p>
            <a:pPr marL="0" lvl="0" indent="0">
              <a:spcBef>
                <a:spcPts val="0"/>
              </a:spcBef>
            </a:pPr>
            <a:endParaRPr lang="en-US" dirty="0">
              <a:solidFill>
                <a:srgbClr val="DA050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indent="0">
              <a:spcBef>
                <a:spcPts val="0"/>
              </a:spcBef>
              <a:buClr>
                <a:srgbClr val="313131"/>
              </a:buClr>
            </a:pPr>
            <a:r>
              <a:rPr lang="en-US" dirty="0">
                <a:solidFill>
                  <a:srgbClr val="313131"/>
                </a:solidFill>
              </a:rPr>
              <a:t>supportateverystep.com</a:t>
            </a:r>
            <a:endParaRPr lang="en-US" dirty="0"/>
          </a:p>
          <a:p>
            <a:pPr marL="0" lvl="0" indent="0">
              <a:spcBef>
                <a:spcPts val="0"/>
              </a:spcBef>
            </a:pPr>
            <a:endParaRPr lang="en-US" dirty="0">
              <a:solidFill>
                <a:srgbClr val="B60000"/>
              </a:solidFill>
            </a:endParaRPr>
          </a:p>
          <a:p>
            <a:pPr marL="0" lvl="0" indent="0">
              <a:spcBef>
                <a:spcPts val="0"/>
              </a:spcBef>
              <a:buClr>
                <a:srgbClr val="B60000"/>
              </a:buClr>
            </a:pPr>
            <a:r>
              <a:rPr lang="en-US" dirty="0">
                <a:solidFill>
                  <a:srgbClr val="B60000"/>
                </a:solidFill>
                <a:latin typeface="Arial Black"/>
                <a:ea typeface="Arial Black"/>
                <a:cs typeface="Arial Black"/>
                <a:sym typeface="Arial Black"/>
              </a:rPr>
              <a:t>FIND MORE TIPS:</a:t>
            </a:r>
            <a:endParaRPr lang="en-US" dirty="0"/>
          </a:p>
          <a:p>
            <a:pPr marL="0" lvl="0" indent="0">
              <a:spcBef>
                <a:spcPts val="0"/>
              </a:spcBef>
            </a:pPr>
            <a:endParaRPr lang="en-US" b="1" dirty="0">
              <a:solidFill>
                <a:srgbClr val="DA050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indent="0">
              <a:spcBef>
                <a:spcPts val="0"/>
              </a:spcBef>
              <a:buClr>
                <a:srgbClr val="313131"/>
              </a:buClr>
            </a:pPr>
            <a:r>
              <a:rPr lang="en-US" dirty="0">
                <a:solidFill>
                  <a:srgbClr val="313131"/>
                </a:solidFill>
              </a:rPr>
              <a:t>mh</a:t>
            </a:r>
            <a:r>
              <a:rPr lang="en-US" dirty="0"/>
              <a:t>education.com/</a:t>
            </a:r>
            <a:r>
              <a:rPr lang="en-US" dirty="0" err="1"/>
              <a:t>highered</a:t>
            </a:r>
            <a:r>
              <a:rPr lang="en-US" dirty="0"/>
              <a:t>/ideas</a:t>
            </a:r>
            <a:endParaRPr dirty="0"/>
          </a:p>
        </p:txBody>
      </p:sp>
      <p:sp>
        <p:nvSpPr>
          <p:cNvPr id="270" name="Google Shape;270;p24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D9F026-D5EC-C44C-BD5D-C465FC0164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431</Words>
  <Application>Microsoft Office PowerPoint</Application>
  <PresentationFormat>On-screen Show (4:3)</PresentationFormat>
  <Paragraphs>102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Calibri</vt:lpstr>
      <vt:lpstr>Arial</vt:lpstr>
      <vt:lpstr>Arial Black</vt:lpstr>
      <vt:lpstr>Office Theme</vt:lpstr>
      <vt:lpstr>SmartBook 2.0 Overview</vt:lpstr>
      <vt:lpstr>What is SmartBook 2.0?</vt:lpstr>
      <vt:lpstr>SmartBook 2.0 Assignments</vt:lpstr>
      <vt:lpstr>Student Experience</vt:lpstr>
      <vt:lpstr>Start Options</vt:lpstr>
      <vt:lpstr>Reading the Chapter</vt:lpstr>
      <vt:lpstr>Highlights</vt:lpstr>
      <vt:lpstr>Question Mode</vt:lpstr>
      <vt:lpstr>Adaptive Experience</vt:lpstr>
      <vt:lpstr>Feedback </vt:lpstr>
      <vt:lpstr>“Learn About This”</vt:lpstr>
      <vt:lpstr>Assignment Progress</vt:lpstr>
      <vt:lpstr>Progress Reports</vt:lpstr>
      <vt:lpstr>Improving Learning</vt:lpstr>
      <vt:lpstr>Recharge</vt:lpstr>
      <vt:lpstr>Dynamic Class Experience</vt:lpstr>
      <vt:lpstr>ReadAnywhere App</vt:lpstr>
      <vt:lpstr>Support and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[Product HowTo]</dc:title>
  <dc:creator>Eboh, Andrea</dc:creator>
  <cp:lastModifiedBy>Eboh, Andrea</cp:lastModifiedBy>
  <cp:revision>29</cp:revision>
  <dcterms:modified xsi:type="dcterms:W3CDTF">2020-06-15T16:55:10Z</dcterms:modified>
</cp:coreProperties>
</file>