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356" r:id="rId2"/>
    <p:sldId id="359" r:id="rId3"/>
    <p:sldId id="351" r:id="rId4"/>
    <p:sldId id="350" r:id="rId5"/>
    <p:sldId id="353" r:id="rId6"/>
    <p:sldId id="349" r:id="rId7"/>
    <p:sldId id="348" r:id="rId8"/>
    <p:sldId id="352" r:id="rId9"/>
    <p:sldId id="357" r:id="rId10"/>
    <p:sldId id="358" r:id="rId11"/>
    <p:sldId id="339" r:id="rId12"/>
    <p:sldId id="310" r:id="rId13"/>
    <p:sldId id="341" r:id="rId14"/>
    <p:sldId id="363" r:id="rId15"/>
    <p:sldId id="256" r:id="rId16"/>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54" autoAdjust="0"/>
    <p:restoredTop sz="94944" autoAdjust="0"/>
  </p:normalViewPr>
  <p:slideViewPr>
    <p:cSldViewPr snapToGrid="0">
      <p:cViewPr varScale="1">
        <p:scale>
          <a:sx n="113" d="100"/>
          <a:sy n="113" d="100"/>
        </p:scale>
        <p:origin x="1048"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8/12/20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8/12/20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12</a:t>
            </a:fld>
            <a:endParaRPr lang="en-US" dirty="0"/>
          </a:p>
        </p:txBody>
      </p:sp>
    </p:spTree>
    <p:extLst>
      <p:ext uri="{BB962C8B-B14F-4D97-AF65-F5344CB8AC3E}">
        <p14:creationId xmlns:p14="http://schemas.microsoft.com/office/powerpoint/2010/main" val="33135746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8/12/20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4082587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66373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8</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6" y="1371600"/>
            <a:ext cx="8534400" cy="562708"/>
          </a:xfrm>
        </p:spPr>
        <p:txBody>
          <a:bodyPr/>
          <a:lstStyle/>
          <a:p>
            <a:r>
              <a:rPr lang="en-US" dirty="0">
                <a:latin typeface="Arial" panose="020B0604020202020204" pitchFamily="34" charset="0"/>
                <a:cs typeface="Arial" panose="020B0604020202020204" pitchFamily="34" charset="0"/>
              </a:rPr>
              <a:t>Click </a:t>
            </a:r>
            <a:r>
              <a:rPr lang="en-US" b="1" dirty="0">
                <a:latin typeface="Arial" panose="020B0604020202020204" pitchFamily="34" charset="0"/>
                <a:cs typeface="Arial" panose="020B0604020202020204" pitchFamily="34" charset="0"/>
              </a:rPr>
              <a:t>Confirm</a:t>
            </a:r>
            <a:r>
              <a:rPr lang="en-US" dirty="0">
                <a:latin typeface="Arial" panose="020B0604020202020204" pitchFamily="34" charset="0"/>
                <a:cs typeface="Arial" panose="020B0604020202020204" pitchFamily="34" charset="0"/>
              </a:rPr>
              <a:t>. You are now registered.</a:t>
            </a:r>
            <a:endParaRPr lang="en-US" b="1" dirty="0">
              <a:latin typeface="Arial" panose="020B0604020202020204" pitchFamily="34" charset="0"/>
              <a:cs typeface="Arial" panose="020B0604020202020204" pitchFamily="34" charset="0"/>
            </a:endParaRPr>
          </a:p>
          <a:p>
            <a:endParaRPr lang="en-US" dirty="0"/>
          </a:p>
        </p:txBody>
      </p:sp>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10</a:t>
            </a:fld>
            <a:endParaRPr lang="en-US" dirty="0"/>
          </a:p>
        </p:txBody>
      </p:sp>
      <p:pic>
        <p:nvPicPr>
          <p:cNvPr id="7" name="Picture 6" descr="Once registered for Connect, this screen displays the text information.  Confirm button to click to gain access.  Cancel button also provided.">
            <a:extLst>
              <a:ext uri="{FF2B5EF4-FFF2-40B4-BE49-F238E27FC236}">
                <a16:creationId xmlns:a16="http://schemas.microsoft.com/office/drawing/2014/main" id="{1629DBA8-E002-4EDC-9338-3E7C03D52B0C}"/>
              </a:ext>
            </a:extLst>
          </p:cNvPr>
          <p:cNvPicPr>
            <a:picLocks noChangeAspect="1"/>
          </p:cNvPicPr>
          <p:nvPr/>
        </p:nvPicPr>
        <p:blipFill>
          <a:blip r:embed="rId2"/>
          <a:stretch>
            <a:fillRect/>
          </a:stretch>
        </p:blipFill>
        <p:spPr>
          <a:xfrm>
            <a:off x="1368177" y="2208627"/>
            <a:ext cx="6352405" cy="3277773"/>
          </a:xfrm>
          <a:prstGeom prst="rect">
            <a:avLst/>
          </a:prstGeom>
        </p:spPr>
      </p:pic>
    </p:spTree>
    <p:extLst>
      <p:ext uri="{BB962C8B-B14F-4D97-AF65-F5344CB8AC3E}">
        <p14:creationId xmlns:p14="http://schemas.microsoft.com/office/powerpoint/2010/main" val="596357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11</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634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12</a:t>
            </a:fld>
            <a:endParaRPr lang="en-US" dirty="0"/>
          </a:p>
        </p:txBody>
      </p:sp>
    </p:spTree>
    <p:extLst>
      <p:ext uri="{BB962C8B-B14F-4D97-AF65-F5344CB8AC3E}">
        <p14:creationId xmlns:p14="http://schemas.microsoft.com/office/powerpoint/2010/main" val="3606146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4109572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14</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189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1080251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3122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429030" cy="4616450"/>
          </a:xfrm>
        </p:spPr>
        <p:txBody>
          <a:bodyPr/>
          <a:lstStyle/>
          <a:p>
            <a:r>
              <a:rPr lang="en-US" dirty="0"/>
              <a:t>Login in to your D2L Brightspace account and navigate to your course. </a:t>
            </a:r>
          </a:p>
          <a:p>
            <a:r>
              <a:rPr lang="en-US" dirty="0"/>
              <a:t>If you are not sure if you have a D2L/Brightspace account, check with your instructor.</a:t>
            </a:r>
          </a:p>
        </p:txBody>
      </p:sp>
      <p:pic>
        <p:nvPicPr>
          <p:cNvPr id="6" name="Picture 2" descr="Log in screen to D2L Brightspace account.  Entry fields for username and password.  Once fields populated, click on log in.  If you forgot your password, click on forgot your password link.">
            <a:extLst>
              <a:ext uri="{FF2B5EF4-FFF2-40B4-BE49-F238E27FC236}">
                <a16:creationId xmlns:a16="http://schemas.microsoft.com/office/drawing/2014/main" id="{136537EA-5552-4A62-BAAC-82B4638D5B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467" y="3065448"/>
            <a:ext cx="4079653" cy="22077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fter logging into your D2L Brightspace account, this screen shows your courses, tools, and features.">
            <a:extLst>
              <a:ext uri="{FF2B5EF4-FFF2-40B4-BE49-F238E27FC236}">
                <a16:creationId xmlns:a16="http://schemas.microsoft.com/office/drawing/2014/main" id="{FCE10CCE-B99D-4915-A9B3-003813B59A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065448"/>
            <a:ext cx="4379611" cy="1762584"/>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208444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634984" cy="4616450"/>
          </a:xfrm>
        </p:spPr>
        <p:txBody>
          <a:bodyPr/>
          <a:lstStyle/>
          <a:p>
            <a:r>
              <a:rPr lang="en-US" dirty="0"/>
              <a:t>Navigate to the content area in your course and select the McGraw-Hill Campus external tool link. </a:t>
            </a:r>
          </a:p>
          <a:p>
            <a:r>
              <a:rPr lang="en-US" dirty="0"/>
              <a:t>Click this link to start the registration process. </a:t>
            </a:r>
          </a:p>
        </p:txBody>
      </p:sp>
      <p:pic>
        <p:nvPicPr>
          <p:cNvPr id="6" name="Picture 2" descr="Screen depicting course.  Navigate to the content area and select the McGraw-hill Campus link.  Clicking this link will start the registration process.">
            <a:extLst>
              <a:ext uri="{FF2B5EF4-FFF2-40B4-BE49-F238E27FC236}">
                <a16:creationId xmlns:a16="http://schemas.microsoft.com/office/drawing/2014/main" id="{30A8585A-FAFF-45CE-9AC5-43C3F0E226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8325" y="2871451"/>
            <a:ext cx="5012610" cy="328550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359325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641080"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3051048"/>
            <a:ext cx="3921369" cy="23317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091492"/>
            <a:ext cx="4036445" cy="225083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1312351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sz="1800" dirty="0"/>
              <a:t>On the next screen, you can look up your account or create an account if you need to. </a:t>
            </a:r>
          </a:p>
          <a:p>
            <a:pPr>
              <a:spcAft>
                <a:spcPts val="900"/>
              </a:spcAft>
            </a:pPr>
            <a:r>
              <a:rPr lang="en-US" sz="1800" dirty="0"/>
              <a:t>Enter in your email address and click </a:t>
            </a:r>
            <a:r>
              <a:rPr lang="en-US" sz="1800" b="1" dirty="0"/>
              <a:t>Find my account</a:t>
            </a:r>
            <a:r>
              <a:rPr lang="en-US" sz="1800" dirty="0"/>
              <a:t>.</a:t>
            </a:r>
          </a:p>
          <a:p>
            <a:pPr>
              <a:spcAft>
                <a:spcPts val="900"/>
              </a:spcAft>
            </a:pPr>
            <a:r>
              <a:rPr lang="en-US" sz="1800" dirty="0"/>
              <a:t>We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7470" y="3837841"/>
            <a:ext cx="4894470" cy="189239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309979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18847"/>
            <a:ext cx="8429030"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369"/>
          <a:stretch/>
        </p:blipFill>
        <p:spPr bwMode="auto">
          <a:xfrm>
            <a:off x="116039" y="3010663"/>
            <a:ext cx="4455092" cy="203489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9779" y="3010663"/>
            <a:ext cx="4188910" cy="167440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257014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5" y="1371600"/>
            <a:ext cx="8545845"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2843" y="2647772"/>
            <a:ext cx="3994189" cy="329754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265037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EE28C5-6867-4848-98FC-C742A3560758}"/>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3849CD05-2EED-4F0A-A621-DCD7AFA0268F}"/>
              </a:ext>
            </a:extLst>
          </p:cNvPr>
          <p:cNvSpPr>
            <a:spLocks noGrp="1"/>
          </p:cNvSpPr>
          <p:nvPr>
            <p:ph sz="quarter" idx="10"/>
          </p:nvPr>
        </p:nvSpPr>
        <p:spPr>
          <a:xfrm>
            <a:off x="193812" y="1363728"/>
            <a:ext cx="8756376" cy="4616450"/>
          </a:xfrm>
        </p:spPr>
        <p:txBody>
          <a:bodyPr/>
          <a:lstStyle/>
          <a:p>
            <a:pPr lvl="0" defTabSz="457200">
              <a:lnSpc>
                <a:spcPct val="107000"/>
              </a:lnSpc>
              <a:spcBef>
                <a:spcPts val="0"/>
              </a:spcBef>
              <a:spcAft>
                <a:spcPts val="800"/>
              </a:spcAft>
              <a:defRPr/>
            </a:pPr>
            <a:r>
              <a:rPr lang="en-US" sz="1800" dirty="0">
                <a:solidFill>
                  <a:prstClr val="black"/>
                </a:solidFill>
                <a:cs typeface="Times New Roman" panose="02020603050405020304" pitchFamily="18" charset="0"/>
              </a:rPr>
              <a:t>You have three registration options.</a:t>
            </a:r>
            <a:endParaRPr lang="en-US" sz="1800" dirty="0">
              <a:solidFill>
                <a:prstClr val="black"/>
              </a:solidFill>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sz="1800" b="1" dirty="0">
                <a:solidFill>
                  <a:srgbClr val="692146"/>
                </a:solidFill>
                <a:ea typeface="Calibri" panose="020F0502020204030204" pitchFamily="34" charset="0"/>
                <a:cs typeface="Times New Roman" panose="02020603050405020304" pitchFamily="18" charset="0"/>
              </a:rPr>
              <a:t>Connect Code</a:t>
            </a:r>
            <a:r>
              <a:rPr lang="en-US" sz="1800" b="1" dirty="0">
                <a:solidFill>
                  <a:srgbClr val="7030A0"/>
                </a:solidFill>
                <a:ea typeface="Calibri" panose="020F0502020204030204" pitchFamily="34" charset="0"/>
                <a:cs typeface="Times New Roman" panose="02020603050405020304" pitchFamily="18" charset="0"/>
              </a:rPr>
              <a:t>: </a:t>
            </a:r>
            <a:r>
              <a:rPr lang="en-US" sz="1800" dirty="0">
                <a:solidFill>
                  <a:prstClr val="black"/>
                </a:solidFill>
                <a:ea typeface="Calibri" panose="020F0502020204030204" pitchFamily="34" charset="0"/>
                <a:cs typeface="Times New Roman" panose="02020603050405020304" pitchFamily="18" charset="0"/>
              </a:rPr>
              <a:t>Enter a Connect access code and click</a:t>
            </a:r>
            <a:r>
              <a:rPr lang="en-US" sz="1800" b="1" dirty="0">
                <a:solidFill>
                  <a:prstClr val="black"/>
                </a:solidFill>
                <a:ea typeface="Calibri" panose="020F0502020204030204" pitchFamily="34" charset="0"/>
                <a:cs typeface="Times New Roman" panose="02020603050405020304" pitchFamily="18" charset="0"/>
              </a:rPr>
              <a:t> Redeem</a:t>
            </a:r>
            <a:r>
              <a:rPr lang="en-US" sz="1800" dirty="0">
                <a:solidFill>
                  <a:prstClr val="black"/>
                </a:solidFill>
                <a:ea typeface="Calibri" panose="020F0502020204030204" pitchFamily="34" charset="0"/>
                <a:cs typeface="Times New Roman" panose="02020603050405020304" pitchFamily="18" charset="0"/>
              </a:rPr>
              <a:t>.</a:t>
            </a:r>
          </a:p>
          <a:p>
            <a:pPr marL="342900" lvl="0" indent="-342900" defTabSz="457200">
              <a:lnSpc>
                <a:spcPct val="107000"/>
              </a:lnSpc>
              <a:spcBef>
                <a:spcPts val="0"/>
              </a:spcBef>
              <a:spcAft>
                <a:spcPts val="800"/>
              </a:spcAft>
              <a:buFont typeface="+mj-lt"/>
              <a:buAutoNum type="arabicPeriod"/>
              <a:defRPr/>
            </a:pPr>
            <a:r>
              <a:rPr lang="en-US" sz="1800" b="1" dirty="0">
                <a:solidFill>
                  <a:srgbClr val="EC7700"/>
                </a:solidFill>
                <a:ea typeface="Calibri" panose="020F0502020204030204" pitchFamily="34" charset="0"/>
                <a:cs typeface="Times New Roman" panose="02020603050405020304" pitchFamily="18" charset="0"/>
              </a:rPr>
              <a:t>Purchase Online:</a:t>
            </a:r>
            <a:r>
              <a:rPr lang="en-US" sz="1800" b="1" dirty="0">
                <a:solidFill>
                  <a:srgbClr val="ED7D31"/>
                </a:solidFill>
                <a:ea typeface="Calibri" panose="020F0502020204030204" pitchFamily="34" charset="0"/>
                <a:cs typeface="Times New Roman" panose="02020603050405020304" pitchFamily="18" charset="0"/>
              </a:rPr>
              <a:t> </a:t>
            </a:r>
            <a:r>
              <a:rPr lang="en-US" sz="1800" dirty="0">
                <a:solidFill>
                  <a:prstClr val="black"/>
                </a:solidFill>
                <a:ea typeface="Calibri" panose="020F0502020204030204" pitchFamily="34" charset="0"/>
                <a:cs typeface="Times New Roman" panose="02020603050405020304" pitchFamily="18" charset="0"/>
              </a:rPr>
              <a:t>Click </a:t>
            </a:r>
            <a:r>
              <a:rPr lang="en-US" sz="1800" b="1" dirty="0">
                <a:solidFill>
                  <a:prstClr val="black"/>
                </a:solidFill>
                <a:ea typeface="Calibri" panose="020F0502020204030204" pitchFamily="34" charset="0"/>
                <a:cs typeface="Times New Roman" panose="02020603050405020304" pitchFamily="18" charset="0"/>
              </a:rPr>
              <a:t>Buy It </a:t>
            </a:r>
            <a:r>
              <a:rPr lang="en-US" sz="1800" dirty="0">
                <a:solidFill>
                  <a:prstClr val="black"/>
                </a:solidFill>
                <a:ea typeface="Calibri" panose="020F0502020204030204" pitchFamily="34" charset="0"/>
                <a:cs typeface="Times New Roman" panose="02020603050405020304" pitchFamily="18" charset="0"/>
              </a:rPr>
              <a:t>to use a credit card or PayPal.</a:t>
            </a:r>
          </a:p>
          <a:p>
            <a:pPr marL="342900" lvl="0" indent="-342900" defTabSz="457200">
              <a:lnSpc>
                <a:spcPct val="107000"/>
              </a:lnSpc>
              <a:spcBef>
                <a:spcPts val="0"/>
              </a:spcBef>
              <a:spcAft>
                <a:spcPts val="800"/>
              </a:spcAft>
              <a:buFont typeface="+mj-lt"/>
              <a:buAutoNum type="arabicPeriod"/>
              <a:defRPr/>
            </a:pPr>
            <a:r>
              <a:rPr lang="en-US" sz="1800" b="1" dirty="0">
                <a:solidFill>
                  <a:srgbClr val="C00000"/>
                </a:solidFill>
                <a:ea typeface="Calibri" panose="020F0502020204030204" pitchFamily="34" charset="0"/>
              </a:rPr>
              <a:t>Temporary Access</a:t>
            </a:r>
            <a:r>
              <a:rPr lang="en-US" sz="1800" b="1" dirty="0">
                <a:solidFill>
                  <a:srgbClr val="E21A23"/>
                </a:solidFill>
                <a:ea typeface="Calibri" panose="020F0502020204030204" pitchFamily="34" charset="0"/>
              </a:rPr>
              <a:t>: </a:t>
            </a:r>
            <a:r>
              <a:rPr lang="en-US" sz="1800" dirty="0">
                <a:solidFill>
                  <a:prstClr val="black"/>
                </a:solidFill>
                <a:ea typeface="Calibri" panose="020F0502020204030204" pitchFamily="34" charset="0"/>
              </a:rPr>
              <a:t>Click</a:t>
            </a:r>
            <a:r>
              <a:rPr lang="en-US" sz="1800" b="1" dirty="0">
                <a:solidFill>
                  <a:prstClr val="black"/>
                </a:solidFill>
                <a:ea typeface="Calibri" panose="020F0502020204030204" pitchFamily="34" charset="0"/>
              </a:rPr>
              <a:t> Access Now </a:t>
            </a:r>
            <a:r>
              <a:rPr lang="en-US" sz="1800" dirty="0">
                <a:solidFill>
                  <a:prstClr val="black"/>
                </a:solidFill>
                <a:ea typeface="Calibri" panose="020F0502020204030204" pitchFamily="34" charset="0"/>
              </a:rPr>
              <a:t>for temporary two-week access.</a:t>
            </a:r>
          </a:p>
          <a:p>
            <a:pPr lvl="0" defTabSz="457200">
              <a:lnSpc>
                <a:spcPct val="107000"/>
              </a:lnSpc>
              <a:spcBef>
                <a:spcPts val="0"/>
              </a:spcBef>
              <a:spcAft>
                <a:spcPts val="800"/>
              </a:spcAft>
              <a:defRPr/>
            </a:pPr>
            <a:r>
              <a:rPr lang="en-US" sz="1800" dirty="0">
                <a:solidFill>
                  <a:prstClr val="black"/>
                </a:solidFill>
                <a:ea typeface="Calibri" panose="020F0502020204030204" pitchFamily="34" charset="0"/>
                <a:cs typeface="Times New Roman" panose="02020603050405020304" pitchFamily="18" charset="0"/>
              </a:rPr>
              <a:t> </a:t>
            </a:r>
            <a:endParaRPr lang="en-US" dirty="0"/>
          </a:p>
        </p:txBody>
      </p:sp>
      <p:pic>
        <p:nvPicPr>
          <p:cNvPr id="6146" name="Picture 2" descr="Screen describing the three different registration options:  code, purchase, temporary access.  If have a Connect code, field is provided for entry, then click redeem.  If purchasing, click buy it to use a credit card or PayPal.  If two week temporary access, click access now.  ">
            <a:extLst>
              <a:ext uri="{FF2B5EF4-FFF2-40B4-BE49-F238E27FC236}">
                <a16:creationId xmlns:a16="http://schemas.microsoft.com/office/drawing/2014/main" id="{C606D8B2-1916-48DC-80FE-62C3C9F71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7069" y="2985029"/>
            <a:ext cx="5829861" cy="326159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1AD8E61-7AE0-419E-980A-10192AFD1E8C}"/>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3FC8D4F0-5653-4393-A97F-4454DFE16012}"/>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3717187645"/>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1171</TotalTime>
  <Words>1001</Words>
  <Application>Microsoft Macintosh PowerPoint</Application>
  <PresentationFormat>On-screen Show (4:3)</PresentationFormat>
  <Paragraphs>129</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Step 8</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61</cp:revision>
  <cp:lastPrinted>2019-06-10T14:53:10Z</cp:lastPrinted>
  <dcterms:created xsi:type="dcterms:W3CDTF">2019-06-04T22:37:36Z</dcterms:created>
  <dcterms:modified xsi:type="dcterms:W3CDTF">2020-08-12T17:58:14Z</dcterms:modified>
</cp:coreProperties>
</file>