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56" r:id="rId2"/>
    <p:sldId id="360" r:id="rId3"/>
    <p:sldId id="351" r:id="rId4"/>
    <p:sldId id="350" r:id="rId5"/>
    <p:sldId id="362" r:id="rId6"/>
    <p:sldId id="357" r:id="rId7"/>
    <p:sldId id="358" r:id="rId8"/>
    <p:sldId id="352" r:id="rId9"/>
    <p:sldId id="339" r:id="rId10"/>
    <p:sldId id="310" r:id="rId11"/>
    <p:sldId id="341" r:id="rId12"/>
    <p:sldId id="364" r:id="rId13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45F0BF-1704-AD22-5383-6DC99272D308}" v="21" dt="2021-06-11T16:48:11.540"/>
    <p1510:client id="{2FC02295-8DD9-A33E-4E59-340CF3A2AC1E}" v="4" dt="2021-06-17T17:05:27.171"/>
    <p1510:client id="{43FDAD90-3F99-DA3F-768B-CD2CD39326A9}" v="17" dt="2021-08-03T16:23:40.870"/>
    <p1510:client id="{753A820F-A04B-9B2F-9637-6951B7E6669D}" v="10" dt="2021-06-17T17:02:38.683"/>
    <p1510:client id="{851B0483-2512-EB41-0FD0-65D0458E905D}" v="1" dt="2021-06-17T17:03:53.804"/>
    <p1510:client id="{EE0EC784-052C-F032-1F42-14059AA8F4F6}" v="1" dt="2021-06-17T16:58:11.8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54" autoAdjust="0"/>
    <p:restoredTop sz="94944" autoAdjust="0"/>
  </p:normalViewPr>
  <p:slideViewPr>
    <p:cSldViewPr snapToGrid="0">
      <p:cViewPr varScale="1">
        <p:scale>
          <a:sx n="81" d="100"/>
          <a:sy n="81" d="100"/>
        </p:scale>
        <p:origin x="1133" y="67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131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662" r:id="rId10"/>
    <p:sldLayoutId id="2147483665" r:id="rId11"/>
    <p:sldLayoutId id="2147483666" r:id="rId12"/>
    <p:sldLayoutId id="2147483671" r:id="rId13"/>
    <p:sldLayoutId id="2147483669" r:id="rId14"/>
    <p:sldLayoutId id="2147483676" r:id="rId15"/>
    <p:sldLayoutId id="214748367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0" y="2985555"/>
            <a:ext cx="7445004" cy="873214"/>
          </a:xfrm>
        </p:spPr>
        <p:txBody>
          <a:bodyPr/>
          <a:lstStyle/>
          <a:p>
            <a:r>
              <a:rPr lang="en-US" dirty="0"/>
              <a:t>McGraw Hill Connect</a:t>
            </a:r>
            <a:r>
              <a:rPr lang="en-US" baseline="30000" dirty="0"/>
              <a:t>®</a:t>
            </a:r>
            <a:r>
              <a:rPr lang="en-US" dirty="0"/>
              <a:t>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6"/>
            <a:ext cx="6371477" cy="5429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</a:t>
            </a:r>
            <a:r>
              <a:rPr lang="en-US" sz="2000" dirty="0" err="1"/>
              <a:t>ReadAnywhere</a:t>
            </a:r>
            <a:r>
              <a:rPr lang="en-US" sz="2000" dirty="0"/>
              <a:t>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243" y="1468986"/>
            <a:ext cx="2087474" cy="1185233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394" y="3800224"/>
            <a:ext cx="1865189" cy="2266944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10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8C5CF16B-AB90-4E50-B94E-5E1ED12A6F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243" y="1427673"/>
            <a:ext cx="889562" cy="89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51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873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1CA10-4321-4950-BE49-F07AA8058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D846A-E7AC-471E-805A-E310DF806E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If your instructor uses remote proctoring for this course...</a:t>
            </a: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Proctoring and/or browser-locking services will be used within your Connect assignments.</a:t>
            </a: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Equipment needed may include a webcam and/or microphone.</a:t>
            </a: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Payment may be required.</a:t>
            </a: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A practiced proctored assignment may be available.</a:t>
            </a: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Additional information regarding proctoring may be included in the syllabus.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CA9F6-DB4B-43CB-8017-916859E3E2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D5D93-A0E3-4449-9EC5-5B2DFC52A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3DB977B0-6EF5-4011-B070-B32FB4080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1" y="171112"/>
            <a:ext cx="6894661" cy="97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60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2770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marL="229870"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2770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2770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2770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Download the free ReadAnywhere app to take your eBook* and 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SmartBook</a:t>
            </a:r>
            <a:r>
              <a:rPr lang="en-US" baseline="30000" dirty="0">
                <a:solidFill>
                  <a:schemeClr val="tx1"/>
                </a:solidFill>
                <a:latin typeface="Arial"/>
                <a:cs typeface="Arial"/>
              </a:rPr>
              <a:t>®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2.0* with you – online and offline</a:t>
            </a:r>
          </a:p>
          <a:p>
            <a:pPr marL="229870"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186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222964" cy="4616450"/>
          </a:xfrm>
        </p:spPr>
        <p:txBody>
          <a:bodyPr/>
          <a:lstStyle/>
          <a:p>
            <a:r>
              <a:rPr lang="en-US" dirty="0"/>
              <a:t>Login into your Canvas account and navigate to your course.  </a:t>
            </a:r>
          </a:p>
          <a:p>
            <a:r>
              <a:rPr lang="en-US" dirty="0"/>
              <a:t>If you are not sure if you have a Canvas account, please ask your instructor.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26A17A-FFA4-44AD-B73D-0F2C19380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108" y="2675175"/>
            <a:ext cx="4046590" cy="267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429030" cy="4616450"/>
          </a:xfrm>
        </p:spPr>
        <p:txBody>
          <a:bodyPr/>
          <a:lstStyle/>
          <a:p>
            <a:r>
              <a:rPr lang="en-US" dirty="0"/>
              <a:t>Now you will want to find the Connect assignment link. It can be listed under the Assignments or Modules in the left navigation area.  </a:t>
            </a:r>
          </a:p>
          <a:p>
            <a:r>
              <a:rPr lang="en-US" dirty="0"/>
              <a:t>Once you have found it, Click </a:t>
            </a:r>
            <a:r>
              <a:rPr lang="en-US" b="1" dirty="0"/>
              <a:t>Begin</a:t>
            </a:r>
            <a:r>
              <a:rPr lang="en-US" dirty="0"/>
              <a:t> to start the registration process.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2" descr="Once logged into Canvas, the Connect assignment link is listed under Courses and then either Assignments or Modules in the left navigation area.">
            <a:extLst>
              <a:ext uri="{FF2B5EF4-FFF2-40B4-BE49-F238E27FC236}">
                <a16:creationId xmlns:a16="http://schemas.microsoft.com/office/drawing/2014/main" id="{53A955D2-FEC6-49BB-99D2-191394429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89" y="2956561"/>
            <a:ext cx="4215383" cy="207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creen displaying the Connect assignment link.  Click begin to start the registration process.">
            <a:extLst>
              <a:ext uri="{FF2B5EF4-FFF2-40B4-BE49-F238E27FC236}">
                <a16:creationId xmlns:a16="http://schemas.microsoft.com/office/drawing/2014/main" id="{A6923F95-A6E5-48F9-BABB-0883ACADF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272" y="2917851"/>
            <a:ext cx="4690214" cy="215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25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302" y="1371600"/>
            <a:ext cx="4743032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Password. 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*</a:t>
            </a:r>
            <a:r>
              <a:rPr lang="en-US" dirty="0"/>
              <a:t>Depending on your school you might skip this step. That’s ok! Just continue the process from that step to the end. </a:t>
            </a:r>
            <a:endParaRPr lang="en-US" b="1" dirty="0"/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1" y="1371600"/>
            <a:ext cx="4195635" cy="334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/>
          <a:p>
            <a:r>
              <a:rPr lang="en-US"/>
              <a:t>Step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599"/>
            <a:ext cx="8429030" cy="493248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Enter email, First and Last Name, create a password and select a security question. </a:t>
            </a:r>
          </a:p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recommend using your school email address when creating an account. </a:t>
            </a:r>
          </a:p>
          <a:p>
            <a:pPr>
              <a:spcBef>
                <a:spcPts val="600"/>
              </a:spcBef>
            </a:pPr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</p:spPr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</p:spPr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 descr="Create account page. Enter email address, first name, last name fields. Create a password and select a security question fields. Enter a mobile number for text alerts. Continue button appears at bottom of page. ">
            <a:extLst>
              <a:ext uri="{FF2B5EF4-FFF2-40B4-BE49-F238E27FC236}">
                <a16:creationId xmlns:a16="http://schemas.microsoft.com/office/drawing/2014/main" id="{37F261BA-0DC5-40F6-9062-DC832D00D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346" y="3651678"/>
            <a:ext cx="4599528" cy="240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49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18847"/>
            <a:ext cx="8793723" cy="4906108"/>
          </a:xfrm>
        </p:spPr>
        <p:txBody>
          <a:bodyPr/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You have three registration options.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69214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 Code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a Connect access code and click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Redeem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C77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Purchase Online:</a:t>
            </a:r>
            <a:r>
              <a:rPr lang="en-US" b="1" dirty="0">
                <a:solidFill>
                  <a:srgbClr val="ED7D3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Click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Buy It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use a credit card or PayPal.</a:t>
            </a: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E21A2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Temporary Access: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Click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Access Now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two-week temporary access.</a:t>
            </a:r>
          </a:p>
          <a:p>
            <a:endParaRPr lang="en-US" dirty="0"/>
          </a:p>
        </p:txBody>
      </p:sp>
      <p:pic>
        <p:nvPicPr>
          <p:cNvPr id="5122" name="Picture 2" descr="Screen listing the three options for course registration.  Enter access code, purchase online, or temporary two week access.">
            <a:extLst>
              <a:ext uri="{FF2B5EF4-FFF2-40B4-BE49-F238E27FC236}">
                <a16:creationId xmlns:a16="http://schemas.microsoft.com/office/drawing/2014/main" id="{23113B91-6203-48A4-A45E-AF57B38C6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446" y="3164621"/>
            <a:ext cx="4638123" cy="292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40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6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664292" cy="69459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Confirm.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You are now registered.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4" descr="Confirmation page for course after choosing registration option.">
            <a:extLst>
              <a:ext uri="{FF2B5EF4-FFF2-40B4-BE49-F238E27FC236}">
                <a16:creationId xmlns:a16="http://schemas.microsoft.com/office/drawing/2014/main" id="{99FD272E-9302-4264-95E3-6D97E4AE2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80" y="2414354"/>
            <a:ext cx="6486243" cy="265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B60000"/>
                </a:solidFill>
                <a:latin typeface="Arial Black"/>
              </a:rPr>
              <a:t>WITHIN CONNECT: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>
              <a:spcBef>
                <a:spcPts val="0"/>
              </a:spcBef>
            </a:pPr>
            <a:r>
              <a:rPr lang="en-US" dirty="0" err="1">
                <a:solidFill>
                  <a:srgbClr val="313131"/>
                </a:solidFill>
              </a:rPr>
              <a:t>connectstudentsuccess.com</a:t>
            </a: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5E5307-E91A-A345-991C-06FB864A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8" t="64627"/>
          <a:stretch/>
        </p:blipFill>
        <p:spPr>
          <a:xfrm>
            <a:off x="5398502" y="1638045"/>
            <a:ext cx="3387144" cy="1622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6E6F3A-5BB8-3D45-B7C8-E50A3D8FD5D6}"/>
              </a:ext>
            </a:extLst>
          </p:cNvPr>
          <p:cNvSpPr txBox="1"/>
          <p:nvPr/>
        </p:nvSpPr>
        <p:spPr>
          <a:xfrm>
            <a:off x="7458038" y="1638045"/>
            <a:ext cx="1327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Chat prompt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90DB4C-A00E-AA43-8569-FF2E63A1896F}"/>
              </a:ext>
            </a:extLst>
          </p:cNvPr>
          <p:cNvCxnSpPr>
            <a:cxnSpLocks/>
          </p:cNvCxnSpPr>
          <p:nvPr/>
        </p:nvCxnSpPr>
        <p:spPr>
          <a:xfrm>
            <a:off x="8121842" y="1967540"/>
            <a:ext cx="0" cy="871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84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632</Words>
  <Application>Microsoft Office PowerPoint</Application>
  <PresentationFormat>On-screen Show (4:3)</PresentationFormat>
  <Paragraphs>108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McGraw Hill Connect® Student Registration</vt:lpstr>
      <vt:lpstr>Make the Most of Connect</vt:lpstr>
      <vt:lpstr>Step 1</vt:lpstr>
      <vt:lpstr>Step 2</vt:lpstr>
      <vt:lpstr>Step 3</vt:lpstr>
      <vt:lpstr>Step 4</vt:lpstr>
      <vt:lpstr>Step 5</vt:lpstr>
      <vt:lpstr>Step 6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Partacz, Jeremy</cp:lastModifiedBy>
  <cp:revision>90</cp:revision>
  <cp:lastPrinted>2019-06-10T14:53:10Z</cp:lastPrinted>
  <dcterms:created xsi:type="dcterms:W3CDTF">2019-06-04T22:37:36Z</dcterms:created>
  <dcterms:modified xsi:type="dcterms:W3CDTF">2021-08-13T15:10:38Z</dcterms:modified>
</cp:coreProperties>
</file>