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56" r:id="rId2"/>
    <p:sldId id="357" r:id="rId3"/>
    <p:sldId id="351" r:id="rId4"/>
    <p:sldId id="350" r:id="rId5"/>
    <p:sldId id="362" r:id="rId6"/>
    <p:sldId id="349" r:id="rId7"/>
    <p:sldId id="348" r:id="rId8"/>
    <p:sldId id="352" r:id="rId9"/>
    <p:sldId id="339" r:id="rId10"/>
    <p:sldId id="310" r:id="rId11"/>
    <p:sldId id="341" r:id="rId12"/>
    <p:sldId id="364" r:id="rId13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F31CC6C-E9EA-5540-815A-0ABB7B07630C}">
          <p14:sldIdLst>
            <p14:sldId id="356"/>
            <p14:sldId id="357"/>
            <p14:sldId id="351"/>
            <p14:sldId id="350"/>
            <p14:sldId id="362"/>
            <p14:sldId id="349"/>
            <p14:sldId id="348"/>
            <p14:sldId id="352"/>
            <p14:sldId id="339"/>
            <p14:sldId id="310"/>
            <p14:sldId id="341"/>
          </p14:sldIdLst>
        </p14:section>
        <p14:section name="Appendix" id="{2DC0A344-6E7D-0344-BEFC-BE93859762AB}">
          <p14:sldIdLst>
            <p14:sldId id="364"/>
          </p14:sldIdLst>
        </p14:section>
      </p14:sectionLst>
    </p:ext>
    <p:ext uri="{EFAFB233-063F-42B5-8137-9DF3F51BA10A}">
      <p15:sldGuideLst xmlns:p15="http://schemas.microsoft.com/office/powerpoint/2012/main">
        <p15:guide id="1" pos="1176" userDrawn="1">
          <p15:clr>
            <a:srgbClr val="A4A3A4"/>
          </p15:clr>
        </p15:guide>
        <p15:guide id="2" orient="horz" pos="3000" userDrawn="1">
          <p15:clr>
            <a:srgbClr val="A4A3A4"/>
          </p15:clr>
        </p15:guide>
        <p15:guide id="3" orient="horz" pos="384" userDrawn="1">
          <p15:clr>
            <a:srgbClr val="A4A3A4"/>
          </p15:clr>
        </p15:guide>
        <p15:guide id="4" orient="horz" pos="2688" userDrawn="1">
          <p15:clr>
            <a:srgbClr val="A4A3A4"/>
          </p15:clr>
        </p15:guide>
        <p15:guide id="5" orient="horz" pos="2904" userDrawn="1">
          <p15:clr>
            <a:srgbClr val="A4A3A4"/>
          </p15:clr>
        </p15:guide>
        <p15:guide id="6" orient="horz" pos="1680" userDrawn="1">
          <p15:clr>
            <a:srgbClr val="A4A3A4"/>
          </p15:clr>
        </p15:guide>
        <p15:guide id="7" orient="horz" pos="3216" userDrawn="1">
          <p15:clr>
            <a:srgbClr val="A4A3A4"/>
          </p15:clr>
        </p15:guide>
        <p15:guide id="8" orient="horz" pos="3096" userDrawn="1">
          <p15:clr>
            <a:srgbClr val="A4A3A4"/>
          </p15:clr>
        </p15:guide>
        <p15:guide id="9" pos="672" userDrawn="1">
          <p15:clr>
            <a:srgbClr val="A4A3A4"/>
          </p15:clr>
        </p15:guide>
        <p15:guide id="10" pos="2976" userDrawn="1">
          <p15:clr>
            <a:srgbClr val="A4A3A4"/>
          </p15:clr>
        </p15:guide>
        <p15:guide id="11" pos="5160" userDrawn="1">
          <p15:clr>
            <a:srgbClr val="A4A3A4"/>
          </p15:clr>
        </p15:guide>
        <p15:guide id="12" pos="1948" userDrawn="1">
          <p15:clr>
            <a:srgbClr val="A4A3A4"/>
          </p15:clr>
        </p15:guide>
        <p15:guide id="13" pos="216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orient="horz" pos="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quel User" initials="SU" lastIdx="0" clrIdx="0">
    <p:extLst>
      <p:ext uri="{19B8F6BF-5375-455C-9EA6-DF929625EA0E}">
        <p15:presenceInfo xmlns:p15="http://schemas.microsoft.com/office/powerpoint/2012/main" userId="958da6fd0e6693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8C"/>
    <a:srgbClr val="692146"/>
    <a:srgbClr val="720F11"/>
    <a:srgbClr val="9F2241"/>
    <a:srgbClr val="E2DFCA"/>
    <a:srgbClr val="625D9C"/>
    <a:srgbClr val="E21A23"/>
    <a:srgbClr val="FFDFCA"/>
    <a:srgbClr val="FFB600"/>
    <a:srgbClr val="E7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3F7EA4-B37E-6BB5-EF52-364E370D6410}" v="25" dt="2021-06-11T16:44:47.444"/>
    <p1510:client id="{B73FE94E-F7A8-7021-FE68-9F6C0FD8A467}" v="277" dt="2021-06-17T16:56:15.081"/>
    <p1510:client id="{CDE9C422-A243-51A8-0E8A-75ACDB9CDD27}" v="2" dt="2021-06-17T17:03:20.7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40" autoAdjust="0"/>
    <p:restoredTop sz="89185" autoAdjust="0"/>
  </p:normalViewPr>
  <p:slideViewPr>
    <p:cSldViewPr snapToGrid="0">
      <p:cViewPr varScale="1">
        <p:scale>
          <a:sx n="64" d="100"/>
          <a:sy n="64" d="100"/>
        </p:scale>
        <p:origin x="1380" y="66"/>
      </p:cViewPr>
      <p:guideLst>
        <p:guide pos="1176"/>
        <p:guide orient="horz" pos="3000"/>
        <p:guide orient="horz" pos="384"/>
        <p:guide orient="horz" pos="2688"/>
        <p:guide orient="horz" pos="2904"/>
        <p:guide orient="horz" pos="1680"/>
        <p:guide orient="horz" pos="3216"/>
        <p:guide orient="horz" pos="3096"/>
        <p:guide pos="672"/>
        <p:guide pos="2976"/>
        <p:guide pos="5160"/>
        <p:guide pos="1948"/>
        <p:guide pos="216"/>
        <p:guide orient="horz" pos="2160"/>
        <p:guide orient="horz" pos="216"/>
      </p:guideLst>
    </p:cSldViewPr>
  </p:slideViewPr>
  <p:outlineViewPr>
    <p:cViewPr>
      <p:scale>
        <a:sx n="33" d="100"/>
        <a:sy n="33" d="100"/>
      </p:scale>
      <p:origin x="0" y="-1441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2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33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r">
              <a:defRPr sz="1100"/>
            </a:lvl1pPr>
          </a:lstStyle>
          <a:p>
            <a:fld id="{7CF79C4C-9A95-4F23-B503-12D2C6F00E19}" type="datetimeFigureOut">
              <a:rPr lang="en-US" smtClean="0"/>
              <a:t>7/27/2021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33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r">
              <a:defRPr sz="1100"/>
            </a:lvl1pPr>
          </a:lstStyle>
          <a:p>
            <a:fld id="{9BEDD28F-82A9-4FAE-8C69-E41F27D67B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5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r">
              <a:defRPr sz="1200"/>
            </a:lvl1pPr>
          </a:lstStyle>
          <a:p>
            <a:fld id="{2BE65169-DB50-4446-8324-0D580DBE95C4}" type="datetimeFigureOut">
              <a:rPr lang="en-US" smtClean="0"/>
              <a:t>7/27/2021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6" tIns="46347" rIns="92696" bIns="46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6950"/>
            <a:ext cx="5613400" cy="3662958"/>
          </a:xfrm>
          <a:prstGeom prst="rect">
            <a:avLst/>
          </a:prstGeom>
        </p:spPr>
        <p:txBody>
          <a:bodyPr vert="horz" lIns="92696" tIns="46347" rIns="92696" bIns="463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5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r">
              <a:defRPr sz="1200"/>
            </a:lvl1pPr>
          </a:lstStyle>
          <a:p>
            <a:fld id="{30DC0D4C-FD52-4CA4-A998-31C73A5A5B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-1587"/>
            <a:r>
              <a:rPr lang="en-US" sz="2000" dirty="0"/>
              <a:t>Download for iOS: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apple.co</a:t>
            </a:r>
            <a:r>
              <a:rPr lang="en-US" sz="2000" dirty="0">
                <a:solidFill>
                  <a:srgbClr val="9F2241"/>
                </a:solidFill>
              </a:rPr>
              <a:t>/2JEwQEy</a:t>
            </a:r>
            <a:endParaRPr lang="en-US" sz="2000" dirty="0"/>
          </a:p>
          <a:p>
            <a:pPr marL="0" lvl="3" indent="-1587"/>
            <a:r>
              <a:rPr lang="en-US" sz="2000" dirty="0"/>
              <a:t>Download for Android: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bit.ly</a:t>
            </a:r>
            <a:r>
              <a:rPr lang="en-US" sz="2000" dirty="0">
                <a:solidFill>
                  <a:srgbClr val="9F2241"/>
                </a:solidFill>
              </a:rPr>
              <a:t>/30HTWzS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0D4C-FD52-4CA4-A998-31C73A5A5BD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470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3" r:id="rId3"/>
    <p:sldLayoutId id="2147483667" r:id="rId4"/>
    <p:sldLayoutId id="2147483713" r:id="rId5"/>
    <p:sldLayoutId id="2147483709" r:id="rId6"/>
    <p:sldLayoutId id="2147483711" r:id="rId7"/>
    <p:sldLayoutId id="2147483712" r:id="rId8"/>
    <p:sldLayoutId id="2147483668" r:id="rId9"/>
    <p:sldLayoutId id="2147483662" r:id="rId10"/>
    <p:sldLayoutId id="2147483665" r:id="rId11"/>
    <p:sldLayoutId id="2147483666" r:id="rId12"/>
    <p:sldLayoutId id="2147483671" r:id="rId13"/>
    <p:sldLayoutId id="2147483669" r:id="rId14"/>
    <p:sldLayoutId id="2147483676" r:id="rId15"/>
    <p:sldLayoutId id="2147483675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cid:6CF5239E-367F-4054-B979-CBE07B6AF735" TargetMode="Externa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3C634-6DCE-49E5-9301-523628F37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Connect Student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166373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120635" cy="372572"/>
          </a:xfrm>
        </p:spPr>
        <p:txBody>
          <a:bodyPr/>
          <a:lstStyle/>
          <a:p>
            <a:r>
              <a:rPr lang="en-US" sz="2000" dirty="0"/>
              <a:t>Study on Your Smartphone or Tablet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B0A3E9-3C24-467D-BC87-8BBA83279FAC}"/>
              </a:ext>
            </a:extLst>
          </p:cNvPr>
          <p:cNvSpPr txBox="1"/>
          <p:nvPr/>
        </p:nvSpPr>
        <p:spPr>
          <a:xfrm>
            <a:off x="449453" y="860157"/>
            <a:ext cx="6460798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ReadAnywhere App</a:t>
            </a:r>
          </a:p>
          <a:p>
            <a:endParaRPr lang="en-US" sz="1600" dirty="0"/>
          </a:p>
          <a:p>
            <a:r>
              <a:rPr lang="en-US" sz="2000" dirty="0"/>
              <a:t>Download the free ReadAnywhere app to your Android or iOS smartphone or tablet and access your course eBook for offline study access anytime, anywhere. </a:t>
            </a:r>
          </a:p>
          <a:p>
            <a:endParaRPr lang="en-US" sz="2000" dirty="0"/>
          </a:p>
          <a:p>
            <a:r>
              <a:rPr lang="en-US" sz="2000" dirty="0"/>
              <a:t>More than </a:t>
            </a:r>
            <a:r>
              <a:rPr lang="en-US" sz="2000" u="sng" dirty="0"/>
              <a:t>1 million students and instructors </a:t>
            </a:r>
            <a:r>
              <a:rPr lang="en-US" sz="2000" dirty="0"/>
              <a:t>have downloaded the ReadAnywhere app that has a 4.7 rating on the App Store.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Connect Tablet App</a:t>
            </a:r>
          </a:p>
          <a:p>
            <a:endParaRPr lang="en-US" sz="1600" dirty="0"/>
          </a:p>
          <a:p>
            <a:r>
              <a:rPr lang="en-US" sz="2000" dirty="0"/>
              <a:t>Login to Connect on your tablet browser and then add it to your home screen to complete assignments with ease – including pinch, pan, and zoom capability as you work.</a:t>
            </a:r>
          </a:p>
          <a:p>
            <a:endParaRPr lang="en-US" sz="1200" i="1" dirty="0"/>
          </a:p>
          <a:p>
            <a:r>
              <a:rPr lang="en-US" sz="1400" i="1" dirty="0"/>
              <a:t>*The Connect Tablet App is not recommended for smartphone use.</a:t>
            </a:r>
          </a:p>
        </p:txBody>
      </p:sp>
      <p:pic>
        <p:nvPicPr>
          <p:cNvPr id="13" name="Picture 12" descr="The image shows the ReadAnywhere app's 4.7 star rating on the App Store.">
            <a:extLst>
              <a:ext uri="{FF2B5EF4-FFF2-40B4-BE49-F238E27FC236}">
                <a16:creationId xmlns:a16="http://schemas.microsoft.com/office/drawing/2014/main" id="{31DB9E31-1FC4-4E67-A38D-7AD260FBF5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101" y="1542395"/>
            <a:ext cx="2111387" cy="1145715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Picture 14" descr="Connect login page with Add to Home Screen tablet app option by clicking on the browser download button.">
            <a:extLst>
              <a:ext uri="{FF2B5EF4-FFF2-40B4-BE49-F238E27FC236}">
                <a16:creationId xmlns:a16="http://schemas.microsoft.com/office/drawing/2014/main" id="{D41B5525-B358-4CEB-9B1C-9ACA0E686D44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634" y="3337824"/>
            <a:ext cx="1658071" cy="2467603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6CE6937-F303-4D0D-8EDD-8EC5F7477610}"/>
              </a:ext>
            </a:extLst>
          </p:cNvPr>
          <p:cNvSpPr txBox="1">
            <a:spLocks/>
          </p:cNvSpPr>
          <p:nvPr/>
        </p:nvSpPr>
        <p:spPr>
          <a:xfrm>
            <a:off x="1237201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Support At Every Step</a:t>
            </a:r>
          </a:p>
        </p:txBody>
      </p:sp>
      <p:cxnSp>
        <p:nvCxnSpPr>
          <p:cNvPr id="14" name="Straight Connector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10</a:t>
            </a:fld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9D8D0CE4-7C7A-4FCA-A373-C158C5B2E8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885" y="1542394"/>
            <a:ext cx="852011" cy="81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7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907DC-F838-463F-8DAF-3AA66DAED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Registering!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12C8C-D578-4D99-B173-CE803423A2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0D6EF-68D8-4853-9BD6-E83759EAD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98D95-688F-4F73-844A-CEFBA6FA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959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DA318-4731-45A1-815E-09141B02C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356D85-8BB1-4E83-ADA4-54B90DEEB29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188" y="1280160"/>
            <a:ext cx="7375584" cy="463379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solidFill>
                  <a:schemeClr val="tx1"/>
                </a:solidFill>
                <a:cs typeface="Arial"/>
              </a:rPr>
              <a:t>If your instructor uses remote proctoring for this course...</a:t>
            </a: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Proctoring and/or browser-locking services will be used within your Connect assignments.</a:t>
            </a:r>
          </a:p>
          <a:p>
            <a:pPr marL="342900" indent="-342900"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Equipment needed may include a webcam and/or microphone.</a:t>
            </a:r>
          </a:p>
          <a:p>
            <a:pPr marL="342900" indent="-342900"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Payment may be required.</a:t>
            </a:r>
          </a:p>
          <a:p>
            <a:pPr marL="342900" indent="-342900"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 practiced proctored assignment may be available</a:t>
            </a:r>
          </a:p>
          <a:p>
            <a:pPr marL="342900" indent="-342900"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Additional information regarding proctoring may be included in the syllabus.</a:t>
            </a:r>
          </a:p>
          <a:p>
            <a:pPr marL="342900" indent="-342900">
              <a:buChar char="•"/>
            </a:pPr>
            <a:endParaRPr lang="en-US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46910E-6D53-411B-B4BF-3FFEE4361D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88D79-EF61-4026-A7B6-6C6598890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14008E16-7C21-4AE4-A059-25F80C4AC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83" y="127980"/>
            <a:ext cx="7034840" cy="104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801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Make the Most of Connect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56614" y="893527"/>
            <a:ext cx="8787385" cy="546751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Stay Organized 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Course Planner has all your upcoming Connect assignments in one place and you can customize calendar alerts </a:t>
            </a:r>
          </a:p>
          <a:p>
            <a:pPr lvl="1" indent="0">
              <a:spcAft>
                <a:spcPts val="600"/>
              </a:spcAft>
              <a:buNone/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What Matters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Reports to track your performance and your understanding of key concepts</a:t>
            </a:r>
          </a:p>
          <a:p>
            <a:pPr marL="573088" lvl="1" indent="-342900">
              <a:spcAft>
                <a:spcPts val="600"/>
              </a:spcAft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On-the-Go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Download the free ReadAnywhere app to take your eBook* and SmartBook 2.0* with you – online and offline</a:t>
            </a:r>
          </a:p>
          <a:p>
            <a:pPr lvl="1" indent="0">
              <a:spcAft>
                <a:spcPts val="600"/>
              </a:spcAft>
              <a:buNone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4950" indent="-234950"/>
            <a:r>
              <a:rPr lang="en-US" sz="1400" dirty="0"/>
              <a:t>*  </a:t>
            </a:r>
            <a:r>
              <a:rPr lang="en-US" sz="1400" i="1" dirty="0"/>
              <a:t>ReadAnywhere supports newer eBooks and SmartBook 2.0.  May not be available in your Connect course.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16BAB0-4FAE-4324-AAD3-C3D39D80D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3142" y="6528815"/>
            <a:ext cx="5486400" cy="228600"/>
          </a:xfrm>
        </p:spPr>
        <p:txBody>
          <a:bodyPr/>
          <a:lstStyle/>
          <a:p>
            <a:r>
              <a:rPr lang="en-US" dirty="0"/>
              <a:t>Support At Every Step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14" name="Straight Connector 13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266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429030" cy="4616450"/>
          </a:xfrm>
        </p:spPr>
        <p:txBody>
          <a:bodyPr/>
          <a:lstStyle/>
          <a:p>
            <a:r>
              <a:rPr lang="en-US" dirty="0"/>
              <a:t>Login into your Blackboard account and navigate to your course.  </a:t>
            </a:r>
          </a:p>
          <a:p>
            <a:r>
              <a:rPr lang="en-US" dirty="0"/>
              <a:t>If you are not sure if you have a Blackboard account, check with your instructor.</a:t>
            </a:r>
          </a:p>
        </p:txBody>
      </p:sp>
      <p:pic>
        <p:nvPicPr>
          <p:cNvPr id="1028" name="Picture 4" descr="Blackboard Account login screen where username and password are entered.&#10;">
            <a:extLst>
              <a:ext uri="{FF2B5EF4-FFF2-40B4-BE49-F238E27FC236}">
                <a16:creationId xmlns:a16="http://schemas.microsoft.com/office/drawing/2014/main" id="{87EE3263-6604-46AA-B3C0-312696EB3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08" y="3072444"/>
            <a:ext cx="4222471" cy="1830518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Blackboard Account screen with course listings.">
            <a:extLst>
              <a:ext uri="{FF2B5EF4-FFF2-40B4-BE49-F238E27FC236}">
                <a16:creationId xmlns:a16="http://schemas.microsoft.com/office/drawing/2014/main" id="{6944A12C-7E3B-4422-B41D-D13A5258E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679" y="3051936"/>
            <a:ext cx="4644522" cy="1851026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44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429030" cy="4616450"/>
          </a:xfrm>
        </p:spPr>
        <p:txBody>
          <a:bodyPr/>
          <a:lstStyle/>
          <a:p>
            <a:r>
              <a:rPr lang="en-US" dirty="0"/>
              <a:t>Navigate to the content area and find a Connect assignment link.    </a:t>
            </a:r>
          </a:p>
          <a:p>
            <a:r>
              <a:rPr lang="en-US" dirty="0"/>
              <a:t>Next click on a Connect Assignment link to start the registration process. </a:t>
            </a:r>
          </a:p>
        </p:txBody>
      </p:sp>
      <p:pic>
        <p:nvPicPr>
          <p:cNvPr id="2050" name="Picture 2" descr="Blackboard Home Page of course title and drop down highlighted of Connect assignments.">
            <a:extLst>
              <a:ext uri="{FF2B5EF4-FFF2-40B4-BE49-F238E27FC236}">
                <a16:creationId xmlns:a16="http://schemas.microsoft.com/office/drawing/2014/main" id="{A7D6DFC7-BAFB-41F8-94F4-67B6B8FCE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16" y="2356080"/>
            <a:ext cx="4332426" cy="2247226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creen shot of listing of Connect assignments.  LearnSmart Chapter 2 assignment circled.">
            <a:extLst>
              <a:ext uri="{FF2B5EF4-FFF2-40B4-BE49-F238E27FC236}">
                <a16:creationId xmlns:a16="http://schemas.microsoft.com/office/drawing/2014/main" id="{DF047E6D-5C07-44EA-A6DC-B24123E213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" t="5403" r="2361" b="5799"/>
          <a:stretch/>
        </p:blipFill>
        <p:spPr bwMode="auto">
          <a:xfrm>
            <a:off x="2100033" y="3672602"/>
            <a:ext cx="6685613" cy="2402174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250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5302" y="1371600"/>
            <a:ext cx="4743032" cy="475663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chemeClr val="tx1"/>
                </a:solidFill>
              </a:rPr>
              <a:t>Enter your email address and click </a:t>
            </a:r>
            <a:r>
              <a:rPr lang="en-US" b="1" dirty="0">
                <a:solidFill>
                  <a:schemeClr val="tx1"/>
                </a:solidFill>
              </a:rPr>
              <a:t>Begin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/>
              <a:t>If you receive the message, </a:t>
            </a:r>
            <a:r>
              <a:rPr lang="en-US" b="1" dirty="0"/>
              <a:t>You have a Connect Account</a:t>
            </a:r>
            <a:r>
              <a:rPr lang="en-US" dirty="0"/>
              <a:t> but have forgotten your password, click </a:t>
            </a:r>
            <a:r>
              <a:rPr lang="en-US" b="1" dirty="0"/>
              <a:t>Forgot Password. 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*</a:t>
            </a:r>
            <a:r>
              <a:rPr lang="en-US" dirty="0"/>
              <a:t>Depending on your school you might skip this step. That’s ok! Just continue the process from that step to the end. </a:t>
            </a:r>
            <a:endParaRPr lang="en-US" b="1" dirty="0"/>
          </a:p>
        </p:txBody>
      </p:sp>
      <p:pic>
        <p:nvPicPr>
          <p:cNvPr id="3074" name="Picture 2" descr="Connect login screen where you are prompted to enter your email address to join the class.">
            <a:extLst>
              <a:ext uri="{FF2B5EF4-FFF2-40B4-BE49-F238E27FC236}">
                <a16:creationId xmlns:a16="http://schemas.microsoft.com/office/drawing/2014/main" id="{D467EAB2-9368-43B1-B09A-7176C1F1E3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" t="3779" r="3390" b="4197"/>
          <a:stretch/>
        </p:blipFill>
        <p:spPr bwMode="auto">
          <a:xfrm>
            <a:off x="5036694" y="1497859"/>
            <a:ext cx="3865767" cy="3074141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26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/>
          <a:p>
            <a:r>
              <a:rPr lang="en-US" dirty="0"/>
              <a:t>Step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599"/>
            <a:ext cx="8787384" cy="488676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dirty="0">
                <a:cs typeface="Arial" panose="020B0604020202020204" pitchFamily="34" charset="0"/>
              </a:rPr>
              <a:t>Create your account: Enter email, First and Last Name, create a password and select a security question. </a:t>
            </a:r>
          </a:p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dirty="0">
                <a:cs typeface="Arial" panose="020B0604020202020204" pitchFamily="34" charset="0"/>
              </a:rPr>
              <a:t>We recommend using your school email address when creating an account. </a:t>
            </a:r>
          </a:p>
          <a:p>
            <a:pPr>
              <a:spcBef>
                <a:spcPts val="600"/>
              </a:spcBef>
            </a:pPr>
            <a:r>
              <a:rPr lang="en-US" dirty="0"/>
              <a:t>To receive text alerts, enter your mobile number.  Agree to the Terms and Conditions and then click </a:t>
            </a:r>
            <a:r>
              <a:rPr lang="en-US" b="1" dirty="0"/>
              <a:t>Continue</a:t>
            </a:r>
            <a:r>
              <a:rPr lang="en-US" dirty="0"/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</p:spPr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</p:spPr>
        <p:txBody>
          <a:bodyPr/>
          <a:lstStyle/>
          <a:p>
            <a:fld id="{40BFEAB2-FD83-41F2-9787-AD5D1A1760C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 descr="Create account page. Enter email address, first name, last name fields. Create a password and select a security question fields. Enter a mobile number for text alerts. Continue button appears at bottom of page. ">
            <a:extLst>
              <a:ext uri="{FF2B5EF4-FFF2-40B4-BE49-F238E27FC236}">
                <a16:creationId xmlns:a16="http://schemas.microsoft.com/office/drawing/2014/main" id="{37F261BA-0DC5-40F6-9062-DC832D00D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069" y="3523282"/>
            <a:ext cx="4823553" cy="252501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9979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18847"/>
            <a:ext cx="8695944" cy="4872947"/>
          </a:xfrm>
        </p:spPr>
        <p:txBody>
          <a:bodyPr/>
          <a:lstStyle/>
          <a:p>
            <a:pPr lvl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cs typeface="Times New Roman" panose="02020603050405020304" pitchFamily="18" charset="0"/>
              </a:rPr>
              <a:t>You have three registration options.</a:t>
            </a:r>
            <a:endParaRPr lang="en-US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69214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Connect Code</a:t>
            </a:r>
            <a:r>
              <a:rPr lang="en-US" b="1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Enter a Connect access code and click</a:t>
            </a:r>
            <a:r>
              <a:rPr lang="en-US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Redeem</a:t>
            </a: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EC77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Purchase Online:</a:t>
            </a:r>
            <a:r>
              <a:rPr lang="en-US" b="1" dirty="0">
                <a:solidFill>
                  <a:srgbClr val="ED7D3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Click </a:t>
            </a:r>
            <a:r>
              <a:rPr lang="en-US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Buy It </a:t>
            </a: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 use a credit card or PayPal.</a:t>
            </a: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E21A23"/>
                </a:solidFill>
                <a:ea typeface="Calibri" panose="020F0502020204030204" pitchFamily="34" charset="0"/>
              </a:rPr>
              <a:t>Temporary Access: </a:t>
            </a: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</a:rPr>
              <a:t>Click</a:t>
            </a:r>
            <a:r>
              <a:rPr lang="en-US" b="1" dirty="0">
                <a:solidFill>
                  <a:prstClr val="black"/>
                </a:solidFill>
                <a:ea typeface="Calibri" panose="020F0502020204030204" pitchFamily="34" charset="0"/>
              </a:rPr>
              <a:t> Access Now </a:t>
            </a: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</a:rPr>
              <a:t>for two-week temporary access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</a:p>
          <a:p>
            <a:endParaRPr lang="en-US" dirty="0"/>
          </a:p>
        </p:txBody>
      </p:sp>
      <p:pic>
        <p:nvPicPr>
          <p:cNvPr id="5122" name="Picture 2" descr="Screen listing the three options for course registration.  Enter access code, purchase online, or temporary two week access.">
            <a:extLst>
              <a:ext uri="{FF2B5EF4-FFF2-40B4-BE49-F238E27FC236}">
                <a16:creationId xmlns:a16="http://schemas.microsoft.com/office/drawing/2014/main" id="{23113B91-6203-48A4-A45E-AF57B38C6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720" y="3429000"/>
            <a:ext cx="4569220" cy="2868299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148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DD91ED-7BF5-4969-A5FC-7FDD19A09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6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6697F0-BB9E-4F22-AF76-EA5747F188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664292" cy="69459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Confirm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 are now registered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B096E-42D4-4A33-AEA2-3360CA873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6EC859-58A7-481C-9A41-CA925EE3C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Picture 4" descr="Confirmation page for course after choosing registration option.">
            <a:extLst>
              <a:ext uri="{FF2B5EF4-FFF2-40B4-BE49-F238E27FC236}">
                <a16:creationId xmlns:a16="http://schemas.microsoft.com/office/drawing/2014/main" id="{49987050-458A-4DBC-AD68-8F0118D0E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93" y="2340511"/>
            <a:ext cx="7981213" cy="2846086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373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8133-AF21-41C9-A9E4-56BA602D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and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4507A-160B-4478-8CDD-1FFACB279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TECH SUPPORT &amp; FAQ: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CALL: </a:t>
            </a:r>
            <a:r>
              <a:rPr lang="en-US" dirty="0">
                <a:solidFill>
                  <a:srgbClr val="313131"/>
                </a:solidFill>
              </a:rPr>
              <a:t>(800) 331-5094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EMAIL &amp; CHAT: </a:t>
            </a:r>
            <a:r>
              <a:rPr lang="en-US" dirty="0">
                <a:solidFill>
                  <a:srgbClr val="313131"/>
                </a:solidFill>
              </a:rPr>
              <a:t>mhhe.com/support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MONDAY-THURSDAY: </a:t>
            </a:r>
            <a:r>
              <a:rPr lang="en-US" dirty="0">
                <a:solidFill>
                  <a:srgbClr val="313131"/>
                </a:solidFill>
              </a:rPr>
              <a:t>24 hours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FRIDAY: </a:t>
            </a:r>
            <a:r>
              <a:rPr lang="en-US" dirty="0">
                <a:solidFill>
                  <a:srgbClr val="313131"/>
                </a:solidFill>
              </a:rPr>
              <a:t>12 AM - 9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SATURDAY: </a:t>
            </a:r>
            <a:r>
              <a:rPr lang="en-US" dirty="0">
                <a:solidFill>
                  <a:srgbClr val="313131"/>
                </a:solidFill>
              </a:rPr>
              <a:t>10 AM - 8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SUNDAY: </a:t>
            </a:r>
            <a:r>
              <a:rPr lang="en-US" dirty="0">
                <a:solidFill>
                  <a:srgbClr val="313131"/>
                </a:solidFill>
              </a:rPr>
              <a:t>12 PM – 12 AM EST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D6A0-9015-420C-8EA1-4D98E84EA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A6DC-59F0-41AC-B921-EE764799D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265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</TotalTime>
  <Words>605</Words>
  <Application>Microsoft Office PowerPoint</Application>
  <PresentationFormat>On-screen Show (4:3)</PresentationFormat>
  <Paragraphs>96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Connect Student Registration</vt:lpstr>
      <vt:lpstr>Make the Most of Connect</vt:lpstr>
      <vt:lpstr>Step 1</vt:lpstr>
      <vt:lpstr>Step 2</vt:lpstr>
      <vt:lpstr>Step 3</vt:lpstr>
      <vt:lpstr>Step 4</vt:lpstr>
      <vt:lpstr>Step 5</vt:lpstr>
      <vt:lpstr>Step 6</vt:lpstr>
      <vt:lpstr>Support and Resources</vt:lpstr>
      <vt:lpstr>Study on Your Smartphone or Tablet</vt:lpstr>
      <vt:lpstr>Thanks for Registering!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Template: User Notes Delete this slide from final presentation.</dc:title>
  <dc:creator>sgalayda</dc:creator>
  <cp:lastModifiedBy>Eboh, Andrea</cp:lastModifiedBy>
  <cp:revision>167</cp:revision>
  <cp:lastPrinted>2019-06-10T14:53:10Z</cp:lastPrinted>
  <dcterms:created xsi:type="dcterms:W3CDTF">2019-06-04T22:37:36Z</dcterms:created>
  <dcterms:modified xsi:type="dcterms:W3CDTF">2021-07-27T16:16:29Z</dcterms:modified>
</cp:coreProperties>
</file>