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1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62" r:id="rId10"/>
  </p:sldIdLst>
  <p:sldSz cx="9144000" cy="6858000" type="screen4x3"/>
  <p:notesSz cx="7010400" cy="9236075"/>
  <p:embeddedFontLst>
    <p:embeddedFont>
      <p:font typeface="Arial Black" panose="020B0A04020102020204" pitchFamily="34" charset="0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176">
          <p15:clr>
            <a:srgbClr val="A4A3A4"/>
          </p15:clr>
        </p15:guide>
        <p15:guide id="2" orient="horz" pos="3000">
          <p15:clr>
            <a:srgbClr val="A4A3A4"/>
          </p15:clr>
        </p15:guide>
        <p15:guide id="3" orient="horz" pos="384">
          <p15:clr>
            <a:srgbClr val="A4A3A4"/>
          </p15:clr>
        </p15:guide>
        <p15:guide id="4" orient="horz" pos="2688">
          <p15:clr>
            <a:srgbClr val="A4A3A4"/>
          </p15:clr>
        </p15:guide>
        <p15:guide id="5" orient="horz" pos="2904">
          <p15:clr>
            <a:srgbClr val="A4A3A4"/>
          </p15:clr>
        </p15:guide>
        <p15:guide id="6" orient="horz" pos="1680">
          <p15:clr>
            <a:srgbClr val="A4A3A4"/>
          </p15:clr>
        </p15:guide>
        <p15:guide id="7" orient="horz" pos="3216">
          <p15:clr>
            <a:srgbClr val="A4A3A4"/>
          </p15:clr>
        </p15:guide>
        <p15:guide id="8" orient="horz" pos="3096">
          <p15:clr>
            <a:srgbClr val="A4A3A4"/>
          </p15:clr>
        </p15:guide>
        <p15:guide id="9" pos="672">
          <p15:clr>
            <a:srgbClr val="A4A3A4"/>
          </p15:clr>
        </p15:guide>
        <p15:guide id="10" pos="2976">
          <p15:clr>
            <a:srgbClr val="A4A3A4"/>
          </p15:clr>
        </p15:guide>
        <p15:guide id="11" pos="5160">
          <p15:clr>
            <a:srgbClr val="A4A3A4"/>
          </p15:clr>
        </p15:guide>
        <p15:guide id="12" pos="1948">
          <p15:clr>
            <a:srgbClr val="A4A3A4"/>
          </p15:clr>
        </p15:guide>
        <p15:guide id="13" pos="216">
          <p15:clr>
            <a:srgbClr val="A4A3A4"/>
          </p15:clr>
        </p15:guide>
        <p15:guide id="14" orient="horz" pos="2160">
          <p15:clr>
            <a:srgbClr val="A4A3A4"/>
          </p15:clr>
        </p15:guide>
        <p15:guide id="15" orient="horz" pos="2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66"/>
    <p:restoredTop sz="94665"/>
  </p:normalViewPr>
  <p:slideViewPr>
    <p:cSldViewPr snapToGrid="0">
      <p:cViewPr varScale="1">
        <p:scale>
          <a:sx n="51" d="100"/>
          <a:sy n="51" d="100"/>
        </p:scale>
        <p:origin x="96" y="930"/>
      </p:cViewPr>
      <p:guideLst>
        <p:guide pos="1176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672"/>
        <p:guide pos="2976"/>
        <p:guide pos="5160"/>
        <p:guide pos="1948"/>
        <p:guide pos="216"/>
        <p:guide orient="horz" pos="2160"/>
        <p:guide orient="horz" pos="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NUL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2"/>
            <a:ext cx="3037840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2"/>
            <a:ext cx="3037840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9"/>
            <a:ext cx="3037840" cy="46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:notes"/>
          <p:cNvSpPr txBox="1">
            <a:spLocks noGrp="1"/>
          </p:cNvSpPr>
          <p:nvPr>
            <p:ph type="body" idx="1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0" y="1154113"/>
            <a:ext cx="41529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Graphic">
  <p:cSld name="Title Slide Graphic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"/>
          <p:cNvGrpSpPr/>
          <p:nvPr/>
        </p:nvGrpSpPr>
        <p:grpSpPr>
          <a:xfrm>
            <a:off x="0" y="1521567"/>
            <a:ext cx="9144000" cy="4846438"/>
            <a:chOff x="0" y="1521567"/>
            <a:chExt cx="9144000" cy="4846438"/>
          </a:xfrm>
        </p:grpSpPr>
        <p:sp>
          <p:nvSpPr>
            <p:cNvPr id="17" name="Google Shape;17;p2"/>
            <p:cNvSpPr/>
            <p:nvPr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  <a:defRPr sz="26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22" name="Google Shape;22;p2"/>
          <p:cNvCxnSpPr/>
          <p:nvPr/>
        </p:nvCxnSpPr>
        <p:spPr>
          <a:xfrm>
            <a:off x="867202" y="4650037"/>
            <a:ext cx="3574789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2"/>
          <p:cNvSpPr txBox="1">
            <a:spLocks noGrp="1"/>
          </p:cNvSpPr>
          <p:nvPr>
            <p:ph type="body" idx="2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sl Slide">
  <p:cSld name="Instructionsl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356616" y="1371600"/>
            <a:ext cx="8534400" cy="461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1472185" y="274321"/>
            <a:ext cx="74302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06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-column">
  <p:cSld name="Content 2-colum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84365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4672119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5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Photo">
  <p:cSld name="Title Slide Photo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6"/>
          <p:cNvPicPr preferRelativeResize="0"/>
          <p:nvPr/>
        </p:nvPicPr>
        <p:blipFill rotWithShape="1">
          <a:blip r:embed="rId2">
            <a:alphaModFix/>
          </a:blip>
          <a:srcRect l="4777" t="11823" r="5903" b="4523"/>
          <a:stretch/>
        </p:blipFill>
        <p:spPr>
          <a:xfrm>
            <a:off x="0" y="1520825"/>
            <a:ext cx="9144000" cy="4846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" name="Google Shape;48;p6"/>
          <p:cNvGrpSpPr/>
          <p:nvPr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49" name="Google Shape;49;p6"/>
            <p:cNvSpPr/>
            <p:nvPr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6"/>
            <p:cNvSpPr/>
            <p:nvPr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2" name="Google Shape;52;p6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3" name="Google Shape;53;p6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  <a:defRPr sz="26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55" name="Google Shape;55;p6"/>
          <p:cNvCxnSpPr/>
          <p:nvPr/>
        </p:nvCxnSpPr>
        <p:spPr>
          <a:xfrm>
            <a:off x="713232" y="4919472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6" name="Google Shape;56;p6"/>
          <p:cNvSpPr txBox="1">
            <a:spLocks noGrp="1"/>
          </p:cNvSpPr>
          <p:nvPr>
            <p:ph type="body" idx="2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pos="2880">
          <p15:clr>
            <a:srgbClr val="FBAE40"/>
          </p15:clr>
        </p15:guide>
        <p15:guide id="3" pos="4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Photo">
  <p:cSld name="2_Title Slide Phot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7"/>
          <p:cNvPicPr preferRelativeResize="0"/>
          <p:nvPr/>
        </p:nvPicPr>
        <p:blipFill rotWithShape="1">
          <a:blip r:embed="rId2">
            <a:alphaModFix/>
          </a:blip>
          <a:srcRect t="39485" r="23739"/>
          <a:stretch/>
        </p:blipFill>
        <p:spPr>
          <a:xfrm>
            <a:off x="-13645" y="1524000"/>
            <a:ext cx="9157646" cy="48450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7"/>
          <p:cNvCxnSpPr/>
          <p:nvPr/>
        </p:nvCxnSpPr>
        <p:spPr>
          <a:xfrm>
            <a:off x="713232" y="4919472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2" name="Google Shape;62;p7"/>
          <p:cNvGrpSpPr/>
          <p:nvPr/>
        </p:nvGrpSpPr>
        <p:grpSpPr>
          <a:xfrm>
            <a:off x="331115" y="2099014"/>
            <a:ext cx="3863458" cy="3863458"/>
            <a:chOff x="331115" y="2099014"/>
            <a:chExt cx="3863458" cy="3863458"/>
          </a:xfrm>
        </p:grpSpPr>
        <p:sp>
          <p:nvSpPr>
            <p:cNvPr id="63" name="Google Shape;63;p7"/>
            <p:cNvSpPr/>
            <p:nvPr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7"/>
            <p:cNvSpPr/>
            <p:nvPr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6" name="Google Shape;66;p7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7" name="Google Shape;67;p7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600"/>
              <a:buFont typeface="Arial"/>
              <a:buNone/>
              <a:defRPr sz="2600" b="1">
                <a:solidFill>
                  <a:srgbClr val="FFB6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2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0" name="Google Shape;70;p7"/>
          <p:cNvCxnSpPr/>
          <p:nvPr/>
        </p:nvCxnSpPr>
        <p:spPr>
          <a:xfrm>
            <a:off x="714711" y="4913464"/>
            <a:ext cx="2532888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1" name="Google Shape;7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Photo">
  <p:cSld name="Divider Slide Photo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 rotWithShape="1">
          <a:blip r:embed="rId2">
            <a:alphaModFix/>
          </a:blip>
          <a:srcRect l="3849" r="15415"/>
          <a:stretch/>
        </p:blipFill>
        <p:spPr>
          <a:xfrm>
            <a:off x="0" y="0"/>
            <a:ext cx="9144000" cy="6364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8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76" name="Google Shape;76;p8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8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8" name="Google Shape;78;p8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9" name="Google Shape;79;p8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1" name="Google Shape;81;p8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8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8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3">
          <p15:clr>
            <a:srgbClr val="FBAE40"/>
          </p15:clr>
        </p15:guide>
        <p15:guide id="4" pos="2880">
          <p15:clr>
            <a:srgbClr val="FBAE40"/>
          </p15:clr>
        </p15:guide>
        <p15:guide id="5" pos="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vider Slide Photo">
  <p:cSld name="2_Divider Slide Photo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9"/>
          <p:cNvPicPr preferRelativeResize="0"/>
          <p:nvPr/>
        </p:nvPicPr>
        <p:blipFill rotWithShape="1">
          <a:blip r:embed="rId2">
            <a:alphaModFix/>
          </a:blip>
          <a:srcRect l="19225" t="12480" b="3238"/>
          <a:stretch/>
        </p:blipFill>
        <p:spPr>
          <a:xfrm flipH="1">
            <a:off x="6010" y="-1"/>
            <a:ext cx="9150022" cy="63647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9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87" name="Google Shape;87;p9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9" name="Google Shape;89;p9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90" name="Google Shape;90;p9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2" name="Google Shape;92;p9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9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9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3">
          <p15:clr>
            <a:srgbClr val="FBAE40"/>
          </p15:clr>
        </p15:guide>
        <p15:guide id="4" pos="2880">
          <p15:clr>
            <a:srgbClr val="FBAE40"/>
          </p15:clr>
        </p15:guide>
        <p15:guide id="5" pos="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vider Slide Photo">
  <p:cSld name="3_Divider Slide Photo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55"/>
            <a:ext cx="9144000" cy="6361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10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98" name="Google Shape;98;p10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" name="Google Shape;100;p10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01" name="Google Shape;101;p10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400"/>
              <a:buFont typeface="Arial"/>
              <a:buNone/>
              <a:defRPr sz="2400" b="1">
                <a:solidFill>
                  <a:srgbClr val="FFB6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10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148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vider Slide Photo">
  <p:cSld name="4_Divider Slide Photo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878"/>
            <a:ext cx="9144000" cy="63706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p11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09" name="Google Shape;109;p11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" name="Google Shape;111;p11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12" name="Google Shape;112;p11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1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1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1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Slide Photo">
  <p:cSld name="1_Divider Slide Photo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2"/>
          <p:cNvPicPr preferRelativeResize="0"/>
          <p:nvPr/>
        </p:nvPicPr>
        <p:blipFill rotWithShape="1">
          <a:blip r:embed="rId2">
            <a:alphaModFix/>
          </a:blip>
          <a:srcRect b="-2"/>
          <a:stretch/>
        </p:blipFill>
        <p:spPr>
          <a:xfrm>
            <a:off x="0" y="0"/>
            <a:ext cx="9144000" cy="63672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12"/>
          <p:cNvGrpSpPr/>
          <p:nvPr/>
        </p:nvGrpSpPr>
        <p:grpSpPr>
          <a:xfrm>
            <a:off x="467612" y="2368353"/>
            <a:ext cx="3457621" cy="3457621"/>
            <a:chOff x="467612" y="2368353"/>
            <a:chExt cx="3457621" cy="3457621"/>
          </a:xfrm>
        </p:grpSpPr>
        <p:sp>
          <p:nvSpPr>
            <p:cNvPr id="120" name="Google Shape;120;p12"/>
            <p:cNvSpPr/>
            <p:nvPr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2"/>
            <p:cNvSpPr/>
            <p:nvPr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2" name="Google Shape;122;p12"/>
            <p:cNvCxnSpPr/>
            <p:nvPr/>
          </p:nvCxnSpPr>
          <p:spPr>
            <a:xfrm>
              <a:off x="714836" y="4918845"/>
              <a:ext cx="2531383" cy="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3" name="Google Shape;123;p12"/>
          <p:cNvSpPr txBox="1">
            <a:spLocks noGrp="1"/>
          </p:cNvSpPr>
          <p:nvPr>
            <p:ph type="ctrTitle"/>
          </p:nvPr>
        </p:nvSpPr>
        <p:spPr>
          <a:xfrm>
            <a:off x="621792" y="3008376"/>
            <a:ext cx="2788920" cy="128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24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2"/>
          <p:cNvSpPr txBox="1">
            <a:spLocks noGrp="1"/>
          </p:cNvSpPr>
          <p:nvPr>
            <p:ph type="subTitle" idx="1"/>
          </p:nvPr>
        </p:nvSpPr>
        <p:spPr>
          <a:xfrm>
            <a:off x="621792" y="4261104"/>
            <a:ext cx="2788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5" name="Google Shape;125;p12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p12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2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Graphic">
  <p:cSld name="Divider Slide Graphic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3"/>
          <p:cNvGrpSpPr/>
          <p:nvPr/>
        </p:nvGrpSpPr>
        <p:grpSpPr>
          <a:xfrm>
            <a:off x="0" y="0"/>
            <a:ext cx="9144000" cy="6366424"/>
            <a:chOff x="1" y="0"/>
            <a:chExt cx="9144000" cy="6366424"/>
          </a:xfrm>
        </p:grpSpPr>
        <p:sp>
          <p:nvSpPr>
            <p:cNvPr id="130" name="Google Shape;130;p13"/>
            <p:cNvSpPr/>
            <p:nvPr/>
          </p:nvSpPr>
          <p:spPr>
            <a:xfrm>
              <a:off x="720000" y="3962630"/>
              <a:ext cx="8229600" cy="2403794"/>
            </a:xfrm>
            <a:custGeom>
              <a:avLst/>
              <a:gdLst/>
              <a:ahLst/>
              <a:cxnLst/>
              <a:rect l="l" t="t" r="r" b="b"/>
              <a:pathLst>
                <a:path w="8229600" h="2403794" extrusionOk="0">
                  <a:moveTo>
                    <a:pt x="3062211" y="0"/>
                  </a:moveTo>
                  <a:lnTo>
                    <a:pt x="8229600" y="2403794"/>
                  </a:lnTo>
                  <a:lnTo>
                    <a:pt x="0" y="2403794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3782212" y="0"/>
              <a:ext cx="5361789" cy="6366424"/>
            </a:xfrm>
            <a:custGeom>
              <a:avLst/>
              <a:gdLst/>
              <a:ahLst/>
              <a:cxnLst/>
              <a:rect l="l" t="t" r="r" b="b"/>
              <a:pathLst>
                <a:path w="5361789" h="6366424" extrusionOk="0">
                  <a:moveTo>
                    <a:pt x="5048021" y="0"/>
                  </a:moveTo>
                  <a:lnTo>
                    <a:pt x="5361789" y="0"/>
                  </a:lnTo>
                  <a:lnTo>
                    <a:pt x="5361789" y="6366424"/>
                  </a:lnTo>
                  <a:lnTo>
                    <a:pt x="5167389" y="6366424"/>
                  </a:lnTo>
                  <a:lnTo>
                    <a:pt x="0" y="3962630"/>
                  </a:lnTo>
                  <a:lnTo>
                    <a:pt x="5048021" y="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1" y="2203200"/>
              <a:ext cx="3782211" cy="4163224"/>
            </a:xfrm>
            <a:custGeom>
              <a:avLst/>
              <a:gdLst/>
              <a:ahLst/>
              <a:cxnLst/>
              <a:rect l="l" t="t" r="r" b="b"/>
              <a:pathLst>
                <a:path w="3782211" h="4163224" extrusionOk="0">
                  <a:moveTo>
                    <a:pt x="0" y="0"/>
                  </a:moveTo>
                  <a:lnTo>
                    <a:pt x="3782211" y="1759430"/>
                  </a:lnTo>
                  <a:lnTo>
                    <a:pt x="720000" y="4163224"/>
                  </a:lnTo>
                  <a:lnTo>
                    <a:pt x="0" y="4163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" name="Google Shape;133;p13"/>
          <p:cNvSpPr txBox="1">
            <a:spLocks noGrp="1"/>
          </p:cNvSpPr>
          <p:nvPr>
            <p:ph type="ctrTitle"/>
          </p:nvPr>
        </p:nvSpPr>
        <p:spPr>
          <a:xfrm>
            <a:off x="356616" y="203829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6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"/>
          </p:nvPr>
        </p:nvSpPr>
        <p:spPr>
          <a:xfrm>
            <a:off x="356616" y="1252728"/>
            <a:ext cx="594360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3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3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7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te Content with Graphic">
  <p:cSld name="Lite Content with Graphic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14"/>
          <p:cNvGrpSpPr/>
          <p:nvPr/>
        </p:nvGrpSpPr>
        <p:grpSpPr>
          <a:xfrm>
            <a:off x="6635067" y="0"/>
            <a:ext cx="2508933" cy="6367263"/>
            <a:chOff x="3491346" y="0"/>
            <a:chExt cx="2508933" cy="6367263"/>
          </a:xfrm>
        </p:grpSpPr>
        <p:sp>
          <p:nvSpPr>
            <p:cNvPr id="140" name="Google Shape;140;p14"/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/>
              <a:ahLst/>
              <a:cxnLst/>
              <a:rect l="l" t="t" r="r" b="b"/>
              <a:pathLst>
                <a:path w="531517" h="1821241" extrusionOk="0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4"/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/>
              <a:ahLst/>
              <a:cxnLst/>
              <a:rect l="l" t="t" r="r" b="b"/>
              <a:pathLst>
                <a:path w="2508932" h="2501550" extrusionOk="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4"/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/>
              <a:ahLst/>
              <a:cxnLst/>
              <a:rect l="l" t="t" r="r" b="b"/>
              <a:pathLst>
                <a:path w="2320007" h="5014556" extrusionOk="0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14"/>
          <p:cNvSpPr txBox="1">
            <a:spLocks noGrp="1"/>
          </p:cNvSpPr>
          <p:nvPr>
            <p:ph type="title"/>
          </p:nvPr>
        </p:nvSpPr>
        <p:spPr>
          <a:xfrm>
            <a:off x="356616" y="274321"/>
            <a:ext cx="6858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68580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4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772">
          <p15:clr>
            <a:srgbClr val="FBAE40"/>
          </p15:clr>
        </p15:guide>
        <p15:guide id="2" orient="horz" pos="8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hoto">
  <p:cSld name="Content with Photo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410611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15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6364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15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Chart Layout">
  <p:cSld name="Table Chart Layou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title"/>
          </p:nvPr>
        </p:nvSpPr>
        <p:spPr>
          <a:xfrm>
            <a:off x="356615" y="274321"/>
            <a:ext cx="844175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body" idx="1"/>
          </p:nvPr>
        </p:nvSpPr>
        <p:spPr>
          <a:xfrm>
            <a:off x="357188" y="4433570"/>
            <a:ext cx="411480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1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body" idx="2"/>
          </p:nvPr>
        </p:nvSpPr>
        <p:spPr>
          <a:xfrm>
            <a:off x="4672119" y="4433570"/>
            <a:ext cx="411480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1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6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">
  <p:cSld name="Closing 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>
            <a:spLocks noGrp="1"/>
          </p:cNvSpPr>
          <p:nvPr>
            <p:ph type="body" idx="1"/>
          </p:nvPr>
        </p:nvSpPr>
        <p:spPr>
          <a:xfrm>
            <a:off x="822960" y="3355848"/>
            <a:ext cx="6858000" cy="2632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" name="Google Shape;165;p17"/>
          <p:cNvSpPr>
            <a:spLocks noGrp="1"/>
          </p:cNvSpPr>
          <p:nvPr>
            <p:ph type="pic" idx="2"/>
          </p:nvPr>
        </p:nvSpPr>
        <p:spPr>
          <a:xfrm>
            <a:off x="353951" y="2163986"/>
            <a:ext cx="1069848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ctrTitle"/>
          </p:nvPr>
        </p:nvSpPr>
        <p:spPr>
          <a:xfrm>
            <a:off x="246888" y="1419046"/>
            <a:ext cx="379350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367912" y="6528816"/>
            <a:ext cx="15544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McGraw-Hill   |</a:t>
            </a:r>
            <a:endParaRPr sz="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617" y="328239"/>
            <a:ext cx="911679" cy="91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734" y="472527"/>
            <a:ext cx="3587614" cy="1898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206">
          <p15:clr>
            <a:srgbClr val="FBAE40"/>
          </p15:clr>
        </p15:guide>
        <p15:guide id="3" orient="horz" pos="37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56616" y="274321"/>
            <a:ext cx="6858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56616" y="1280160"/>
            <a:ext cx="6858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7827033" y="6528815"/>
            <a:ext cx="9586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0" y="6367263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Support At Every Step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59">
          <p15:clr>
            <a:srgbClr val="F26B43"/>
          </p15:clr>
        </p15:guide>
        <p15:guide id="2" orient="horz" pos="360">
          <p15:clr>
            <a:srgbClr val="F26B43"/>
          </p15:clr>
        </p15:guide>
        <p15:guide id="3" pos="2880">
          <p15:clr>
            <a:srgbClr val="F26B43"/>
          </p15:clr>
        </p15:guide>
        <p15:guide id="4" pos="288">
          <p15:clr>
            <a:srgbClr val="F26B43"/>
          </p15:clr>
        </p15:guide>
        <p15:guide id="5" pos="5472">
          <p15:clr>
            <a:srgbClr val="F26B43"/>
          </p15:clr>
        </p15:guide>
        <p15:guide id="6" orient="horz" pos="4211">
          <p15:clr>
            <a:srgbClr val="F26B43"/>
          </p15:clr>
        </p15:guide>
        <p15:guide id="7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 txBox="1">
            <a:spLocks noGrp="1"/>
          </p:cNvSpPr>
          <p:nvPr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dirty="0"/>
              <a:t>Viewing Grades</a:t>
            </a:r>
            <a:endParaRPr dirty="0"/>
          </a:p>
        </p:txBody>
      </p:sp>
      <p:sp>
        <p:nvSpPr>
          <p:cNvPr id="176" name="Google Shape;176;p18"/>
          <p:cNvSpPr txBox="1"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/>
              <a:t>Connect Training Series</a:t>
            </a:r>
            <a:endParaRPr dirty="0"/>
          </a:p>
        </p:txBody>
      </p:sp>
      <p:sp>
        <p:nvSpPr>
          <p:cNvPr id="177" name="Google Shape;177;p18"/>
          <p:cNvSpPr txBox="1">
            <a:spLocks noGrp="1"/>
          </p:cNvSpPr>
          <p:nvPr>
            <p:ph type="body" idx="2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US" dirty="0"/>
              <a:t>Student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Tab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507" y="1297171"/>
            <a:ext cx="8424139" cy="4823213"/>
          </a:xfrm>
        </p:spPr>
        <p:txBody>
          <a:bodyPr/>
          <a:lstStyle/>
          <a:p>
            <a:pPr marL="0" indent="0" fontAlgn="base"/>
            <a:r>
              <a:rPr lang="en-US" sz="1800" dirty="0"/>
              <a:t>In this tutorial, we’ll discover how to view your grades.</a:t>
            </a:r>
          </a:p>
          <a:p>
            <a:pPr marL="0" indent="0" fontAlgn="base"/>
            <a:r>
              <a:rPr lang="en-US" sz="1800" dirty="0"/>
              <a:t>Begin by navigating to the upper left corner of your home page and click on the Menu icon.  Next, click on the Results tab and select your course.  </a:t>
            </a:r>
          </a:p>
          <a:p>
            <a:pPr fontAlgn="base"/>
            <a:endParaRPr lang="en-US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</p:txBody>
      </p:sp>
      <p:pic>
        <p:nvPicPr>
          <p:cNvPr id="1026" name="Picture 2" descr="Student home page. Expanded left hand navigation menu. Middle section is course information, Right hand section is Assignment list. ">
            <a:extLst>
              <a:ext uri="{FF2B5EF4-FFF2-40B4-BE49-F238E27FC236}">
                <a16:creationId xmlns:a16="http://schemas.microsoft.com/office/drawing/2014/main" id="{6C1AB62D-8216-EF48-B193-EEA21863C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138" y="2840645"/>
            <a:ext cx="6161724" cy="308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 dirty="0"/>
              <a:t>Support At Every Step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28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Viewing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0875" y="1231391"/>
            <a:ext cx="8551586" cy="4888993"/>
          </a:xfrm>
        </p:spPr>
        <p:txBody>
          <a:bodyPr/>
          <a:lstStyle/>
          <a:p>
            <a:pPr marL="0" indent="0" fontAlgn="base"/>
            <a:r>
              <a:rPr lang="en-US" sz="1800" dirty="0"/>
              <a:t>On your course results page, you’ll see a list of your graded assignments, scores and number of attempts. </a:t>
            </a:r>
          </a:p>
          <a:p>
            <a:pPr marL="0" indent="0" fontAlgn="base"/>
            <a:r>
              <a:rPr lang="en-US" sz="1800" dirty="0"/>
              <a:t>Your score will be provided in either points, percentages, or both—depending on how your instructor set up the course. </a:t>
            </a:r>
            <a:endParaRPr lang="en-US" sz="1800" b="1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</p:txBody>
      </p:sp>
      <p:pic>
        <p:nvPicPr>
          <p:cNvPr id="2050" name="Picture 2" descr="Course Results Page. List of submitted assignments with grade column, total points earned column and number of attempts column. ">
            <a:extLst>
              <a:ext uri="{FF2B5EF4-FFF2-40B4-BE49-F238E27FC236}">
                <a16:creationId xmlns:a16="http://schemas.microsoft.com/office/drawing/2014/main" id="{67AD41D4-FB28-F543-9064-AE572B077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76" y="2924029"/>
            <a:ext cx="5632704" cy="289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72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Attempt Grades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1539" y="1297171"/>
            <a:ext cx="8660922" cy="4823213"/>
          </a:xfrm>
        </p:spPr>
        <p:txBody>
          <a:bodyPr/>
          <a:lstStyle/>
          <a:p>
            <a:pPr marL="0" indent="0" fontAlgn="base"/>
            <a:r>
              <a:rPr lang="en-US" sz="1800" dirty="0"/>
              <a:t>For detail on your individual attempts, click the down arrow to the left of the assignment title. </a:t>
            </a:r>
          </a:p>
          <a:p>
            <a:pPr marL="0" indent="0" fontAlgn="base"/>
            <a:r>
              <a:rPr lang="en-US" sz="1800" dirty="0"/>
              <a:t>You can see scores for each attempt, as well as the date and time of submission and time on task.</a:t>
            </a:r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</p:txBody>
      </p:sp>
      <p:pic>
        <p:nvPicPr>
          <p:cNvPr id="3074" name="Picture 2" descr="Detail Assignment Attempt Screen. Each attempt appears with time stamp and score. ">
            <a:extLst>
              <a:ext uri="{FF2B5EF4-FFF2-40B4-BE49-F238E27FC236}">
                <a16:creationId xmlns:a16="http://schemas.microsoft.com/office/drawing/2014/main" id="{1046F37F-2F88-5E43-B75F-546A544B3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70" y="3429000"/>
            <a:ext cx="5267540" cy="269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12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8344" y="1315705"/>
            <a:ext cx="8477302" cy="4614673"/>
          </a:xfrm>
        </p:spPr>
        <p:txBody>
          <a:bodyPr/>
          <a:lstStyle/>
          <a:p>
            <a:pPr marL="0" indent="0" fontAlgn="base"/>
            <a:r>
              <a:rPr lang="en-US" sz="1800" dirty="0"/>
              <a:t>After an assignment has been submitted and graded, you will receive feedback for each individual question. </a:t>
            </a:r>
          </a:p>
          <a:p>
            <a:pPr marL="0" indent="0" fontAlgn="base"/>
            <a:r>
              <a:rPr lang="en-US" sz="1800" dirty="0"/>
              <a:t>Reviewing assignment feedback allows you to learn from incorrect answers. </a:t>
            </a:r>
          </a:p>
          <a:p>
            <a:pPr marL="0" indent="0" fontAlgn="base"/>
            <a:r>
              <a:rPr lang="en-US" sz="1800" dirty="0"/>
              <a:t>To view assignment feedback, click View Attempt.</a:t>
            </a:r>
            <a:r>
              <a:rPr lang="en-US" dirty="0"/>
              <a:t> 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</p:txBody>
      </p:sp>
      <p:pic>
        <p:nvPicPr>
          <p:cNvPr id="8" name="Picture 2" descr="Detail Assignment Attempt Screen. Each attempt appears with time stamp and score and link to view attempt. ">
            <a:extLst>
              <a:ext uri="{FF2B5EF4-FFF2-40B4-BE49-F238E27FC236}">
                <a16:creationId xmlns:a16="http://schemas.microsoft.com/office/drawing/2014/main" id="{2DF32715-79DF-4112-B62E-96F5CDC6B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752" y="3429000"/>
            <a:ext cx="5294495" cy="27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74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Seeing Correct Answers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869" y="1272959"/>
            <a:ext cx="8601591" cy="4790349"/>
          </a:xfrm>
        </p:spPr>
        <p:txBody>
          <a:bodyPr/>
          <a:lstStyle/>
          <a:p>
            <a:pPr marL="0" indent="0" fontAlgn="base"/>
            <a:r>
              <a:rPr lang="en-US" sz="1800" dirty="0"/>
              <a:t>To see the correct answers, click the blue </a:t>
            </a:r>
            <a:r>
              <a:rPr lang="en-US" sz="1800" b="1" dirty="0"/>
              <a:t>show correct answers</a:t>
            </a:r>
            <a:r>
              <a:rPr lang="en-US" sz="1800" dirty="0"/>
              <a:t> button. </a:t>
            </a:r>
          </a:p>
          <a:p>
            <a:pPr marL="0" indent="0" fontAlgn="base"/>
            <a:r>
              <a:rPr lang="en-US" sz="1800" dirty="0"/>
              <a:t>To return to seeing what you answered originally, click </a:t>
            </a:r>
            <a:r>
              <a:rPr lang="en-US" sz="1800" b="1" dirty="0"/>
              <a:t>show my answers</a:t>
            </a:r>
            <a:r>
              <a:rPr lang="en-US" sz="1800" dirty="0"/>
              <a:t>.  </a:t>
            </a:r>
          </a:p>
          <a:p>
            <a:pPr marL="0" indent="0" fontAlgn="base"/>
            <a:r>
              <a:rPr lang="en-US" sz="1800" dirty="0"/>
              <a:t>To navigate through the questions, use the Next button. </a:t>
            </a:r>
          </a:p>
          <a:p>
            <a:pPr marL="0" indent="0" fontAlgn="base"/>
            <a:r>
              <a:rPr lang="en-US" sz="1800" dirty="0"/>
              <a:t>To return to the Results page, click on the Menu icon, then click on the Results tab.  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</p:txBody>
      </p:sp>
      <p:pic>
        <p:nvPicPr>
          <p:cNvPr id="7" name="Picture 2" descr="Question Feedback page. Shows answer submitted, link to see correct answer and next button. ">
            <a:extLst>
              <a:ext uri="{FF2B5EF4-FFF2-40B4-BE49-F238E27FC236}">
                <a16:creationId xmlns:a16="http://schemas.microsoft.com/office/drawing/2014/main" id="{15F0D24D-C1AF-42A8-9698-63DE8174C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342" y="3516769"/>
            <a:ext cx="4779316" cy="285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43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507" y="1286539"/>
            <a:ext cx="8540954" cy="4833845"/>
          </a:xfrm>
        </p:spPr>
        <p:txBody>
          <a:bodyPr/>
          <a:lstStyle/>
          <a:p>
            <a:pPr marL="0" indent="0" fontAlgn="base"/>
            <a:r>
              <a:rPr lang="en-US" sz="1800" dirty="0"/>
              <a:t>Navigate to the upper left corner of your home page and click on the Menu icon. </a:t>
            </a:r>
          </a:p>
          <a:p>
            <a:pPr marL="0" indent="0" fontAlgn="base"/>
            <a:r>
              <a:rPr lang="en-US" sz="1800" dirty="0"/>
              <a:t>Next, click on the Insight tab. </a:t>
            </a:r>
          </a:p>
          <a:p>
            <a:pPr marL="0" indent="0" fontAlgn="base"/>
            <a:r>
              <a:rPr lang="en-US" sz="1800" dirty="0"/>
              <a:t>Insight is a visual tool designed to chart your course progress. </a:t>
            </a:r>
          </a:p>
          <a:p>
            <a:pPr marL="0" indent="0" fontAlgn="base"/>
            <a:r>
              <a:rPr lang="en-US" sz="1800" dirty="0"/>
              <a:t>For example, in the “How Am I Progressing” view, each data point represents a submitted assignment. 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</p:txBody>
      </p:sp>
      <p:pic>
        <p:nvPicPr>
          <p:cNvPr id="6146" name="Picture 2" descr="Insight graph showing submitted assignments and scores as a percentage. ">
            <a:extLst>
              <a:ext uri="{FF2B5EF4-FFF2-40B4-BE49-F238E27FC236}">
                <a16:creationId xmlns:a16="http://schemas.microsoft.com/office/drawing/2014/main" id="{AD5D9FD2-25DD-2F4D-B266-8D1EBD16A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826" y="3640670"/>
            <a:ext cx="4950348" cy="258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11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1393DD-9A9E-1E42-9716-060DBA98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 Details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2F33A-A37F-1A44-BE24-8418A07E5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609" y="1222743"/>
            <a:ext cx="8572852" cy="4897641"/>
          </a:xfrm>
        </p:spPr>
        <p:txBody>
          <a:bodyPr/>
          <a:lstStyle/>
          <a:p>
            <a:pPr marL="0" indent="0" fontAlgn="base"/>
            <a:r>
              <a:rPr lang="en-US" sz="1800" dirty="0"/>
              <a:t>Assignment details may be viewed by clicking on each data point. </a:t>
            </a:r>
          </a:p>
          <a:p>
            <a:pPr marL="0" indent="0" fontAlgn="base"/>
            <a:r>
              <a:rPr lang="en-US" sz="1800" dirty="0"/>
              <a:t>Assignment details will provide helpful tips, such as, you may still have additional attempts. This helpful feedback could result in improved grades. </a:t>
            </a:r>
          </a:p>
          <a:p>
            <a:pPr marL="0" indent="0" fontAlgn="base"/>
            <a:r>
              <a:rPr lang="en-US" sz="1800" dirty="0"/>
              <a:t>To exit Insight, navigate to the upper left corner of the Insight menu and click the Leave Insight. 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 </a:t>
            </a:r>
          </a:p>
        </p:txBody>
      </p:sp>
      <p:pic>
        <p:nvPicPr>
          <p:cNvPr id="7170" name="Picture 2" descr="Details in Insight, with attempts remaining information, percentage complete, due dates and to do items. ">
            <a:extLst>
              <a:ext uri="{FF2B5EF4-FFF2-40B4-BE49-F238E27FC236}">
                <a16:creationId xmlns:a16="http://schemas.microsoft.com/office/drawing/2014/main" id="{DD818489-13EF-FB47-BD62-318B2C25B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787" y="3429000"/>
            <a:ext cx="5074426" cy="269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E2E48-8922-7E45-AA12-F89FD28D0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7E95F-369A-F746-B9F4-EEFA3400A9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7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4"/>
          <p:cNvSpPr txBox="1">
            <a:spLocks noGrp="1"/>
          </p:cNvSpPr>
          <p:nvPr>
            <p:ph type="title"/>
          </p:nvPr>
        </p:nvSpPr>
        <p:spPr>
          <a:xfrm>
            <a:off x="356616" y="274320"/>
            <a:ext cx="843657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/>
              <a:t>Support and Resources</a:t>
            </a:r>
            <a:endParaRPr/>
          </a:p>
        </p:txBody>
      </p:sp>
      <p:sp>
        <p:nvSpPr>
          <p:cNvPr id="267" name="Google Shape;267;p24"/>
          <p:cNvSpPr txBox="1">
            <a:spLocks noGrp="1"/>
          </p:cNvSpPr>
          <p:nvPr>
            <p:ph type="body" idx="1"/>
          </p:nvPr>
        </p:nvSpPr>
        <p:spPr>
          <a:xfrm>
            <a:off x="357188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0000"/>
              </a:buClr>
              <a:buSzPts val="2000"/>
              <a:buNone/>
            </a:pPr>
            <a:r>
              <a:rPr lang="en-US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TECH SUPPORT &amp; FAQ: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CALL: </a:t>
            </a:r>
            <a:r>
              <a:rPr lang="en-US">
                <a:solidFill>
                  <a:srgbClr val="313131"/>
                </a:solidFill>
              </a:rPr>
              <a:t>(800) 331-5094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31313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EMAIL &amp; CHAT: </a:t>
            </a:r>
            <a:r>
              <a:rPr lang="en-US">
                <a:solidFill>
                  <a:srgbClr val="313131"/>
                </a:solidFill>
              </a:rPr>
              <a:t>mhhe.com/support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>
              <a:solidFill>
                <a:srgbClr val="31313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MONDAY-THURSDAY: </a:t>
            </a:r>
            <a:r>
              <a:rPr lang="en-US">
                <a:solidFill>
                  <a:srgbClr val="313131"/>
                </a:solidFill>
              </a:rPr>
              <a:t>24 hours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FRIDAY: </a:t>
            </a:r>
            <a:r>
              <a:rPr lang="en-US">
                <a:solidFill>
                  <a:srgbClr val="313131"/>
                </a:solidFill>
              </a:rPr>
              <a:t>12 AM - 9 PM EST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SATURDAY: </a:t>
            </a:r>
            <a:r>
              <a:rPr lang="en-US">
                <a:solidFill>
                  <a:srgbClr val="313131"/>
                </a:solidFill>
              </a:rPr>
              <a:t>10 AM - 8 PM EST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b="1">
                <a:solidFill>
                  <a:srgbClr val="313131"/>
                </a:solidFill>
              </a:rPr>
              <a:t>SUNDAY: </a:t>
            </a:r>
            <a:r>
              <a:rPr lang="en-US">
                <a:solidFill>
                  <a:srgbClr val="313131"/>
                </a:solidFill>
              </a:rPr>
              <a:t>12 PM – 12 AM EST</a:t>
            </a:r>
            <a:endParaRPr/>
          </a:p>
        </p:txBody>
      </p:sp>
      <p:sp>
        <p:nvSpPr>
          <p:cNvPr id="268" name="Google Shape;268;p24"/>
          <p:cNvSpPr txBox="1">
            <a:spLocks noGrp="1"/>
          </p:cNvSpPr>
          <p:nvPr>
            <p:ph type="body" idx="2"/>
          </p:nvPr>
        </p:nvSpPr>
        <p:spPr>
          <a:xfrm>
            <a:off x="4672119" y="1280160"/>
            <a:ext cx="4114800" cy="470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0000"/>
              </a:buClr>
              <a:buSzPts val="2000"/>
              <a:buNone/>
            </a:pPr>
            <a:r>
              <a:rPr lang="en-US" dirty="0">
                <a:solidFill>
                  <a:srgbClr val="B60000"/>
                </a:solidFill>
                <a:latin typeface="Arial Black"/>
                <a:ea typeface="Arial Black"/>
                <a:cs typeface="Arial Black"/>
                <a:sym typeface="Arial Black"/>
              </a:rPr>
              <a:t>FIND MORE TIPS: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 b="1" dirty="0">
              <a:solidFill>
                <a:srgbClr val="DA0507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dirty="0">
                <a:solidFill>
                  <a:srgbClr val="313131"/>
                </a:solidFill>
              </a:rPr>
              <a:t>mhhe.com/</a:t>
            </a:r>
            <a:r>
              <a:rPr lang="en-US" dirty="0" err="1">
                <a:solidFill>
                  <a:srgbClr val="313131"/>
                </a:solidFill>
              </a:rPr>
              <a:t>collegesmarter</a:t>
            </a:r>
            <a:r>
              <a:rPr lang="en-US" dirty="0">
                <a:solidFill>
                  <a:srgbClr val="313131"/>
                </a:solidFill>
              </a:rPr>
              <a:t>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endParaRPr dirty="0"/>
          </a:p>
        </p:txBody>
      </p:sp>
      <p:sp>
        <p:nvSpPr>
          <p:cNvPr id="270" name="Google Shape;270;p24"/>
          <p:cNvSpPr txBox="1">
            <a:spLocks noGrp="1"/>
          </p:cNvSpPr>
          <p:nvPr>
            <p:ph type="ftr" idx="11"/>
          </p:nvPr>
        </p:nvSpPr>
        <p:spPr>
          <a:xfrm>
            <a:off x="1235540" y="6528816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/>
              <a:t>Support At Every Step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D9F026-D5EC-C44C-BD5D-C465FC0164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203</Words>
  <Application>Microsoft Office PowerPoint</Application>
  <PresentationFormat>On-screen Show (4:3)</PresentationFormat>
  <Paragraphs>107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Calibri</vt:lpstr>
      <vt:lpstr>Office Theme</vt:lpstr>
      <vt:lpstr>Viewing Grades</vt:lpstr>
      <vt:lpstr>Results Tab</vt:lpstr>
      <vt:lpstr>Viewing Results</vt:lpstr>
      <vt:lpstr>Individual Attempt Grades</vt:lpstr>
      <vt:lpstr>Feedback</vt:lpstr>
      <vt:lpstr>Seeing Correct Answers</vt:lpstr>
      <vt:lpstr>Insight</vt:lpstr>
      <vt:lpstr>Insight Details</vt:lpstr>
      <vt:lpstr>Support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[Product HowTo]</dc:title>
  <cp:lastModifiedBy>sgalayda</cp:lastModifiedBy>
  <cp:revision>21</cp:revision>
  <dcterms:modified xsi:type="dcterms:W3CDTF">2019-07-16T17:43:35Z</dcterms:modified>
</cp:coreProperties>
</file>