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6"/>
  </p:notesMasterIdLst>
  <p:handoutMasterIdLst>
    <p:handoutMasterId r:id="rId17"/>
  </p:handoutMasterIdLst>
  <p:sldIdLst>
    <p:sldId id="462" r:id="rId8"/>
    <p:sldId id="564" r:id="rId9"/>
    <p:sldId id="655" r:id="rId10"/>
    <p:sldId id="656" r:id="rId11"/>
    <p:sldId id="657" r:id="rId12"/>
    <p:sldId id="658" r:id="rId13"/>
    <p:sldId id="662" r:id="rId14"/>
    <p:sldId id="6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7C941-7355-43D8-9988-D3E403334FFB}" v="4" dt="2022-03-18T21:11:57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72" autoAdjust="0"/>
  </p:normalViewPr>
  <p:slideViewPr>
    <p:cSldViewPr snapToGrid="0">
      <p:cViewPr varScale="1">
        <p:scale>
          <a:sx n="67" d="100"/>
          <a:sy n="67" d="100"/>
        </p:scale>
        <p:origin x="822" y="78"/>
      </p:cViewPr>
      <p:guideLst/>
    </p:cSldViewPr>
  </p:slideViewPr>
  <p:outlineViewPr>
    <p:cViewPr>
      <p:scale>
        <a:sx n="33" d="100"/>
        <a:sy n="33" d="100"/>
      </p:scale>
      <p:origin x="0" y="-109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Navigating Connect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Connect Training Series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Navigating Connect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 Home Page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3" y="1736496"/>
            <a:ext cx="11293457" cy="4374092"/>
          </a:xfrm>
        </p:spPr>
        <p:txBody>
          <a:bodyPr/>
          <a:lstStyle/>
          <a:p>
            <a:pPr marL="0" indent="0" fontAlgn="base"/>
            <a:r>
              <a:rPr lang="en-US" dirty="0"/>
              <a:t>Welcome to your Connect course! </a:t>
            </a:r>
          </a:p>
          <a:p>
            <a:pPr marL="0" indent="0" fontAlgn="base"/>
            <a:endParaRPr lang="en-US" dirty="0"/>
          </a:p>
          <a:p>
            <a:pPr marL="0" indent="0" fontAlgn="base"/>
            <a:r>
              <a:rPr lang="en-US" dirty="0"/>
              <a:t>In this tutorial, we’ll explore your Connect course, which was designed with you and ease-of-use in mind! </a:t>
            </a:r>
          </a:p>
        </p:txBody>
      </p:sp>
      <p:pic>
        <p:nvPicPr>
          <p:cNvPr id="3" name="Picture 2" descr="Screenshot of the Connect Student home page">
            <a:extLst>
              <a:ext uri="{FF2B5EF4-FFF2-40B4-BE49-F238E27FC236}">
                <a16:creationId xmlns:a16="http://schemas.microsoft.com/office/drawing/2014/main" id="{1702AB0F-2E3A-40A6-ABDB-6213F3D6F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30" y="2856952"/>
            <a:ext cx="10774261" cy="33460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680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Navigating Connect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 Home Page Details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873" y="1526771"/>
            <a:ext cx="11100509" cy="4374092"/>
          </a:xfrm>
        </p:spPr>
        <p:txBody>
          <a:bodyPr/>
          <a:lstStyle/>
          <a:p>
            <a:pPr marL="0" indent="0" fontAlgn="base"/>
            <a:r>
              <a:rPr lang="en-US" dirty="0"/>
              <a:t>Moving left to right, you’ll see the black menu bar, your instructor information, course materials, the eBook, access to the </a:t>
            </a:r>
            <a:r>
              <a:rPr lang="en-US" dirty="0" err="1"/>
              <a:t>ReadAnywhere</a:t>
            </a:r>
            <a:r>
              <a:rPr lang="en-US" dirty="0"/>
              <a:t> app, course resources, and your Assignment list.  </a:t>
            </a:r>
          </a:p>
          <a:p>
            <a:pPr marL="0" indent="0" fontAlgn="base"/>
            <a:endParaRPr lang="en-US" dirty="0"/>
          </a:p>
          <a:p>
            <a:pPr marL="0" indent="0" fontAlgn="base"/>
            <a:r>
              <a:rPr lang="en-US" dirty="0"/>
              <a:t>Click on the Menu Icon located in the top left corner.  </a:t>
            </a:r>
          </a:p>
        </p:txBody>
      </p:sp>
      <p:pic>
        <p:nvPicPr>
          <p:cNvPr id="6" name="Picture 5" descr="Screenshot of the Connect Student homepage. ">
            <a:extLst>
              <a:ext uri="{FF2B5EF4-FFF2-40B4-BE49-F238E27FC236}">
                <a16:creationId xmlns:a16="http://schemas.microsoft.com/office/drawing/2014/main" id="{8FC0FF4F-C95C-4190-A9DA-09BABC42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30" y="2856952"/>
            <a:ext cx="10774261" cy="33460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Arrow: Right 1" descr="Red Arrow pointing out location of the Menu on the Connect Student home page">
            <a:extLst>
              <a:ext uri="{FF2B5EF4-FFF2-40B4-BE49-F238E27FC236}">
                <a16:creationId xmlns:a16="http://schemas.microsoft.com/office/drawing/2014/main" id="{8A33E545-48F6-40AC-8F15-6B03DD39652B}"/>
              </a:ext>
            </a:extLst>
          </p:cNvPr>
          <p:cNvSpPr/>
          <p:nvPr/>
        </p:nvSpPr>
        <p:spPr>
          <a:xfrm>
            <a:off x="310896" y="2856952"/>
            <a:ext cx="439512" cy="297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Navigating Connect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Menu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3" y="1736496"/>
            <a:ext cx="5832224" cy="4374092"/>
          </a:xfrm>
        </p:spPr>
        <p:txBody>
          <a:bodyPr/>
          <a:lstStyle/>
          <a:p>
            <a:pPr marL="0" indent="0" fontAlgn="base"/>
            <a:r>
              <a:rPr lang="en-US" dirty="0"/>
              <a:t>Your course menu provides the following tabs: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account information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 to-do list of your assignments and their due dates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 calendar view of assignments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access to all your Connect courses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your course results </a:t>
            </a:r>
          </a:p>
        </p:txBody>
      </p:sp>
      <p:pic>
        <p:nvPicPr>
          <p:cNvPr id="3" name="Picture 2" descr="Screenshot of the menu on the Connect student home page">
            <a:extLst>
              <a:ext uri="{FF2B5EF4-FFF2-40B4-BE49-F238E27FC236}">
                <a16:creationId xmlns:a16="http://schemas.microsoft.com/office/drawing/2014/main" id="{B55092B6-1FEB-448C-81DF-0C340A5FC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495" y="944113"/>
            <a:ext cx="1758003" cy="53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0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Navigating Connect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Menu: Support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fontAlgn="base"/>
            <a:r>
              <a:rPr lang="en-US"/>
              <a:t>At the bottom of the course menu, you may log out or contact our Customer Support team for immediate assistance. </a:t>
            </a:r>
            <a:endParaRPr lang="en-US" dirty="0"/>
          </a:p>
        </p:txBody>
      </p:sp>
      <p:pic>
        <p:nvPicPr>
          <p:cNvPr id="6" name="Picture 5" descr="screenshot of the bottom of the menu where you log out or click to access support">
            <a:extLst>
              <a:ext uri="{FF2B5EF4-FFF2-40B4-BE49-F238E27FC236}">
                <a16:creationId xmlns:a16="http://schemas.microsoft.com/office/drawing/2014/main" id="{8326C2F3-4437-405D-9943-1F074AEC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08" y="922108"/>
            <a:ext cx="2105025" cy="1628775"/>
          </a:xfrm>
          <a:prstGeom prst="rect">
            <a:avLst/>
          </a:prstGeom>
        </p:spPr>
      </p:pic>
      <p:pic>
        <p:nvPicPr>
          <p:cNvPr id="11" name="Picture 10" descr="screen shot of the support home page">
            <a:extLst>
              <a:ext uri="{FF2B5EF4-FFF2-40B4-BE49-F238E27FC236}">
                <a16:creationId xmlns:a16="http://schemas.microsoft.com/office/drawing/2014/main" id="{60B9D59E-C687-47D5-9100-1FD16E74B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008" y="2698413"/>
            <a:ext cx="6333259" cy="3794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721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Navigating Connect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Home Page Details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0" indent="0" fontAlgn="base"/>
            <a:r>
              <a:rPr lang="en-US" dirty="0"/>
              <a:t>Returning to your course home page, you will find options for accessing a printed copy of your textbook, as well as access to your eBook. </a:t>
            </a:r>
          </a:p>
          <a:p>
            <a:pPr marL="0" indent="0" fontAlgn="base"/>
            <a:endParaRPr lang="en-US" dirty="0"/>
          </a:p>
          <a:p>
            <a:pPr marL="0" indent="0" fontAlgn="base"/>
            <a:r>
              <a:rPr lang="en-US" dirty="0"/>
              <a:t>Under Read, click on the image of your textbook to open the eBook. </a:t>
            </a:r>
          </a:p>
          <a:p>
            <a:pPr marL="0" indent="0" fontAlgn="base"/>
            <a:endParaRPr lang="en-US" dirty="0"/>
          </a:p>
          <a:p>
            <a:pPr marL="0" indent="0" fontAlgn="base"/>
            <a:r>
              <a:rPr lang="en-US" dirty="0"/>
              <a:t>Just below the eBook, you’ll see “Download the mobile app to read offline,” which will provide information on the mobile app, </a:t>
            </a:r>
            <a:r>
              <a:rPr lang="en-US" dirty="0" err="1"/>
              <a:t>ReadAnywhere</a:t>
            </a:r>
            <a:r>
              <a:rPr lang="en-US" dirty="0"/>
              <a:t>. </a:t>
            </a:r>
          </a:p>
          <a:p>
            <a:pPr fontAlgn="base"/>
            <a:r>
              <a:rPr lang="en-US" dirty="0"/>
              <a:t> </a:t>
            </a:r>
          </a:p>
        </p:txBody>
      </p:sp>
      <p:pic>
        <p:nvPicPr>
          <p:cNvPr id="3" name="Picture 2" descr="Screenshot showing the options for accessing the reading materials for the course">
            <a:extLst>
              <a:ext uri="{FF2B5EF4-FFF2-40B4-BE49-F238E27FC236}">
                <a16:creationId xmlns:a16="http://schemas.microsoft.com/office/drawing/2014/main" id="{23FB4F55-A48D-4BFB-A758-5B8284667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860" y="1020117"/>
            <a:ext cx="2738089" cy="4266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8EFD270-DE4C-4EBF-A816-1AC81D01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0349" y="1904301"/>
            <a:ext cx="629174" cy="511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6AE5D5D-B9AD-4825-9BBA-8119F447C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0349" y="3429000"/>
            <a:ext cx="629174" cy="511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786364E-2D28-4D38-818E-D8119801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0349" y="4697835"/>
            <a:ext cx="629174" cy="511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Navigating Connect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ReadAnywhere</a:t>
            </a:r>
            <a:r>
              <a:rPr lang="en-US" dirty="0"/>
              <a:t>	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0" indent="0" fontAlgn="base"/>
            <a:r>
              <a:rPr lang="en-US" dirty="0"/>
              <a:t>The </a:t>
            </a:r>
            <a:r>
              <a:rPr lang="en-US" dirty="0" err="1"/>
              <a:t>ReadAnywhere</a:t>
            </a:r>
            <a:r>
              <a:rPr lang="en-US" dirty="0"/>
              <a:t> app allows you to access your eBook anytime, anywhere on your smartphone or tablet, even if you’re offline. </a:t>
            </a:r>
          </a:p>
          <a:p>
            <a:pPr marL="0" indent="0" fontAlgn="base"/>
            <a:endParaRPr lang="en-US" dirty="0"/>
          </a:p>
          <a:p>
            <a:pPr marL="0" indent="0" fontAlgn="base"/>
            <a:r>
              <a:rPr lang="en-US" dirty="0"/>
              <a:t>You simply login with your Connect username and password and start reading – anywhere. </a:t>
            </a:r>
            <a:r>
              <a:rPr lang="en-US" dirty="0" err="1"/>
              <a:t>ReadAnywhere</a:t>
            </a:r>
            <a:r>
              <a:rPr lang="en-US" dirty="0"/>
              <a:t> is available for iOS in the Apple App Store, as well as for Androids in the Google Play store. </a:t>
            </a:r>
          </a:p>
          <a:p>
            <a:pPr fontAlgn="base"/>
            <a:r>
              <a:rPr lang="en-US" dirty="0"/>
              <a:t> 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D3B0A33-235A-49BA-8FDD-23AAD2EE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201" y="1020117"/>
            <a:ext cx="5257713" cy="54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2CA1C-0713-E24A-8F54-9A845B76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 dirty="0"/>
              <a:t>Navigating Connect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TECH SUPPORT &amp; FAQ:</a:t>
            </a:r>
          </a:p>
          <a:p>
            <a:pPr marL="0" indent="0">
              <a:buNone/>
            </a:pPr>
            <a:r>
              <a:rPr lang="en-US" dirty="0"/>
              <a:t>CALL: (800) 331-5094</a:t>
            </a:r>
          </a:p>
          <a:p>
            <a:pPr marL="0" indent="0">
              <a:buNone/>
            </a:pPr>
            <a:r>
              <a:rPr lang="en-US" dirty="0"/>
              <a:t>EMAIL &amp; CHAT: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MONDAY-THURSDAY: </a:t>
            </a:r>
            <a:r>
              <a:rPr lang="en-US" dirty="0"/>
              <a:t>24 hours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FRIDAY: </a:t>
            </a:r>
            <a:r>
              <a:rPr lang="en-US" dirty="0"/>
              <a:t>12 AM - 9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SATURDAY: </a:t>
            </a:r>
            <a:r>
              <a:rPr lang="en-US" dirty="0"/>
              <a:t>10 AM - 8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SUNDAY: </a:t>
            </a:r>
            <a:r>
              <a:rPr lang="en-US" dirty="0"/>
              <a:t>12 PM – 12 AM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FIND MORE TIPS: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1D3A4F9AF3443959B6BEA4FF4AD53" ma:contentTypeVersion="9" ma:contentTypeDescription="Create a new document." ma:contentTypeScope="" ma:versionID="96c0f5b0c6f242f0e67fd44d7694e9af">
  <xsd:schema xmlns:xsd="http://www.w3.org/2001/XMLSchema" xmlns:xs="http://www.w3.org/2001/XMLSchema" xmlns:p="http://schemas.microsoft.com/office/2006/metadata/properties" xmlns:ns2="a99e9cf6-ac0e-49e6-ae56-96fc14e3250c" targetNamespace="http://schemas.microsoft.com/office/2006/metadata/properties" ma:root="true" ma:fieldsID="baa3616fc023d83333f6832212fdadf4" ns2:_="">
    <xsd:import namespace="a99e9cf6-ac0e-49e6-ae56-96fc14e32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e9cf6-ac0e-49e6-ae56-96fc14e32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FB1409-6A3F-404B-9217-7ED1FD83E38F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99e9cf6-ac0e-49e6-ae56-96fc14e3250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C87685-ADA0-43F5-A6F3-48C3359EC3BE}">
  <ds:schemaRefs>
    <ds:schemaRef ds:uri="a99e9cf6-ac0e-49e6-ae56-96fc14e325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293</TotalTime>
  <Words>363</Words>
  <Application>Microsoft Office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Cover Slides</vt:lpstr>
      <vt:lpstr>1_Cover Slides</vt:lpstr>
      <vt:lpstr>Master Slide White Header</vt:lpstr>
      <vt:lpstr>Master Slide Gray Header</vt:lpstr>
      <vt:lpstr>Navigating Connect</vt:lpstr>
      <vt:lpstr>Connect Home Page</vt:lpstr>
      <vt:lpstr>Connect Home Page Details</vt:lpstr>
      <vt:lpstr>Course Menu</vt:lpstr>
      <vt:lpstr>Course Menu: Support</vt:lpstr>
      <vt:lpstr>Course Home Page Details</vt:lpstr>
      <vt:lpstr>ReadAnywhere </vt:lpstr>
      <vt:lpstr>Support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with Silhouetted Photo in RED</dc:title>
  <dc:creator>Herrig, Meghan</dc:creator>
  <cp:lastModifiedBy>Herrig, Meghan</cp:lastModifiedBy>
  <cp:revision>4</cp:revision>
  <dcterms:created xsi:type="dcterms:W3CDTF">2022-02-17T20:16:12Z</dcterms:created>
  <dcterms:modified xsi:type="dcterms:W3CDTF">2022-03-21T13:39:13Z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0x010100C171D3A4F9AF3443959B6BEA4FF4AD53</vt:lpwstr>
  </property>
</Properties>
</file>