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5" r:id="rId6"/>
    <p:sldId id="260" r:id="rId7"/>
    <p:sldId id="266" r:id="rId8"/>
    <p:sldId id="261" r:id="rId9"/>
    <p:sldId id="267" r:id="rId10"/>
    <p:sldId id="26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9767A8E-5D50-3E74-F8FD-E3B05B2F99AF}" v="679" dt="2020-10-22T18:04:27.819"/>
    <p1510:client id="{AF0F042D-4569-4653-8545-88B0498949A2}" v="33" dt="2020-10-13T16:54:13.71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10/22/2020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10/22/2020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10/22/2020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10/22/2020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10/22/2020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10/22/2020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10/22/2020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10/22/2020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10/22/2020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10/22/2020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10/22/2020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10/22/2020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64624" y="1884363"/>
            <a:ext cx="9144000" cy="2387600"/>
          </a:xfrm>
        </p:spPr>
        <p:txBody>
          <a:bodyPr>
            <a:normAutofit/>
          </a:bodyPr>
          <a:lstStyle/>
          <a:p>
            <a:r>
              <a:rPr lang="en-US" sz="4800" dirty="0">
                <a:ea typeface="+mj-lt"/>
                <a:cs typeface="+mj-lt"/>
              </a:rPr>
              <a:t>Building Objective Gaps and Review Objectives in ALEKS</a:t>
            </a:r>
            <a:endParaRPr lang="en-US" dirty="0">
              <a:cs typeface="Calibri Light" panose="020F0302020204030204"/>
            </a:endParaRPr>
          </a:p>
        </p:txBody>
      </p:sp>
      <p:pic>
        <p:nvPicPr>
          <p:cNvPr id="4" name="Picture 4" descr="Logo&#10;&#10;Description automatically generated">
            <a:extLst>
              <a:ext uri="{FF2B5EF4-FFF2-40B4-BE49-F238E27FC236}">
                <a16:creationId xmlns:a16="http://schemas.microsoft.com/office/drawing/2014/main" id="{035E8326-E44B-4756-94E6-67B53D1C5EFB}"/>
              </a:ext>
            </a:extLst>
          </p:cNvPr>
          <p:cNvPicPr>
            <a:picLocks noChangeAspect="1"/>
          </p:cNvPicPr>
          <p:nvPr/>
        </p:nvPicPr>
        <p:blipFill>
          <a:blip r:embed="rId2"/>
          <a:stretch>
            <a:fillRect/>
          </a:stretch>
        </p:blipFill>
        <p:spPr>
          <a:xfrm>
            <a:off x="4684816" y="1325317"/>
            <a:ext cx="2743200" cy="783315"/>
          </a:xfrm>
          <a:prstGeom prst="rect">
            <a:avLst/>
          </a:prstGeom>
        </p:spPr>
      </p:pic>
      <p:pic>
        <p:nvPicPr>
          <p:cNvPr id="5" name="Picture 5" descr="A close up of a sign&#10;&#10;Description automatically generated">
            <a:extLst>
              <a:ext uri="{FF2B5EF4-FFF2-40B4-BE49-F238E27FC236}">
                <a16:creationId xmlns:a16="http://schemas.microsoft.com/office/drawing/2014/main" id="{1106423B-7DCF-4719-BB01-CA4C9F019B6A}"/>
              </a:ext>
            </a:extLst>
          </p:cNvPr>
          <p:cNvPicPr>
            <a:picLocks noChangeAspect="1"/>
          </p:cNvPicPr>
          <p:nvPr/>
        </p:nvPicPr>
        <p:blipFill>
          <a:blip r:embed="rId3"/>
          <a:stretch>
            <a:fillRect/>
          </a:stretch>
        </p:blipFill>
        <p:spPr>
          <a:xfrm>
            <a:off x="9930988" y="5584743"/>
            <a:ext cx="1790700" cy="933450"/>
          </a:xfrm>
          <a:prstGeom prst="rect">
            <a:avLst/>
          </a:prstGeom>
        </p:spPr>
      </p:pic>
      <p:pic>
        <p:nvPicPr>
          <p:cNvPr id="6" name="Picture 6" descr="A picture containing indoor, table, sitting, necklace&#10;&#10;Description automatically generated">
            <a:extLst>
              <a:ext uri="{FF2B5EF4-FFF2-40B4-BE49-F238E27FC236}">
                <a16:creationId xmlns:a16="http://schemas.microsoft.com/office/drawing/2014/main" id="{1D51173A-A31F-47F0-90D1-AD8D898AD960}"/>
              </a:ext>
            </a:extLst>
          </p:cNvPr>
          <p:cNvPicPr>
            <a:picLocks noChangeAspect="1"/>
          </p:cNvPicPr>
          <p:nvPr/>
        </p:nvPicPr>
        <p:blipFill>
          <a:blip r:embed="rId4"/>
          <a:stretch>
            <a:fillRect/>
          </a:stretch>
        </p:blipFill>
        <p:spPr>
          <a:xfrm>
            <a:off x="-70117" y="5014519"/>
            <a:ext cx="9903758" cy="1575888"/>
          </a:xfrm>
          <a:prstGeom prst="rect">
            <a:avLst/>
          </a:prstGeom>
        </p:spPr>
      </p:pic>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81685" y="2107261"/>
            <a:ext cx="10128897" cy="2387600"/>
          </a:xfrm>
        </p:spPr>
        <p:txBody>
          <a:bodyPr>
            <a:normAutofit/>
          </a:bodyPr>
          <a:lstStyle/>
          <a:p>
            <a:r>
              <a:rPr lang="en-US" sz="4800" dirty="0">
                <a:cs typeface="Calibri Light" panose="020F0302020204030204"/>
              </a:rPr>
              <a:t>For more tutorials, go to: </a:t>
            </a:r>
            <a:br>
              <a:rPr lang="en-US" sz="4800" dirty="0">
                <a:ea typeface="+mj-lt"/>
                <a:cs typeface="+mj-lt"/>
              </a:rPr>
            </a:br>
            <a:r>
              <a:rPr lang="en-US" sz="4800" dirty="0">
                <a:ea typeface="+mj-lt"/>
                <a:cs typeface="+mj-lt"/>
              </a:rPr>
              <a:t>www.mheducation.com/highered/aleks.html</a:t>
            </a:r>
          </a:p>
        </p:txBody>
      </p:sp>
      <p:pic>
        <p:nvPicPr>
          <p:cNvPr id="4" name="Picture 4" descr="Logo&#10;&#10;Description automatically generated">
            <a:extLst>
              <a:ext uri="{FF2B5EF4-FFF2-40B4-BE49-F238E27FC236}">
                <a16:creationId xmlns:a16="http://schemas.microsoft.com/office/drawing/2014/main" id="{035E8326-E44B-4756-94E6-67B53D1C5EFB}"/>
              </a:ext>
            </a:extLst>
          </p:cNvPr>
          <p:cNvPicPr>
            <a:picLocks noChangeAspect="1"/>
          </p:cNvPicPr>
          <p:nvPr/>
        </p:nvPicPr>
        <p:blipFill>
          <a:blip r:embed="rId2"/>
          <a:stretch>
            <a:fillRect/>
          </a:stretch>
        </p:blipFill>
        <p:spPr>
          <a:xfrm>
            <a:off x="4684816" y="1325317"/>
            <a:ext cx="2743200" cy="783315"/>
          </a:xfrm>
          <a:prstGeom prst="rect">
            <a:avLst/>
          </a:prstGeom>
        </p:spPr>
      </p:pic>
      <p:pic>
        <p:nvPicPr>
          <p:cNvPr id="5" name="Picture 5" descr="A close up of a sign&#10;&#10;Description automatically generated">
            <a:extLst>
              <a:ext uri="{FF2B5EF4-FFF2-40B4-BE49-F238E27FC236}">
                <a16:creationId xmlns:a16="http://schemas.microsoft.com/office/drawing/2014/main" id="{1106423B-7DCF-4719-BB01-CA4C9F019B6A}"/>
              </a:ext>
            </a:extLst>
          </p:cNvPr>
          <p:cNvPicPr>
            <a:picLocks noChangeAspect="1"/>
          </p:cNvPicPr>
          <p:nvPr/>
        </p:nvPicPr>
        <p:blipFill>
          <a:blip r:embed="rId3"/>
          <a:stretch>
            <a:fillRect/>
          </a:stretch>
        </p:blipFill>
        <p:spPr>
          <a:xfrm>
            <a:off x="9930988" y="5584743"/>
            <a:ext cx="1790700" cy="933450"/>
          </a:xfrm>
          <a:prstGeom prst="rect">
            <a:avLst/>
          </a:prstGeom>
        </p:spPr>
      </p:pic>
      <p:pic>
        <p:nvPicPr>
          <p:cNvPr id="6" name="Picture 6" descr="A picture containing indoor, table, sitting, necklace&#10;&#10;Description automatically generated">
            <a:extLst>
              <a:ext uri="{FF2B5EF4-FFF2-40B4-BE49-F238E27FC236}">
                <a16:creationId xmlns:a16="http://schemas.microsoft.com/office/drawing/2014/main" id="{1D51173A-A31F-47F0-90D1-AD8D898AD960}"/>
              </a:ext>
            </a:extLst>
          </p:cNvPr>
          <p:cNvPicPr>
            <a:picLocks noChangeAspect="1"/>
          </p:cNvPicPr>
          <p:nvPr/>
        </p:nvPicPr>
        <p:blipFill>
          <a:blip r:embed="rId4"/>
          <a:stretch>
            <a:fillRect/>
          </a:stretch>
        </p:blipFill>
        <p:spPr>
          <a:xfrm>
            <a:off x="-70117" y="5014519"/>
            <a:ext cx="9903758" cy="1575888"/>
          </a:xfrm>
          <a:prstGeom prst="rect">
            <a:avLst/>
          </a:prstGeom>
        </p:spPr>
      </p:pic>
    </p:spTree>
    <p:extLst>
      <p:ext uri="{BB962C8B-B14F-4D97-AF65-F5344CB8AC3E}">
        <p14:creationId xmlns:p14="http://schemas.microsoft.com/office/powerpoint/2010/main" val="36774228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Logo&#10;&#10;Description automatically generated">
            <a:extLst>
              <a:ext uri="{FF2B5EF4-FFF2-40B4-BE49-F238E27FC236}">
                <a16:creationId xmlns:a16="http://schemas.microsoft.com/office/drawing/2014/main" id="{035E8326-E44B-4756-94E6-67B53D1C5EFB}"/>
              </a:ext>
            </a:extLst>
          </p:cNvPr>
          <p:cNvPicPr>
            <a:picLocks noChangeAspect="1"/>
          </p:cNvPicPr>
          <p:nvPr/>
        </p:nvPicPr>
        <p:blipFill>
          <a:blip r:embed="rId2"/>
          <a:stretch>
            <a:fillRect/>
          </a:stretch>
        </p:blipFill>
        <p:spPr>
          <a:xfrm>
            <a:off x="600081" y="454460"/>
            <a:ext cx="1964364" cy="560791"/>
          </a:xfrm>
          <a:prstGeom prst="rect">
            <a:avLst/>
          </a:prstGeom>
        </p:spPr>
      </p:pic>
      <p:sp>
        <p:nvSpPr>
          <p:cNvPr id="14" name="TextBox 13">
            <a:extLst>
              <a:ext uri="{FF2B5EF4-FFF2-40B4-BE49-F238E27FC236}">
                <a16:creationId xmlns:a16="http://schemas.microsoft.com/office/drawing/2014/main" id="{47AEB5D1-ACAA-4A89-A377-F5BBF62E580C}"/>
              </a:ext>
            </a:extLst>
          </p:cNvPr>
          <p:cNvSpPr txBox="1"/>
          <p:nvPr/>
        </p:nvSpPr>
        <p:spPr>
          <a:xfrm>
            <a:off x="3035417" y="547257"/>
            <a:ext cx="8154955"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i="1" dirty="0">
                <a:ea typeface="+mn-lt"/>
                <a:cs typeface="+mn-lt"/>
              </a:rPr>
              <a:t>In this example course, we’ve already identified topics and Objectives and are now ready to customize the course timing, add in non-adaptive assignments and/or create review objectives.</a:t>
            </a:r>
            <a:endParaRPr lang="en-US" dirty="0">
              <a:ea typeface="+mn-lt"/>
              <a:cs typeface="+mn-lt"/>
            </a:endParaRPr>
          </a:p>
        </p:txBody>
      </p:sp>
      <p:pic>
        <p:nvPicPr>
          <p:cNvPr id="16" name="Picture 16" descr="Table&#10;&#10;Description automatically generated">
            <a:extLst>
              <a:ext uri="{FF2B5EF4-FFF2-40B4-BE49-F238E27FC236}">
                <a16:creationId xmlns:a16="http://schemas.microsoft.com/office/drawing/2014/main" id="{4374165B-9361-4113-ABA1-BA8EEA3EA559}"/>
              </a:ext>
            </a:extLst>
          </p:cNvPr>
          <p:cNvPicPr>
            <a:picLocks noChangeAspect="1"/>
          </p:cNvPicPr>
          <p:nvPr/>
        </p:nvPicPr>
        <p:blipFill>
          <a:blip r:embed="rId3"/>
          <a:stretch>
            <a:fillRect/>
          </a:stretch>
        </p:blipFill>
        <p:spPr>
          <a:xfrm>
            <a:off x="1033625" y="1877025"/>
            <a:ext cx="10596465" cy="4379133"/>
          </a:xfrm>
          <a:prstGeom prst="rect">
            <a:avLst/>
          </a:prstGeom>
        </p:spPr>
      </p:pic>
    </p:spTree>
    <p:extLst>
      <p:ext uri="{BB962C8B-B14F-4D97-AF65-F5344CB8AC3E}">
        <p14:creationId xmlns:p14="http://schemas.microsoft.com/office/powerpoint/2010/main" val="1425523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Logo&#10;&#10;Description automatically generated">
            <a:extLst>
              <a:ext uri="{FF2B5EF4-FFF2-40B4-BE49-F238E27FC236}">
                <a16:creationId xmlns:a16="http://schemas.microsoft.com/office/drawing/2014/main" id="{035E8326-E44B-4756-94E6-67B53D1C5EFB}"/>
              </a:ext>
            </a:extLst>
          </p:cNvPr>
          <p:cNvPicPr>
            <a:picLocks noChangeAspect="1"/>
          </p:cNvPicPr>
          <p:nvPr/>
        </p:nvPicPr>
        <p:blipFill>
          <a:blip r:embed="rId2"/>
          <a:stretch>
            <a:fillRect/>
          </a:stretch>
        </p:blipFill>
        <p:spPr>
          <a:xfrm>
            <a:off x="600081" y="454460"/>
            <a:ext cx="1964364" cy="560791"/>
          </a:xfrm>
          <a:prstGeom prst="rect">
            <a:avLst/>
          </a:prstGeom>
        </p:spPr>
      </p:pic>
      <p:sp>
        <p:nvSpPr>
          <p:cNvPr id="11" name="TextBox 10">
            <a:extLst>
              <a:ext uri="{FF2B5EF4-FFF2-40B4-BE49-F238E27FC236}">
                <a16:creationId xmlns:a16="http://schemas.microsoft.com/office/drawing/2014/main" id="{DC0DD111-3056-4CBF-BC58-60A0E573DAAD}"/>
              </a:ext>
            </a:extLst>
          </p:cNvPr>
          <p:cNvSpPr txBox="1"/>
          <p:nvPr/>
        </p:nvSpPr>
        <p:spPr>
          <a:xfrm>
            <a:off x="2802681" y="330849"/>
            <a:ext cx="9015444"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i="1" dirty="0">
                <a:ea typeface="+mn-lt"/>
                <a:cs typeface="+mn-lt"/>
              </a:rPr>
              <a:t>From this Assignment List, you can edit Objective Start and Due dates to be continuous or include gaps between to reflect the pacing of your course or syllabus.</a:t>
            </a:r>
            <a:r>
              <a:rPr lang="en-US" b="1" i="1" dirty="0">
                <a:ea typeface="+mn-lt"/>
                <a:cs typeface="+mn-lt"/>
              </a:rPr>
              <a:t> </a:t>
            </a:r>
            <a:r>
              <a:rPr lang="en-US" i="1" dirty="0">
                <a:ea typeface="+mn-lt"/>
                <a:cs typeface="+mn-lt"/>
              </a:rPr>
              <a:t>By default, the start date of the subsequent objective will follow the due date of the current Objective, as between Objective 1 and 2.</a:t>
            </a:r>
            <a:endParaRPr lang="en-US" dirty="0"/>
          </a:p>
        </p:txBody>
      </p:sp>
      <p:sp>
        <p:nvSpPr>
          <p:cNvPr id="5" name="TextBox 4">
            <a:extLst>
              <a:ext uri="{FF2B5EF4-FFF2-40B4-BE49-F238E27FC236}">
                <a16:creationId xmlns:a16="http://schemas.microsoft.com/office/drawing/2014/main" id="{56999570-9043-487D-92C4-ACD347096004}"/>
              </a:ext>
            </a:extLst>
          </p:cNvPr>
          <p:cNvSpPr txBox="1"/>
          <p:nvPr/>
        </p:nvSpPr>
        <p:spPr>
          <a:xfrm>
            <a:off x="5400883" y="5472172"/>
            <a:ext cx="914504" cy="261610"/>
          </a:xfrm>
          <a:prstGeom prst="rect">
            <a:avLst/>
          </a:prstGeom>
          <a:solidFill>
            <a:schemeClr val="bg1"/>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ea typeface="+mn-lt"/>
                <a:cs typeface="+mn-lt"/>
              </a:rPr>
              <a:t>9/15/2020</a:t>
            </a:r>
            <a:endParaRPr lang="en-US" sz="1100" dirty="0"/>
          </a:p>
        </p:txBody>
      </p:sp>
      <p:pic>
        <p:nvPicPr>
          <p:cNvPr id="7" name="Picture 16" descr="Table&#10;&#10;Description automatically generated">
            <a:extLst>
              <a:ext uri="{FF2B5EF4-FFF2-40B4-BE49-F238E27FC236}">
                <a16:creationId xmlns:a16="http://schemas.microsoft.com/office/drawing/2014/main" id="{BAE60FF4-45C8-4A65-8557-FF3CCD6A2A1D}"/>
              </a:ext>
            </a:extLst>
          </p:cNvPr>
          <p:cNvPicPr>
            <a:picLocks noChangeAspect="1"/>
          </p:cNvPicPr>
          <p:nvPr/>
        </p:nvPicPr>
        <p:blipFill>
          <a:blip r:embed="rId3"/>
          <a:stretch>
            <a:fillRect/>
          </a:stretch>
        </p:blipFill>
        <p:spPr>
          <a:xfrm>
            <a:off x="556727" y="1716331"/>
            <a:ext cx="11177036" cy="4617581"/>
          </a:xfrm>
          <a:prstGeom prst="rect">
            <a:avLst/>
          </a:prstGeom>
        </p:spPr>
      </p:pic>
      <p:sp>
        <p:nvSpPr>
          <p:cNvPr id="2" name="Rectangle: Rounded Corners 1">
            <a:extLst>
              <a:ext uri="{FF2B5EF4-FFF2-40B4-BE49-F238E27FC236}">
                <a16:creationId xmlns:a16="http://schemas.microsoft.com/office/drawing/2014/main" id="{8A6904F9-0D5B-41D1-97F9-3BA935DA8558}"/>
              </a:ext>
            </a:extLst>
          </p:cNvPr>
          <p:cNvSpPr/>
          <p:nvPr/>
        </p:nvSpPr>
        <p:spPr>
          <a:xfrm>
            <a:off x="5125617" y="2982166"/>
            <a:ext cx="2374120" cy="2488163"/>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184287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Logo&#10;&#10;Description automatically generated">
            <a:extLst>
              <a:ext uri="{FF2B5EF4-FFF2-40B4-BE49-F238E27FC236}">
                <a16:creationId xmlns:a16="http://schemas.microsoft.com/office/drawing/2014/main" id="{035E8326-E44B-4756-94E6-67B53D1C5EFB}"/>
              </a:ext>
            </a:extLst>
          </p:cNvPr>
          <p:cNvPicPr>
            <a:picLocks noChangeAspect="1"/>
          </p:cNvPicPr>
          <p:nvPr/>
        </p:nvPicPr>
        <p:blipFill>
          <a:blip r:embed="rId2"/>
          <a:stretch>
            <a:fillRect/>
          </a:stretch>
        </p:blipFill>
        <p:spPr>
          <a:xfrm>
            <a:off x="600081" y="454460"/>
            <a:ext cx="1964364" cy="560791"/>
          </a:xfrm>
          <a:prstGeom prst="rect">
            <a:avLst/>
          </a:prstGeom>
        </p:spPr>
      </p:pic>
      <p:sp>
        <p:nvSpPr>
          <p:cNvPr id="11" name="TextBox 10">
            <a:extLst>
              <a:ext uri="{FF2B5EF4-FFF2-40B4-BE49-F238E27FC236}">
                <a16:creationId xmlns:a16="http://schemas.microsoft.com/office/drawing/2014/main" id="{DC0DD111-3056-4CBF-BC58-60A0E573DAAD}"/>
              </a:ext>
            </a:extLst>
          </p:cNvPr>
          <p:cNvSpPr txBox="1"/>
          <p:nvPr/>
        </p:nvSpPr>
        <p:spPr>
          <a:xfrm>
            <a:off x="2771579" y="382686"/>
            <a:ext cx="9015444"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i="1" dirty="0">
                <a:ea typeface="+mn-lt"/>
                <a:cs typeface="+mn-lt"/>
              </a:rPr>
              <a:t>We are going to adjust our dates to leave a gap between Objectives by making Objective 2 start on the 18th instead of the default 15th. Edit the Start and Due dates by selecting the box to the left of the Objective and clicking Edit. </a:t>
            </a:r>
          </a:p>
          <a:p>
            <a:endParaRPr lang="en-US" i="1" dirty="0">
              <a:cs typeface="Calibri"/>
            </a:endParaRPr>
          </a:p>
        </p:txBody>
      </p:sp>
      <p:pic>
        <p:nvPicPr>
          <p:cNvPr id="12" name="Picture 12" descr="Table&#10;&#10;Description automatically generated">
            <a:extLst>
              <a:ext uri="{FF2B5EF4-FFF2-40B4-BE49-F238E27FC236}">
                <a16:creationId xmlns:a16="http://schemas.microsoft.com/office/drawing/2014/main" id="{C89B887A-BBCE-406F-B204-68541C631386}"/>
              </a:ext>
            </a:extLst>
          </p:cNvPr>
          <p:cNvPicPr>
            <a:picLocks noChangeAspect="1"/>
          </p:cNvPicPr>
          <p:nvPr/>
        </p:nvPicPr>
        <p:blipFill>
          <a:blip r:embed="rId3"/>
          <a:stretch>
            <a:fillRect/>
          </a:stretch>
        </p:blipFill>
        <p:spPr>
          <a:xfrm>
            <a:off x="691502" y="1578988"/>
            <a:ext cx="10871199" cy="4705656"/>
          </a:xfrm>
          <a:prstGeom prst="rect">
            <a:avLst/>
          </a:prstGeom>
        </p:spPr>
      </p:pic>
      <p:sp>
        <p:nvSpPr>
          <p:cNvPr id="13" name="Oval 12">
            <a:extLst>
              <a:ext uri="{FF2B5EF4-FFF2-40B4-BE49-F238E27FC236}">
                <a16:creationId xmlns:a16="http://schemas.microsoft.com/office/drawing/2014/main" id="{530BC62C-1763-405B-9482-1745FB6E1C73}"/>
              </a:ext>
            </a:extLst>
          </p:cNvPr>
          <p:cNvSpPr/>
          <p:nvPr/>
        </p:nvSpPr>
        <p:spPr>
          <a:xfrm>
            <a:off x="2621902" y="2007637"/>
            <a:ext cx="1824652" cy="1306285"/>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119199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Logo&#10;&#10;Description automatically generated">
            <a:extLst>
              <a:ext uri="{FF2B5EF4-FFF2-40B4-BE49-F238E27FC236}">
                <a16:creationId xmlns:a16="http://schemas.microsoft.com/office/drawing/2014/main" id="{035E8326-E44B-4756-94E6-67B53D1C5EFB}"/>
              </a:ext>
            </a:extLst>
          </p:cNvPr>
          <p:cNvPicPr>
            <a:picLocks noChangeAspect="1"/>
          </p:cNvPicPr>
          <p:nvPr/>
        </p:nvPicPr>
        <p:blipFill>
          <a:blip r:embed="rId2"/>
          <a:stretch>
            <a:fillRect/>
          </a:stretch>
        </p:blipFill>
        <p:spPr>
          <a:xfrm>
            <a:off x="600081" y="454460"/>
            <a:ext cx="1964364" cy="560791"/>
          </a:xfrm>
          <a:prstGeom prst="rect">
            <a:avLst/>
          </a:prstGeom>
        </p:spPr>
      </p:pic>
      <p:sp>
        <p:nvSpPr>
          <p:cNvPr id="11" name="TextBox 10">
            <a:extLst>
              <a:ext uri="{FF2B5EF4-FFF2-40B4-BE49-F238E27FC236}">
                <a16:creationId xmlns:a16="http://schemas.microsoft.com/office/drawing/2014/main" id="{DC0DD111-3056-4CBF-BC58-60A0E573DAAD}"/>
              </a:ext>
            </a:extLst>
          </p:cNvPr>
          <p:cNvSpPr txBox="1"/>
          <p:nvPr/>
        </p:nvSpPr>
        <p:spPr>
          <a:xfrm>
            <a:off x="2771579" y="382686"/>
            <a:ext cx="9015444"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i="1" dirty="0">
                <a:ea typeface="+mn-lt"/>
                <a:cs typeface="+mn-lt"/>
              </a:rPr>
              <a:t>We now have a gap of four days between Objective 1 and Objective 2.</a:t>
            </a:r>
            <a:endParaRPr lang="en-US" dirty="0">
              <a:ea typeface="+mn-lt"/>
              <a:cs typeface="+mn-lt"/>
            </a:endParaRPr>
          </a:p>
          <a:p>
            <a:endParaRPr lang="en-US" i="1" dirty="0">
              <a:cs typeface="Calibri"/>
            </a:endParaRPr>
          </a:p>
        </p:txBody>
      </p:sp>
      <p:pic>
        <p:nvPicPr>
          <p:cNvPr id="3" name="Picture 4" descr="Table&#10;&#10;Description automatically generated">
            <a:extLst>
              <a:ext uri="{FF2B5EF4-FFF2-40B4-BE49-F238E27FC236}">
                <a16:creationId xmlns:a16="http://schemas.microsoft.com/office/drawing/2014/main" id="{395DFEEC-3BFE-456B-91DD-E167E250D8F0}"/>
              </a:ext>
            </a:extLst>
          </p:cNvPr>
          <p:cNvPicPr>
            <a:picLocks noChangeAspect="1"/>
          </p:cNvPicPr>
          <p:nvPr/>
        </p:nvPicPr>
        <p:blipFill>
          <a:blip r:embed="rId3"/>
          <a:stretch>
            <a:fillRect/>
          </a:stretch>
        </p:blipFill>
        <p:spPr>
          <a:xfrm>
            <a:off x="416768" y="1532689"/>
            <a:ext cx="11545076" cy="4777518"/>
          </a:xfrm>
          <a:prstGeom prst="rect">
            <a:avLst/>
          </a:prstGeom>
        </p:spPr>
      </p:pic>
      <p:sp>
        <p:nvSpPr>
          <p:cNvPr id="2" name="Rectangle: Rounded Corners 1">
            <a:extLst>
              <a:ext uri="{FF2B5EF4-FFF2-40B4-BE49-F238E27FC236}">
                <a16:creationId xmlns:a16="http://schemas.microsoft.com/office/drawing/2014/main" id="{8A6904F9-0D5B-41D1-97F9-3BA935DA8558}"/>
              </a:ext>
            </a:extLst>
          </p:cNvPr>
          <p:cNvSpPr/>
          <p:nvPr/>
        </p:nvSpPr>
        <p:spPr>
          <a:xfrm>
            <a:off x="5208554" y="2837025"/>
            <a:ext cx="2394855" cy="2581468"/>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306565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Logo&#10;&#10;Description automatically generated">
            <a:extLst>
              <a:ext uri="{FF2B5EF4-FFF2-40B4-BE49-F238E27FC236}">
                <a16:creationId xmlns:a16="http://schemas.microsoft.com/office/drawing/2014/main" id="{035E8326-E44B-4756-94E6-67B53D1C5EFB}"/>
              </a:ext>
            </a:extLst>
          </p:cNvPr>
          <p:cNvPicPr>
            <a:picLocks noChangeAspect="1"/>
          </p:cNvPicPr>
          <p:nvPr/>
        </p:nvPicPr>
        <p:blipFill>
          <a:blip r:embed="rId2"/>
          <a:stretch>
            <a:fillRect/>
          </a:stretch>
        </p:blipFill>
        <p:spPr>
          <a:xfrm>
            <a:off x="600081" y="454460"/>
            <a:ext cx="1964364" cy="560791"/>
          </a:xfrm>
          <a:prstGeom prst="rect">
            <a:avLst/>
          </a:prstGeom>
        </p:spPr>
      </p:pic>
      <p:sp>
        <p:nvSpPr>
          <p:cNvPr id="11" name="TextBox 10">
            <a:extLst>
              <a:ext uri="{FF2B5EF4-FFF2-40B4-BE49-F238E27FC236}">
                <a16:creationId xmlns:a16="http://schemas.microsoft.com/office/drawing/2014/main" id="{DC0DD111-3056-4CBF-BC58-60A0E573DAAD}"/>
              </a:ext>
            </a:extLst>
          </p:cNvPr>
          <p:cNvSpPr txBox="1"/>
          <p:nvPr/>
        </p:nvSpPr>
        <p:spPr>
          <a:xfrm>
            <a:off x="2771579" y="382686"/>
            <a:ext cx="9015444" cy="175432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i="1" dirty="0">
                <a:ea typeface="+mn-lt"/>
                <a:cs typeface="+mn-lt"/>
              </a:rPr>
              <a:t>With this gap, you have a couple of options. One option is to create a non-adaptive homework assignment, test, or quiz for students to complete between Objectives. Do this by selecting "New Assignment" and choosing the appropriate assignment type. We are using Quiz in this example.</a:t>
            </a:r>
          </a:p>
          <a:p>
            <a:endParaRPr lang="en-US" i="1" dirty="0">
              <a:ea typeface="+mn-lt"/>
              <a:cs typeface="+mn-lt"/>
            </a:endParaRPr>
          </a:p>
          <a:p>
            <a:endParaRPr lang="en-US" i="1" dirty="0">
              <a:cs typeface="Calibri"/>
            </a:endParaRPr>
          </a:p>
        </p:txBody>
      </p:sp>
      <p:pic>
        <p:nvPicPr>
          <p:cNvPr id="6" name="Picture 6" descr="Table&#10;&#10;Description automatically generated">
            <a:extLst>
              <a:ext uri="{FF2B5EF4-FFF2-40B4-BE49-F238E27FC236}">
                <a16:creationId xmlns:a16="http://schemas.microsoft.com/office/drawing/2014/main" id="{899BC970-D0A9-4C9F-B8C4-91BED48C7539}"/>
              </a:ext>
            </a:extLst>
          </p:cNvPr>
          <p:cNvPicPr>
            <a:picLocks noChangeAspect="1"/>
          </p:cNvPicPr>
          <p:nvPr/>
        </p:nvPicPr>
        <p:blipFill>
          <a:blip r:embed="rId3"/>
          <a:stretch>
            <a:fillRect/>
          </a:stretch>
        </p:blipFill>
        <p:spPr>
          <a:xfrm>
            <a:off x="629298" y="1593819"/>
            <a:ext cx="10824546" cy="4878152"/>
          </a:xfrm>
          <a:prstGeom prst="rect">
            <a:avLst/>
          </a:prstGeom>
        </p:spPr>
      </p:pic>
      <p:sp>
        <p:nvSpPr>
          <p:cNvPr id="7" name="Oval 6">
            <a:extLst>
              <a:ext uri="{FF2B5EF4-FFF2-40B4-BE49-F238E27FC236}">
                <a16:creationId xmlns:a16="http://schemas.microsoft.com/office/drawing/2014/main" id="{808AF259-C9B3-47CF-B0BF-459490CAEBD4}"/>
              </a:ext>
            </a:extLst>
          </p:cNvPr>
          <p:cNvSpPr/>
          <p:nvPr/>
        </p:nvSpPr>
        <p:spPr>
          <a:xfrm>
            <a:off x="740229" y="1966168"/>
            <a:ext cx="2322284" cy="1285551"/>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395617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6" descr="Table&#10;&#10;Description automatically generated">
            <a:extLst>
              <a:ext uri="{FF2B5EF4-FFF2-40B4-BE49-F238E27FC236}">
                <a16:creationId xmlns:a16="http://schemas.microsoft.com/office/drawing/2014/main" id="{8E8D6343-ED75-4209-AE1C-68D9720A3CC5}"/>
              </a:ext>
            </a:extLst>
          </p:cNvPr>
          <p:cNvPicPr>
            <a:picLocks noChangeAspect="1"/>
          </p:cNvPicPr>
          <p:nvPr/>
        </p:nvPicPr>
        <p:blipFill>
          <a:blip r:embed="rId2"/>
          <a:stretch>
            <a:fillRect/>
          </a:stretch>
        </p:blipFill>
        <p:spPr>
          <a:xfrm>
            <a:off x="795176" y="1481137"/>
            <a:ext cx="11062995" cy="5160542"/>
          </a:xfrm>
          <a:prstGeom prst="rect">
            <a:avLst/>
          </a:prstGeom>
        </p:spPr>
      </p:pic>
      <p:pic>
        <p:nvPicPr>
          <p:cNvPr id="4" name="Picture 4" descr="Logo&#10;&#10;Description automatically generated">
            <a:extLst>
              <a:ext uri="{FF2B5EF4-FFF2-40B4-BE49-F238E27FC236}">
                <a16:creationId xmlns:a16="http://schemas.microsoft.com/office/drawing/2014/main" id="{035E8326-E44B-4756-94E6-67B53D1C5EFB}"/>
              </a:ext>
            </a:extLst>
          </p:cNvPr>
          <p:cNvPicPr>
            <a:picLocks noChangeAspect="1"/>
          </p:cNvPicPr>
          <p:nvPr/>
        </p:nvPicPr>
        <p:blipFill>
          <a:blip r:embed="rId3"/>
          <a:stretch>
            <a:fillRect/>
          </a:stretch>
        </p:blipFill>
        <p:spPr>
          <a:xfrm>
            <a:off x="600081" y="454460"/>
            <a:ext cx="1964364" cy="560791"/>
          </a:xfrm>
          <a:prstGeom prst="rect">
            <a:avLst/>
          </a:prstGeom>
        </p:spPr>
      </p:pic>
      <p:sp>
        <p:nvSpPr>
          <p:cNvPr id="11" name="TextBox 10">
            <a:extLst>
              <a:ext uri="{FF2B5EF4-FFF2-40B4-BE49-F238E27FC236}">
                <a16:creationId xmlns:a16="http://schemas.microsoft.com/office/drawing/2014/main" id="{DC0DD111-3056-4CBF-BC58-60A0E573DAAD}"/>
              </a:ext>
            </a:extLst>
          </p:cNvPr>
          <p:cNvSpPr txBox="1"/>
          <p:nvPr/>
        </p:nvSpPr>
        <p:spPr>
          <a:xfrm>
            <a:off x="2771579" y="382686"/>
            <a:ext cx="9015444"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i="1" dirty="0">
                <a:ea typeface="+mn-lt"/>
                <a:cs typeface="+mn-lt"/>
              </a:rPr>
              <a:t>You can now see that Quiz 1 occurs between Objective 1 and 2. </a:t>
            </a:r>
            <a:endParaRPr lang="en-US" dirty="0">
              <a:ea typeface="+mn-lt"/>
              <a:cs typeface="+mn-lt"/>
            </a:endParaRPr>
          </a:p>
          <a:p>
            <a:endParaRPr lang="en-US" i="1" dirty="0">
              <a:ea typeface="+mn-lt"/>
              <a:cs typeface="+mn-lt"/>
            </a:endParaRPr>
          </a:p>
          <a:p>
            <a:endParaRPr lang="en-US" i="1" dirty="0">
              <a:cs typeface="Calibri"/>
            </a:endParaRPr>
          </a:p>
        </p:txBody>
      </p:sp>
      <p:sp>
        <p:nvSpPr>
          <p:cNvPr id="2" name="Rectangle: Rounded Corners 1">
            <a:extLst>
              <a:ext uri="{FF2B5EF4-FFF2-40B4-BE49-F238E27FC236}">
                <a16:creationId xmlns:a16="http://schemas.microsoft.com/office/drawing/2014/main" id="{8A6904F9-0D5B-41D1-97F9-3BA935DA8558}"/>
              </a:ext>
            </a:extLst>
          </p:cNvPr>
          <p:cNvSpPr/>
          <p:nvPr/>
        </p:nvSpPr>
        <p:spPr>
          <a:xfrm>
            <a:off x="843903" y="3956698"/>
            <a:ext cx="6915018" cy="1845387"/>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537760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Logo&#10;&#10;Description automatically generated">
            <a:extLst>
              <a:ext uri="{FF2B5EF4-FFF2-40B4-BE49-F238E27FC236}">
                <a16:creationId xmlns:a16="http://schemas.microsoft.com/office/drawing/2014/main" id="{035E8326-E44B-4756-94E6-67B53D1C5EFB}"/>
              </a:ext>
            </a:extLst>
          </p:cNvPr>
          <p:cNvPicPr>
            <a:picLocks noChangeAspect="1"/>
          </p:cNvPicPr>
          <p:nvPr/>
        </p:nvPicPr>
        <p:blipFill>
          <a:blip r:embed="rId2"/>
          <a:stretch>
            <a:fillRect/>
          </a:stretch>
        </p:blipFill>
        <p:spPr>
          <a:xfrm>
            <a:off x="600081" y="454460"/>
            <a:ext cx="1964364" cy="560791"/>
          </a:xfrm>
          <a:prstGeom prst="rect">
            <a:avLst/>
          </a:prstGeom>
        </p:spPr>
      </p:pic>
      <p:sp>
        <p:nvSpPr>
          <p:cNvPr id="11" name="TextBox 10">
            <a:extLst>
              <a:ext uri="{FF2B5EF4-FFF2-40B4-BE49-F238E27FC236}">
                <a16:creationId xmlns:a16="http://schemas.microsoft.com/office/drawing/2014/main" id="{DC0DD111-3056-4CBF-BC58-60A0E573DAAD}"/>
              </a:ext>
            </a:extLst>
          </p:cNvPr>
          <p:cNvSpPr txBox="1"/>
          <p:nvPr/>
        </p:nvSpPr>
        <p:spPr>
          <a:xfrm>
            <a:off x="2771579" y="382686"/>
            <a:ext cx="9015444" cy="147732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i="1" dirty="0">
                <a:ea typeface="+mn-lt"/>
                <a:cs typeface="+mn-lt"/>
              </a:rPr>
              <a:t>Another option is to create gaps between Objectives to provide time for students to review.</a:t>
            </a:r>
            <a:r>
              <a:rPr lang="en-US" i="1" u="sng" dirty="0">
                <a:ea typeface="+mn-lt"/>
                <a:cs typeface="+mn-lt"/>
              </a:rPr>
              <a:t> </a:t>
            </a:r>
            <a:endParaRPr lang="en-US" dirty="0">
              <a:ea typeface="+mn-lt"/>
              <a:cs typeface="+mn-lt"/>
            </a:endParaRPr>
          </a:p>
          <a:p>
            <a:r>
              <a:rPr lang="en-US" i="1" dirty="0">
                <a:ea typeface="+mn-lt"/>
                <a:cs typeface="+mn-lt"/>
              </a:rPr>
              <a:t>When we have a gap between objectives, such as between Objective 2 and 3 below, students are able to catch up on topics from past Objectives and then work ahead. </a:t>
            </a:r>
            <a:endParaRPr lang="en-US" i="1" u="sng" dirty="0">
              <a:ea typeface="+mn-lt"/>
              <a:cs typeface="+mn-lt"/>
            </a:endParaRPr>
          </a:p>
          <a:p>
            <a:endParaRPr lang="en-US" i="1" dirty="0">
              <a:ea typeface="+mn-lt"/>
              <a:cs typeface="+mn-lt"/>
            </a:endParaRPr>
          </a:p>
          <a:p>
            <a:endParaRPr lang="en-US" i="1" dirty="0">
              <a:cs typeface="Calibri"/>
            </a:endParaRPr>
          </a:p>
        </p:txBody>
      </p:sp>
      <p:pic>
        <p:nvPicPr>
          <p:cNvPr id="3" name="Picture 6" descr="Table&#10;&#10;Description automatically generated">
            <a:extLst>
              <a:ext uri="{FF2B5EF4-FFF2-40B4-BE49-F238E27FC236}">
                <a16:creationId xmlns:a16="http://schemas.microsoft.com/office/drawing/2014/main" id="{74E79162-1A4A-4FDC-9245-4E39BDE0610A}"/>
              </a:ext>
            </a:extLst>
          </p:cNvPr>
          <p:cNvPicPr>
            <a:picLocks noChangeAspect="1"/>
          </p:cNvPicPr>
          <p:nvPr/>
        </p:nvPicPr>
        <p:blipFill>
          <a:blip r:embed="rId3"/>
          <a:stretch>
            <a:fillRect/>
          </a:stretch>
        </p:blipFill>
        <p:spPr>
          <a:xfrm>
            <a:off x="795176" y="1481137"/>
            <a:ext cx="11062995" cy="5160542"/>
          </a:xfrm>
          <a:prstGeom prst="rect">
            <a:avLst/>
          </a:prstGeom>
        </p:spPr>
      </p:pic>
      <p:sp>
        <p:nvSpPr>
          <p:cNvPr id="2" name="Rectangle: Rounded Corners 1">
            <a:extLst>
              <a:ext uri="{FF2B5EF4-FFF2-40B4-BE49-F238E27FC236}">
                <a16:creationId xmlns:a16="http://schemas.microsoft.com/office/drawing/2014/main" id="{8A6904F9-0D5B-41D1-97F9-3BA935DA8558}"/>
              </a:ext>
            </a:extLst>
          </p:cNvPr>
          <p:cNvSpPr/>
          <p:nvPr/>
        </p:nvSpPr>
        <p:spPr>
          <a:xfrm>
            <a:off x="885373" y="5237065"/>
            <a:ext cx="7039426" cy="1233714"/>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325934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Logo&#10;&#10;Description automatically generated">
            <a:extLst>
              <a:ext uri="{FF2B5EF4-FFF2-40B4-BE49-F238E27FC236}">
                <a16:creationId xmlns:a16="http://schemas.microsoft.com/office/drawing/2014/main" id="{035E8326-E44B-4756-94E6-67B53D1C5EFB}"/>
              </a:ext>
            </a:extLst>
          </p:cNvPr>
          <p:cNvPicPr>
            <a:picLocks noChangeAspect="1"/>
          </p:cNvPicPr>
          <p:nvPr/>
        </p:nvPicPr>
        <p:blipFill>
          <a:blip r:embed="rId2"/>
          <a:stretch>
            <a:fillRect/>
          </a:stretch>
        </p:blipFill>
        <p:spPr>
          <a:xfrm>
            <a:off x="600081" y="454460"/>
            <a:ext cx="1964364" cy="560791"/>
          </a:xfrm>
          <a:prstGeom prst="rect">
            <a:avLst/>
          </a:prstGeom>
        </p:spPr>
      </p:pic>
      <p:pic>
        <p:nvPicPr>
          <p:cNvPr id="3" name="Picture 6" descr="Table&#10;&#10;Description automatically generated">
            <a:extLst>
              <a:ext uri="{FF2B5EF4-FFF2-40B4-BE49-F238E27FC236}">
                <a16:creationId xmlns:a16="http://schemas.microsoft.com/office/drawing/2014/main" id="{74E79162-1A4A-4FDC-9245-4E39BDE0610A}"/>
              </a:ext>
            </a:extLst>
          </p:cNvPr>
          <p:cNvPicPr>
            <a:picLocks noChangeAspect="1"/>
          </p:cNvPicPr>
          <p:nvPr/>
        </p:nvPicPr>
        <p:blipFill>
          <a:blip r:embed="rId3"/>
          <a:stretch>
            <a:fillRect/>
          </a:stretch>
        </p:blipFill>
        <p:spPr>
          <a:xfrm>
            <a:off x="795176" y="1481137"/>
            <a:ext cx="11062995" cy="5160542"/>
          </a:xfrm>
          <a:prstGeom prst="rect">
            <a:avLst/>
          </a:prstGeom>
        </p:spPr>
      </p:pic>
      <p:sp>
        <p:nvSpPr>
          <p:cNvPr id="2" name="Rectangle: Rounded Corners 1">
            <a:extLst>
              <a:ext uri="{FF2B5EF4-FFF2-40B4-BE49-F238E27FC236}">
                <a16:creationId xmlns:a16="http://schemas.microsoft.com/office/drawing/2014/main" id="{8A6904F9-0D5B-41D1-97F9-3BA935DA8558}"/>
              </a:ext>
            </a:extLst>
          </p:cNvPr>
          <p:cNvSpPr/>
          <p:nvPr/>
        </p:nvSpPr>
        <p:spPr>
          <a:xfrm>
            <a:off x="885373" y="5237065"/>
            <a:ext cx="7039426" cy="1233714"/>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75DD3903-C648-4902-80D4-20C91BE664FF}"/>
              </a:ext>
            </a:extLst>
          </p:cNvPr>
          <p:cNvSpPr txBox="1"/>
          <p:nvPr/>
        </p:nvSpPr>
        <p:spPr>
          <a:xfrm>
            <a:off x="2764972" y="318278"/>
            <a:ext cx="8828832" cy="107721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i="1" dirty="0">
                <a:cs typeface="Segoe UI"/>
              </a:rPr>
              <a:t>This review is personalized as students are only focusing on what they have not yet learned.  A quick test preparation strategy is to schedule a Knowledge check just before this gap between objectives to identify what students need to work on just before they enter the review period.  Students also automatically enter this review period when they complete an Objective prior to the due date.  </a:t>
            </a:r>
            <a:endParaRPr lang="en-US" sz="2400" dirty="0">
              <a:cs typeface="Calibri" panose="020F0502020204030204"/>
            </a:endParaRPr>
          </a:p>
        </p:txBody>
      </p:sp>
    </p:spTree>
    <p:extLst>
      <p:ext uri="{BB962C8B-B14F-4D97-AF65-F5344CB8AC3E}">
        <p14:creationId xmlns:p14="http://schemas.microsoft.com/office/powerpoint/2010/main" val="332981347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Building Objective Gaps and Review Objectives in ALEKS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For more tutorials, go to:  www.mheducation.com/highered/aleks.html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
  <cp:revision>218</cp:revision>
  <dcterms:created xsi:type="dcterms:W3CDTF">2020-10-13T16:52:16Z</dcterms:created>
  <dcterms:modified xsi:type="dcterms:W3CDTF">2020-10-22T18:04:46Z</dcterms:modified>
</cp:coreProperties>
</file>