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346" r:id="rId2"/>
    <p:sldId id="335" r:id="rId3"/>
    <p:sldId id="349" r:id="rId4"/>
    <p:sldId id="350" r:id="rId5"/>
    <p:sldId id="351" r:id="rId6"/>
    <p:sldId id="348" r:id="rId7"/>
    <p:sldId id="355" r:id="rId8"/>
    <p:sldId id="356" r:id="rId9"/>
    <p:sldId id="354" r:id="rId10"/>
    <p:sldId id="358" r:id="rId11"/>
    <p:sldId id="359" r:id="rId12"/>
    <p:sldId id="361" r:id="rId13"/>
    <p:sldId id="362" r:id="rId14"/>
    <p:sldId id="363" r:id="rId15"/>
    <p:sldId id="364" r:id="rId16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176" userDrawn="1">
          <p15:clr>
            <a:srgbClr val="A4A3A4"/>
          </p15:clr>
        </p15:guide>
        <p15:guide id="2" orient="horz" pos="3000" userDrawn="1">
          <p15:clr>
            <a:srgbClr val="A4A3A4"/>
          </p15:clr>
        </p15:guide>
        <p15:guide id="3" orient="horz" pos="384" userDrawn="1">
          <p15:clr>
            <a:srgbClr val="A4A3A4"/>
          </p15:clr>
        </p15:guide>
        <p15:guide id="4" orient="horz" pos="2688" userDrawn="1">
          <p15:clr>
            <a:srgbClr val="A4A3A4"/>
          </p15:clr>
        </p15:guide>
        <p15:guide id="5" orient="horz" pos="2904" userDrawn="1">
          <p15:clr>
            <a:srgbClr val="A4A3A4"/>
          </p15:clr>
        </p15:guide>
        <p15:guide id="6" orient="horz" pos="1680" userDrawn="1">
          <p15:clr>
            <a:srgbClr val="A4A3A4"/>
          </p15:clr>
        </p15:guide>
        <p15:guide id="7" orient="horz" pos="3216" userDrawn="1">
          <p15:clr>
            <a:srgbClr val="A4A3A4"/>
          </p15:clr>
        </p15:guide>
        <p15:guide id="8" orient="horz" pos="3096" userDrawn="1">
          <p15:clr>
            <a:srgbClr val="A4A3A4"/>
          </p15:clr>
        </p15:guide>
        <p15:guide id="9" pos="672" userDrawn="1">
          <p15:clr>
            <a:srgbClr val="A4A3A4"/>
          </p15:clr>
        </p15:guide>
        <p15:guide id="10" pos="2976" userDrawn="1">
          <p15:clr>
            <a:srgbClr val="A4A3A4"/>
          </p15:clr>
        </p15:guide>
        <p15:guide id="11" pos="5160" userDrawn="1">
          <p15:clr>
            <a:srgbClr val="A4A3A4"/>
          </p15:clr>
        </p15:guide>
        <p15:guide id="12" pos="1948" userDrawn="1">
          <p15:clr>
            <a:srgbClr val="A4A3A4"/>
          </p15:clr>
        </p15:guide>
        <p15:guide id="13" pos="216" userDrawn="1">
          <p15:clr>
            <a:srgbClr val="A4A3A4"/>
          </p15:clr>
        </p15:guide>
        <p15:guide id="14" orient="horz" pos="2160" userDrawn="1">
          <p15:clr>
            <a:srgbClr val="A4A3A4"/>
          </p15:clr>
        </p15:guide>
        <p15:guide id="15" orient="horz" pos="2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quel User" initials="SU" lastIdx="0" clrIdx="0">
    <p:extLst>
      <p:ext uri="{19B8F6BF-5375-455C-9EA6-DF929625EA0E}">
        <p15:presenceInfo xmlns:p15="http://schemas.microsoft.com/office/powerpoint/2012/main" userId="958da6fd0e6693a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08C"/>
    <a:srgbClr val="692146"/>
    <a:srgbClr val="720F11"/>
    <a:srgbClr val="9F2241"/>
    <a:srgbClr val="E2DFCA"/>
    <a:srgbClr val="625D9C"/>
    <a:srgbClr val="E21A23"/>
    <a:srgbClr val="FFDFCA"/>
    <a:srgbClr val="FFB600"/>
    <a:srgbClr val="E7EF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98" autoAdjust="0"/>
    <p:restoredTop sz="94844" autoAdjust="0"/>
  </p:normalViewPr>
  <p:slideViewPr>
    <p:cSldViewPr snapToGrid="0">
      <p:cViewPr varScale="1">
        <p:scale>
          <a:sx n="90" d="100"/>
          <a:sy n="90" d="100"/>
        </p:scale>
        <p:origin x="960" y="78"/>
      </p:cViewPr>
      <p:guideLst>
        <p:guide pos="1176"/>
        <p:guide orient="horz" pos="3000"/>
        <p:guide orient="horz" pos="384"/>
        <p:guide orient="horz" pos="2688"/>
        <p:guide orient="horz" pos="2904"/>
        <p:guide orient="horz" pos="1680"/>
        <p:guide orient="horz" pos="3216"/>
        <p:guide orient="horz" pos="3096"/>
        <p:guide pos="672"/>
        <p:guide pos="2976"/>
        <p:guide pos="5160"/>
        <p:guide pos="1948"/>
        <p:guide pos="216"/>
        <p:guide orient="horz" pos="2160"/>
        <p:guide orient="horz" pos="216"/>
      </p:guideLst>
    </p:cSldViewPr>
  </p:slideViewPr>
  <p:outlineViewPr>
    <p:cViewPr>
      <p:scale>
        <a:sx n="33" d="100"/>
        <a:sy n="33" d="100"/>
      </p:scale>
      <p:origin x="0" y="-1441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8" d="100"/>
        <a:sy n="98" d="100"/>
      </p:scale>
      <p:origin x="0" y="-20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r">
              <a:defRPr sz="1100"/>
            </a:lvl1pPr>
          </a:lstStyle>
          <a:p>
            <a:fld id="{7CF79C4C-9A95-4F23-B503-12D2C6F00E19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r">
              <a:defRPr sz="1100"/>
            </a:lvl1pPr>
          </a:lstStyle>
          <a:p>
            <a:fld id="{9BEDD28F-82A9-4FAE-8C69-E41F27D67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47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r">
              <a:defRPr sz="1200"/>
            </a:lvl1pPr>
          </a:lstStyle>
          <a:p>
            <a:fld id="{2BE65169-DB50-4446-8324-0D580DBE95C4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0" y="1154113"/>
            <a:ext cx="41529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0" tIns="46144" rIns="92290" bIns="461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vert="horz" lIns="92290" tIns="46144" rIns="92290" bIns="461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r">
              <a:defRPr sz="1200"/>
            </a:lvl1pPr>
          </a:lstStyle>
          <a:p>
            <a:fld id="{30DC0D4C-FD52-4CA4-A998-31C73A5A5B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2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903DB6BE-E2F3-2A47-94A8-585F5DD018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77" t="11823" r="5903" b="4524"/>
          <a:stretch/>
        </p:blipFill>
        <p:spPr>
          <a:xfrm>
            <a:off x="0" y="1520825"/>
            <a:ext cx="9144000" cy="4846438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331115" y="2099014"/>
            <a:ext cx="3863458" cy="3863458"/>
            <a:chOff x="331115" y="2099014"/>
            <a:chExt cx="3863458" cy="386345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D9DDEA9-6897-2B48-BA6A-9075880AA615}"/>
                </a:ext>
              </a:extLst>
            </p:cNvPr>
            <p:cNvSpPr/>
            <p:nvPr userDrawn="1"/>
          </p:nvSpPr>
          <p:spPr>
            <a:xfrm>
              <a:off x="331115" y="2099014"/>
              <a:ext cx="3863458" cy="386345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8475"/>
              <a:ext cx="2793799" cy="2792652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86C884-D766-9149-B40E-B86A943DE6D1}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32"/>
          <p:cNvSpPr>
            <a:spLocks noGrp="1"/>
          </p:cNvSpPr>
          <p:nvPr>
            <p:ph type="body" sz="quarter" idx="10"/>
          </p:nvPr>
        </p:nvSpPr>
        <p:spPr>
          <a:xfrm>
            <a:off x="621792" y="5093208"/>
            <a:ext cx="2788920" cy="576185"/>
          </a:xfr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8A1600F-0570-410C-9F95-5DDBAF63CC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617" y="328239"/>
            <a:ext cx="911679" cy="91167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E58448A-1EBE-41B2-B940-5B338FAA80A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7734" y="472527"/>
            <a:ext cx="3587614" cy="18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36444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5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45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C0C4BDB-A03D-4245-B68D-139B693685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486" r="23740"/>
          <a:stretch/>
        </p:blipFill>
        <p:spPr>
          <a:xfrm>
            <a:off x="-13645" y="1524000"/>
            <a:ext cx="9157646" cy="484500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86C884-D766-9149-B40E-B86A943DE6D1}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CD42FAE-26E3-4DE5-BC8F-C630755CABB5}"/>
              </a:ext>
            </a:extLst>
          </p:cNvPr>
          <p:cNvGrpSpPr/>
          <p:nvPr userDrawn="1"/>
        </p:nvGrpSpPr>
        <p:grpSpPr>
          <a:xfrm>
            <a:off x="331115" y="2099014"/>
            <a:ext cx="3863458" cy="3863458"/>
            <a:chOff x="331115" y="2099014"/>
            <a:chExt cx="3863458" cy="3863458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C05BDC1-9FD2-487F-96D3-99A60DFF2DF9}"/>
                </a:ext>
              </a:extLst>
            </p:cNvPr>
            <p:cNvSpPr/>
            <p:nvPr userDrawn="1"/>
          </p:nvSpPr>
          <p:spPr>
            <a:xfrm>
              <a:off x="331115" y="2099014"/>
              <a:ext cx="3863458" cy="386345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B6C85AF-40BF-481F-B230-2EC2FE116ADE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9C82988-802C-4FB8-98AD-D2FC0A223CD6}"/>
                </a:ext>
              </a:extLst>
            </p:cNvPr>
            <p:cNvSpPr/>
            <p:nvPr userDrawn="1"/>
          </p:nvSpPr>
          <p:spPr>
            <a:xfrm>
              <a:off x="599258" y="2898475"/>
              <a:ext cx="2793799" cy="2792652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0748757-6631-4B8F-B2B2-0A5D2A24C9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itle 1">
            <a:extLst>
              <a:ext uri="{FF2B5EF4-FFF2-40B4-BE49-F238E27FC236}">
                <a16:creationId xmlns:a16="http://schemas.microsoft.com/office/drawing/2014/main" id="{DB33C924-3FD6-46F3-8F4D-D93347665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rgbClr val="FFB6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AFDF1C8C-EF32-4F80-8B3B-9EDA8D988F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2" name="Text Placeholder 32">
            <a:extLst>
              <a:ext uri="{FF2B5EF4-FFF2-40B4-BE49-F238E27FC236}">
                <a16:creationId xmlns:a16="http://schemas.microsoft.com/office/drawing/2014/main" id="{88D52AD4-24DE-462D-AACA-5C2FA46AAB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1792" y="5093208"/>
            <a:ext cx="2788920" cy="576185"/>
          </a:xfr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D86DC85-02AF-42BC-85AD-A7AA80CB2076}"/>
              </a:ext>
            </a:extLst>
          </p:cNvPr>
          <p:cNvCxnSpPr>
            <a:cxnSpLocks/>
          </p:cNvCxnSpPr>
          <p:nvPr userDrawn="1"/>
        </p:nvCxnSpPr>
        <p:spPr>
          <a:xfrm>
            <a:off x="714711" y="4913464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F0168EFA-D6C2-4F7E-B228-815598EC2B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617" y="328239"/>
            <a:ext cx="911679" cy="91167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111D669-74A6-4F41-BFAC-F4CB24AEC38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7734" y="472527"/>
            <a:ext cx="3587614" cy="18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83702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 userDrawn="1"/>
        </p:nvGrpSpPr>
        <p:grpSpPr>
          <a:xfrm>
            <a:off x="0" y="1521567"/>
            <a:ext cx="9144000" cy="4846438"/>
            <a:chOff x="0" y="1521567"/>
            <a:chExt cx="9144000" cy="484643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3FD8DC8-1EF1-6B48-9F31-D9D254F85818}"/>
                </a:ext>
              </a:extLst>
            </p:cNvPr>
            <p:cNvSpPr/>
            <p:nvPr userDrawn="1"/>
          </p:nvSpPr>
          <p:spPr>
            <a:xfrm>
              <a:off x="0" y="1521567"/>
              <a:ext cx="9144000" cy="484643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00492E-5EBE-C745-8EEE-F17D4BB4582E}"/>
                </a:ext>
              </a:extLst>
            </p:cNvPr>
            <p:cNvSpPr/>
            <p:nvPr userDrawn="1"/>
          </p:nvSpPr>
          <p:spPr>
            <a:xfrm>
              <a:off x="185629" y="2001422"/>
              <a:ext cx="8493233" cy="4166364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D976C39-0B94-D44F-9108-A52DD0916B5A}"/>
                </a:ext>
              </a:extLst>
            </p:cNvPr>
            <p:cNvSpPr/>
            <p:nvPr userDrawn="1"/>
          </p:nvSpPr>
          <p:spPr>
            <a:xfrm>
              <a:off x="364385" y="2475809"/>
              <a:ext cx="7858340" cy="351322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777240" y="2985555"/>
            <a:ext cx="6521640" cy="87321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2058" y="3986784"/>
            <a:ext cx="4297680" cy="517585"/>
          </a:xfr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C86C884-D766-9149-B40E-B86A943DE6D1}"/>
              </a:ext>
            </a:extLst>
          </p:cNvPr>
          <p:cNvCxnSpPr>
            <a:cxnSpLocks/>
          </p:cNvCxnSpPr>
          <p:nvPr userDrawn="1"/>
        </p:nvCxnSpPr>
        <p:spPr>
          <a:xfrm>
            <a:off x="867202" y="465003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0"/>
          </p:nvPr>
        </p:nvSpPr>
        <p:spPr>
          <a:xfrm>
            <a:off x="777240" y="4718304"/>
            <a:ext cx="4443413" cy="576185"/>
          </a:xfr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99EC3BB-4571-47EE-A5F0-E16F7B4F29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617" y="328239"/>
            <a:ext cx="911679" cy="9116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53D62D0-94AB-439B-AC37-064E850672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7734" y="472527"/>
            <a:ext cx="3587614" cy="18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36081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5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49" r="15416"/>
          <a:stretch/>
        </p:blipFill>
        <p:spPr>
          <a:xfrm>
            <a:off x="0" y="0"/>
            <a:ext cx="9144000" cy="6364224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9" name="Footer Placeholder 9">
            <a:extLst>
              <a:ext uri="{FF2B5EF4-FFF2-40B4-BE49-F238E27FC236}">
                <a16:creationId xmlns:a16="http://schemas.microsoft.com/office/drawing/2014/main" id="{91FFC595-1043-FF47-B12D-DE59D6ECDEAF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897F304-D13A-4DA5-B7F7-FF30EFC8C4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3075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88" userDrawn="1">
          <p15:clr>
            <a:srgbClr val="FBAE40"/>
          </p15:clr>
        </p15:guide>
        <p15:guide id="2" orient="horz" pos="1968" userDrawn="1">
          <p15:clr>
            <a:srgbClr val="FBAE40"/>
          </p15:clr>
        </p15:guide>
        <p15:guide id="4" userDrawn="1">
          <p15:clr>
            <a:srgbClr val="FBAE40"/>
          </p15:clr>
        </p15:guide>
        <p15:guide id="5" pos="2880" userDrawn="1">
          <p15:clr>
            <a:srgbClr val="FBAE40"/>
          </p15:clr>
        </p15:guide>
        <p15:guide id="6" pos="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14E5CB6-D66B-41F9-83A5-D13DF65813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225" t="12480" b="3239"/>
          <a:stretch/>
        </p:blipFill>
        <p:spPr>
          <a:xfrm flipH="1">
            <a:off x="6010" y="-1"/>
            <a:ext cx="9150022" cy="6364715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9" name="Footer Placeholder 9">
            <a:extLst>
              <a:ext uri="{FF2B5EF4-FFF2-40B4-BE49-F238E27FC236}">
                <a16:creationId xmlns:a16="http://schemas.microsoft.com/office/drawing/2014/main" id="{91FFC595-1043-FF47-B12D-DE59D6ECDEAF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897F304-D13A-4DA5-B7F7-FF30EFC8C4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101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88">
          <p15:clr>
            <a:srgbClr val="FBAE40"/>
          </p15:clr>
        </p15:guide>
        <p15:guide id="2" orient="horz" pos="1968">
          <p15:clr>
            <a:srgbClr val="FBAE40"/>
          </p15:clr>
        </p15:guide>
        <p15:guide id="4">
          <p15:clr>
            <a:srgbClr val="FBAE40"/>
          </p15:clr>
        </p15:guide>
        <p15:guide id="5" pos="2880">
          <p15:clr>
            <a:srgbClr val="FBAE40"/>
          </p15:clr>
        </p15:guide>
        <p15:guide id="6" pos="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CF57B6-1B1A-4B8F-9DFF-73A531E5D7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55"/>
            <a:ext cx="9144000" cy="6361823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rgbClr val="FFB6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F1C43492-7E70-499B-AF94-526224C01DA8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A704180-9FB4-409C-B364-B110408FEF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1796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456">
          <p15:clr>
            <a:srgbClr val="FBAE40"/>
          </p15:clr>
        </p15:guide>
        <p15:guide id="3" orient="horz" pos="2352">
          <p15:clr>
            <a:srgbClr val="FBAE40"/>
          </p15:clr>
        </p15:guide>
        <p15:guide id="4" orient="horz" pos="148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21C48C-3392-4FDB-9369-6BC17D9CEC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8878"/>
            <a:ext cx="9144000" cy="6370670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9">
            <a:extLst>
              <a:ext uri="{FF2B5EF4-FFF2-40B4-BE49-F238E27FC236}">
                <a16:creationId xmlns:a16="http://schemas.microsoft.com/office/drawing/2014/main" id="{DB4B4D12-AF0C-4D97-9CED-90CB55C54F58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8F72B6D8-B4B8-483C-B007-F56FA2D2AA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61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5957E67-98EC-4631-8D21-6B97CCB358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0" y="0"/>
            <a:ext cx="9144000" cy="6367263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9">
            <a:extLst>
              <a:ext uri="{FF2B5EF4-FFF2-40B4-BE49-F238E27FC236}">
                <a16:creationId xmlns:a16="http://schemas.microsoft.com/office/drawing/2014/main" id="{FEEE245A-9698-4A49-A735-5BCF7ABE0A3A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84BA6A4-9923-441F-97B3-3C28313D0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07049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88">
          <p15:clr>
            <a:srgbClr val="FBAE40"/>
          </p15:clr>
        </p15:guide>
        <p15:guide id="2" orient="horz" pos="196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BAB23EC-917E-B047-8295-8203CA1ECBFE}"/>
              </a:ext>
            </a:extLst>
          </p:cNvPr>
          <p:cNvGrpSpPr/>
          <p:nvPr userDrawn="1"/>
        </p:nvGrpSpPr>
        <p:grpSpPr>
          <a:xfrm>
            <a:off x="0" y="0"/>
            <a:ext cx="9144000" cy="6366424"/>
            <a:chOff x="1" y="0"/>
            <a:chExt cx="9144000" cy="6366424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622D7C90-AFB1-5842-AE7B-3EE743CC58EE}"/>
                </a:ext>
              </a:extLst>
            </p:cNvPr>
            <p:cNvSpPr/>
            <p:nvPr userDrawn="1"/>
          </p:nvSpPr>
          <p:spPr>
            <a:xfrm>
              <a:off x="720000" y="3962630"/>
              <a:ext cx="8229600" cy="2403794"/>
            </a:xfrm>
            <a:custGeom>
              <a:avLst/>
              <a:gdLst>
                <a:gd name="connsiteX0" fmla="*/ 3062211 w 8229600"/>
                <a:gd name="connsiteY0" fmla="*/ 0 h 2403794"/>
                <a:gd name="connsiteX1" fmla="*/ 8229600 w 8229600"/>
                <a:gd name="connsiteY1" fmla="*/ 2403794 h 2403794"/>
                <a:gd name="connsiteX2" fmla="*/ 0 w 8229600"/>
                <a:gd name="connsiteY2" fmla="*/ 2403794 h 2403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29600" h="2403794">
                  <a:moveTo>
                    <a:pt x="3062211" y="0"/>
                  </a:moveTo>
                  <a:lnTo>
                    <a:pt x="8229600" y="2403794"/>
                  </a:lnTo>
                  <a:lnTo>
                    <a:pt x="0" y="2403794"/>
                  </a:lnTo>
                  <a:close/>
                </a:path>
              </a:pathLst>
            </a:custGeom>
            <a:solidFill>
              <a:srgbClr val="9F22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F2D842F-70F3-E249-837F-3B31E02390D7}"/>
                </a:ext>
              </a:extLst>
            </p:cNvPr>
            <p:cNvSpPr/>
            <p:nvPr userDrawn="1"/>
          </p:nvSpPr>
          <p:spPr>
            <a:xfrm>
              <a:off x="3782212" y="0"/>
              <a:ext cx="5361789" cy="6366424"/>
            </a:xfrm>
            <a:custGeom>
              <a:avLst/>
              <a:gdLst>
                <a:gd name="connsiteX0" fmla="*/ 5048021 w 5361789"/>
                <a:gd name="connsiteY0" fmla="*/ 0 h 6366424"/>
                <a:gd name="connsiteX1" fmla="*/ 5361789 w 5361789"/>
                <a:gd name="connsiteY1" fmla="*/ 0 h 6366424"/>
                <a:gd name="connsiteX2" fmla="*/ 5361789 w 5361789"/>
                <a:gd name="connsiteY2" fmla="*/ 6366424 h 6366424"/>
                <a:gd name="connsiteX3" fmla="*/ 5167389 w 5361789"/>
                <a:gd name="connsiteY3" fmla="*/ 6366424 h 6366424"/>
                <a:gd name="connsiteX4" fmla="*/ 0 w 5361789"/>
                <a:gd name="connsiteY4" fmla="*/ 3962630 h 6366424"/>
                <a:gd name="connsiteX5" fmla="*/ 5048021 w 5361789"/>
                <a:gd name="connsiteY5" fmla="*/ 0 h 6366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61789" h="6366424">
                  <a:moveTo>
                    <a:pt x="5048021" y="0"/>
                  </a:moveTo>
                  <a:lnTo>
                    <a:pt x="5361789" y="0"/>
                  </a:lnTo>
                  <a:lnTo>
                    <a:pt x="5361789" y="6366424"/>
                  </a:lnTo>
                  <a:lnTo>
                    <a:pt x="5167389" y="6366424"/>
                  </a:lnTo>
                  <a:lnTo>
                    <a:pt x="0" y="3962630"/>
                  </a:lnTo>
                  <a:lnTo>
                    <a:pt x="5048021" y="0"/>
                  </a:lnTo>
                  <a:close/>
                </a:path>
              </a:pathLst>
            </a:custGeom>
            <a:solidFill>
              <a:srgbClr val="E2DF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6080FE84-562B-8D4E-8B93-4B4D187CAD16}"/>
                </a:ext>
              </a:extLst>
            </p:cNvPr>
            <p:cNvSpPr/>
            <p:nvPr userDrawn="1"/>
          </p:nvSpPr>
          <p:spPr>
            <a:xfrm>
              <a:off x="1" y="2203200"/>
              <a:ext cx="3782211" cy="4163224"/>
            </a:xfrm>
            <a:custGeom>
              <a:avLst/>
              <a:gdLst>
                <a:gd name="connsiteX0" fmla="*/ 0 w 3782211"/>
                <a:gd name="connsiteY0" fmla="*/ 0 h 4163224"/>
                <a:gd name="connsiteX1" fmla="*/ 3782211 w 3782211"/>
                <a:gd name="connsiteY1" fmla="*/ 1759430 h 4163224"/>
                <a:gd name="connsiteX2" fmla="*/ 720000 w 3782211"/>
                <a:gd name="connsiteY2" fmla="*/ 4163224 h 4163224"/>
                <a:gd name="connsiteX3" fmla="*/ 0 w 3782211"/>
                <a:gd name="connsiteY3" fmla="*/ 4163224 h 4163224"/>
                <a:gd name="connsiteX4" fmla="*/ 0 w 3782211"/>
                <a:gd name="connsiteY4" fmla="*/ 0 h 416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2211" h="4163224">
                  <a:moveTo>
                    <a:pt x="0" y="0"/>
                  </a:moveTo>
                  <a:lnTo>
                    <a:pt x="3782211" y="1759430"/>
                  </a:lnTo>
                  <a:lnTo>
                    <a:pt x="720000" y="4163224"/>
                  </a:lnTo>
                  <a:lnTo>
                    <a:pt x="0" y="41632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6616" y="203829"/>
            <a:ext cx="7315200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Divider, 26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6616" y="1252728"/>
            <a:ext cx="5943600" cy="517585"/>
          </a:xfrm>
        </p:spPr>
        <p:txBody>
          <a:bodyPr/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 – 20 pt., Black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FDDF79B-EC16-4D64-BB8F-31CA7644D797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F049723-BA81-4AC5-BEAA-3E6F13DAD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6851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74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 Conten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BD6B082-7C10-BA4E-BE12-3A2FD5AE08EF}"/>
              </a:ext>
            </a:extLst>
          </p:cNvPr>
          <p:cNvGrpSpPr/>
          <p:nvPr userDrawn="1"/>
        </p:nvGrpSpPr>
        <p:grpSpPr>
          <a:xfrm>
            <a:off x="6635067" y="0"/>
            <a:ext cx="2508933" cy="6367263"/>
            <a:chOff x="3491346" y="0"/>
            <a:chExt cx="2508933" cy="6367263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EA3EC593-DC20-9346-9776-FBA0FABCCDA5}"/>
                </a:ext>
              </a:extLst>
            </p:cNvPr>
            <p:cNvSpPr/>
            <p:nvPr/>
          </p:nvSpPr>
          <p:spPr>
            <a:xfrm rot="10800000">
              <a:off x="5468761" y="1352709"/>
              <a:ext cx="531517" cy="1821241"/>
            </a:xfrm>
            <a:custGeom>
              <a:avLst/>
              <a:gdLst>
                <a:gd name="connsiteX0" fmla="*/ 0 w 531517"/>
                <a:gd name="connsiteY0" fmla="*/ 1821241 h 1821241"/>
                <a:gd name="connsiteX1" fmla="*/ 0 w 531517"/>
                <a:gd name="connsiteY1" fmla="*/ 0 h 1821241"/>
                <a:gd name="connsiteX2" fmla="*/ 531517 w 531517"/>
                <a:gd name="connsiteY2" fmla="*/ 672400 h 1821241"/>
                <a:gd name="connsiteX3" fmla="*/ 0 w 531517"/>
                <a:gd name="connsiteY3" fmla="*/ 1821241 h 182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1517" h="1821241">
                  <a:moveTo>
                    <a:pt x="0" y="1821241"/>
                  </a:moveTo>
                  <a:lnTo>
                    <a:pt x="0" y="0"/>
                  </a:lnTo>
                  <a:lnTo>
                    <a:pt x="531517" y="672400"/>
                  </a:lnTo>
                  <a:lnTo>
                    <a:pt x="0" y="1821241"/>
                  </a:lnTo>
                  <a:close/>
                </a:path>
              </a:pathLst>
            </a:custGeom>
            <a:solidFill>
              <a:srgbClr val="9F22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D31C323-8E84-A946-A27D-2777E3E0BE45}"/>
                </a:ext>
              </a:extLst>
            </p:cNvPr>
            <p:cNvSpPr/>
            <p:nvPr/>
          </p:nvSpPr>
          <p:spPr>
            <a:xfrm rot="10800000">
              <a:off x="3491346" y="0"/>
              <a:ext cx="2508932" cy="2501550"/>
            </a:xfrm>
            <a:custGeom>
              <a:avLst/>
              <a:gdLst>
                <a:gd name="connsiteX0" fmla="*/ 2508932 w 2508932"/>
                <a:gd name="connsiteY0" fmla="*/ 2501550 h 2501550"/>
                <a:gd name="connsiteX1" fmla="*/ 0 w 2508932"/>
                <a:gd name="connsiteY1" fmla="*/ 2501550 h 2501550"/>
                <a:gd name="connsiteX2" fmla="*/ 0 w 2508932"/>
                <a:gd name="connsiteY2" fmla="*/ 1148841 h 2501550"/>
                <a:gd name="connsiteX3" fmla="*/ 531517 w 2508932"/>
                <a:gd name="connsiteY3" fmla="*/ 0 h 2501550"/>
                <a:gd name="connsiteX4" fmla="*/ 2508932 w 2508932"/>
                <a:gd name="connsiteY4" fmla="*/ 2501550 h 250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8932" h="2501550">
                  <a:moveTo>
                    <a:pt x="2508932" y="2501550"/>
                  </a:moveTo>
                  <a:lnTo>
                    <a:pt x="0" y="2501550"/>
                  </a:lnTo>
                  <a:lnTo>
                    <a:pt x="0" y="1148841"/>
                  </a:lnTo>
                  <a:lnTo>
                    <a:pt x="531517" y="0"/>
                  </a:lnTo>
                  <a:lnTo>
                    <a:pt x="2508932" y="2501550"/>
                  </a:lnTo>
                  <a:close/>
                </a:path>
              </a:pathLst>
            </a:custGeom>
            <a:solidFill>
              <a:srgbClr val="E2DF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A9B01AF-6459-4247-AF71-3F7C135643BB}"/>
                </a:ext>
              </a:extLst>
            </p:cNvPr>
            <p:cNvSpPr/>
            <p:nvPr/>
          </p:nvSpPr>
          <p:spPr>
            <a:xfrm rot="10800000">
              <a:off x="3680272" y="1352707"/>
              <a:ext cx="2320007" cy="5014556"/>
            </a:xfrm>
            <a:custGeom>
              <a:avLst/>
              <a:gdLst>
                <a:gd name="connsiteX0" fmla="*/ 0 w 2320007"/>
                <a:gd name="connsiteY0" fmla="*/ 5014556 h 5014556"/>
                <a:gd name="connsiteX1" fmla="*/ 0 w 2320007"/>
                <a:gd name="connsiteY1" fmla="*/ 0 h 5014556"/>
                <a:gd name="connsiteX2" fmla="*/ 2320007 w 2320007"/>
                <a:gd name="connsiteY2" fmla="*/ 0 h 5014556"/>
                <a:gd name="connsiteX3" fmla="*/ 531518 w 2320007"/>
                <a:gd name="connsiteY3" fmla="*/ 3865713 h 5014556"/>
                <a:gd name="connsiteX4" fmla="*/ 1 w 2320007"/>
                <a:gd name="connsiteY4" fmla="*/ 3193313 h 5014556"/>
                <a:gd name="connsiteX5" fmla="*/ 1 w 2320007"/>
                <a:gd name="connsiteY5" fmla="*/ 5014554 h 5014556"/>
                <a:gd name="connsiteX6" fmla="*/ 0 w 2320007"/>
                <a:gd name="connsiteY6" fmla="*/ 5014556 h 5014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0007" h="5014556">
                  <a:moveTo>
                    <a:pt x="0" y="5014556"/>
                  </a:moveTo>
                  <a:lnTo>
                    <a:pt x="0" y="0"/>
                  </a:lnTo>
                  <a:lnTo>
                    <a:pt x="2320007" y="0"/>
                  </a:lnTo>
                  <a:lnTo>
                    <a:pt x="531518" y="3865713"/>
                  </a:lnTo>
                  <a:lnTo>
                    <a:pt x="1" y="3193313"/>
                  </a:lnTo>
                  <a:lnTo>
                    <a:pt x="1" y="5014554"/>
                  </a:lnTo>
                  <a:lnTo>
                    <a:pt x="0" y="50145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For TOC/</a:t>
            </a:r>
            <a:br>
              <a:rPr lang="en-US" dirty="0"/>
            </a:br>
            <a:r>
              <a:rPr lang="en-US" dirty="0"/>
              <a:t>Agenda and Lite Text Slide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57188" y="1280160"/>
            <a:ext cx="6858000" cy="452596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 sz="2000" baseline="0">
                <a:solidFill>
                  <a:schemeClr val="tx2"/>
                </a:solidFill>
              </a:defRPr>
            </a:lvl1pPr>
            <a:lvl2pPr>
              <a:buClrTx/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 [20pt Arial for TOC/Agenda]</a:t>
            </a:r>
          </a:p>
          <a:p>
            <a:pPr lvl="0"/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9">
            <a:extLst>
              <a:ext uri="{FF2B5EF4-FFF2-40B4-BE49-F238E27FC236}">
                <a16:creationId xmlns:a16="http://schemas.microsoft.com/office/drawing/2014/main" id="{BE9A4657-960C-43DE-81AE-18CA143A4380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51AA9ED-A6E2-4AEB-B71F-2979D48AB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60513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15" y="274321"/>
            <a:ext cx="6975265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57187" y="1280160"/>
            <a:ext cx="6975265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A6B10B21-A22D-4973-9F22-3C85C87DD1D6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3E23767-0A7E-4F0C-A99E-C1C9090D3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8012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16" y="274320"/>
            <a:ext cx="8436576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57188" y="1280160"/>
            <a:ext cx="41148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672119" y="1280160"/>
            <a:ext cx="4114800" cy="4707890"/>
          </a:xfrm>
        </p:spPr>
        <p:txBody>
          <a:bodyPr/>
          <a:lstStyle>
            <a:lvl1pPr rtl="0"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806E4E2-02E1-49AB-BCC5-A8B1C1D9B871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8EF9E6E-260B-4AEA-92D1-41B528297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5973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16" y="274320"/>
            <a:ext cx="4106116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57188" y="1280160"/>
            <a:ext cx="41148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63642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32FC0A7D-C449-4E7F-9213-3874E5CFF3D0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7F92EB8-4DEE-49B2-B12E-4B88D7242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76691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15" y="274321"/>
            <a:ext cx="8441755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57188" y="4433570"/>
            <a:ext cx="4114800" cy="1554480"/>
          </a:xfrm>
        </p:spPr>
        <p:txBody>
          <a:bodyPr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Tx/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4672119" y="4433570"/>
            <a:ext cx="4114800" cy="1554480"/>
          </a:xfrm>
        </p:spPr>
        <p:txBody>
          <a:bodyPr/>
          <a:lstStyle>
            <a:lvl1pPr marL="0" indent="0" rtl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buClrTx/>
              <a:defRPr sz="1400"/>
            </a:lvl5pPr>
            <a:lvl6pPr marL="1141413" indent="-227013">
              <a:defRPr sz="1400"/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Footer Placeholder 9">
            <a:extLst>
              <a:ext uri="{FF2B5EF4-FFF2-40B4-BE49-F238E27FC236}">
                <a16:creationId xmlns:a16="http://schemas.microsoft.com/office/drawing/2014/main" id="{578BD2ED-4CD4-4A08-A1AB-BE9089BBD0EC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3CC9DE-998A-4CE0-9F7E-6227FE125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00081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/>
          <p:cNvSpPr>
            <a:spLocks noGrp="1"/>
          </p:cNvSpPr>
          <p:nvPr>
            <p:ph idx="1"/>
          </p:nvPr>
        </p:nvSpPr>
        <p:spPr>
          <a:xfrm>
            <a:off x="822960" y="3355848"/>
            <a:ext cx="6858000" cy="2632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ts val="0"/>
              </a:spcBef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4DF0F-078F-4C4A-810D-ABEE40A745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3951" y="2163986"/>
            <a:ext cx="1069848" cy="106984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5DDFF34-02EA-D742-9BC0-FE557E673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888" y="1419046"/>
            <a:ext cx="3793501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70A54C8-3BEB-479C-8132-ED850D718912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4CD1C8-B489-4F25-BF47-B0BC6065CF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617" y="328239"/>
            <a:ext cx="911679" cy="9116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6852B0C-8397-4528-A540-DECD1AFBF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7734" y="472527"/>
            <a:ext cx="3587614" cy="189801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68047D7-62BE-4F0D-946F-293638AAF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64207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orient="horz" pos="206">
          <p15:clr>
            <a:srgbClr val="FBAE40"/>
          </p15:clr>
        </p15:guide>
        <p15:guide id="3" orient="horz" pos="3772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56616" y="1371600"/>
            <a:ext cx="8534400" cy="46164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472185" y="274321"/>
            <a:ext cx="7430276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ABEF75F3-1711-489F-A08C-9328DE9AC7F2}"/>
              </a:ext>
            </a:extLst>
          </p:cNvPr>
          <p:cNvSpPr txBox="1">
            <a:spLocks/>
          </p:cNvSpPr>
          <p:nvPr userDrawn="1"/>
        </p:nvSpPr>
        <p:spPr>
          <a:xfrm>
            <a:off x="367912" y="6528816"/>
            <a:ext cx="155448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FE81A5-2073-4945-BB5B-812F9353FE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617" y="328239"/>
            <a:ext cx="911679" cy="911679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216BB23-582F-4B13-8CFC-A600617B3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73096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0" orient="horz" pos="206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6616" y="274321"/>
            <a:ext cx="6858000" cy="822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6616" y="1280160"/>
            <a:ext cx="6858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E6E250-D1F9-6444-A77C-4DC8C64A97D7}"/>
              </a:ext>
            </a:extLst>
          </p:cNvPr>
          <p:cNvSpPr/>
          <p:nvPr userDrawn="1"/>
        </p:nvSpPr>
        <p:spPr>
          <a:xfrm>
            <a:off x="0" y="6367263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A8145CF-2FEC-4A08-842F-42FF880BE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88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0" r:id="rId2"/>
    <p:sldLayoutId id="2147483663" r:id="rId3"/>
    <p:sldLayoutId id="2147483667" r:id="rId4"/>
    <p:sldLayoutId id="2147483713" r:id="rId5"/>
    <p:sldLayoutId id="2147483709" r:id="rId6"/>
    <p:sldLayoutId id="2147483711" r:id="rId7"/>
    <p:sldLayoutId id="2147483712" r:id="rId8"/>
    <p:sldLayoutId id="2147483668" r:id="rId9"/>
    <p:sldLayoutId id="2147483662" r:id="rId10"/>
    <p:sldLayoutId id="2147483665" r:id="rId11"/>
    <p:sldLayoutId id="2147483666" r:id="rId12"/>
    <p:sldLayoutId id="2147483671" r:id="rId13"/>
    <p:sldLayoutId id="2147483669" r:id="rId14"/>
    <p:sldLayoutId id="2147483676" r:id="rId15"/>
    <p:sldLayoutId id="2147483675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59" userDrawn="1">
          <p15:clr>
            <a:srgbClr val="F26B43"/>
          </p15:clr>
        </p15:guide>
        <p15:guide id="2" orient="horz" pos="360" userDrawn="1">
          <p15:clr>
            <a:srgbClr val="F26B43"/>
          </p15:clr>
        </p15:guide>
        <p15:guide id="5" pos="2880" userDrawn="1">
          <p15:clr>
            <a:srgbClr val="F26B43"/>
          </p15:clr>
        </p15:guide>
        <p15:guide id="6" pos="288" userDrawn="1">
          <p15:clr>
            <a:srgbClr val="F26B43"/>
          </p15:clr>
        </p15:guide>
        <p15:guide id="7" pos="5472" userDrawn="1">
          <p15:clr>
            <a:srgbClr val="F26B43"/>
          </p15:clr>
        </p15:guide>
        <p15:guide id="9" orient="horz" pos="4211" userDrawn="1">
          <p15:clr>
            <a:srgbClr val="F26B43"/>
          </p15:clr>
        </p15:guide>
        <p15:guide id="10" pos="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DB390-6D7C-4F42-AF10-D70C518335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Week 1 to 3 Tasks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A65409-B95C-426A-A3F5-0AA09887DC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ALEKS Training Series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2D0EEC-F0C1-4BF5-8048-2B7D041C25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Instructors</a:t>
            </a:r>
          </a:p>
        </p:txBody>
      </p:sp>
    </p:spTree>
    <p:extLst>
      <p:ext uri="{BB962C8B-B14F-4D97-AF65-F5344CB8AC3E}">
        <p14:creationId xmlns:p14="http://schemas.microsoft.com/office/powerpoint/2010/main" val="1221902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D91C-E03C-4DB7-9485-2348174F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Course Dashboard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6E3FE-77C9-435E-B70C-06A427C06FF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600" dirty="0"/>
              <a:t>Navigate to your course dashboard. On the course dashboard there are six tiles.</a:t>
            </a:r>
          </a:p>
          <a:p>
            <a:pPr>
              <a:lnSpc>
                <a:spcPct val="90000"/>
              </a:lnSpc>
              <a:defRPr/>
            </a:pPr>
            <a:endParaRPr lang="en-US" sz="1700" dirty="0">
              <a:solidFill>
                <a:schemeClr val="tx1"/>
              </a:solidFill>
            </a:endParaRPr>
          </a:p>
        </p:txBody>
      </p:sp>
      <p:pic>
        <p:nvPicPr>
          <p:cNvPr id="7" name="Picture 6" descr="On the class information tile, the number of students enrolled in ALEKS is shown on the top right corner.">
            <a:extLst>
              <a:ext uri="{FF2B5EF4-FFF2-40B4-BE49-F238E27FC236}">
                <a16:creationId xmlns:a16="http://schemas.microsoft.com/office/drawing/2014/main" id="{B8737209-D167-407D-8A9C-B81B128AAD4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559" y="2693325"/>
            <a:ext cx="4252514" cy="3294725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C1230-C2F3-4A28-B957-97B1DFA3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kern="1200">
                <a:solidFill>
                  <a:srgbClr val="303030"/>
                </a:solidFill>
                <a:latin typeface="+mn-lt"/>
                <a:ea typeface="+mn-ea"/>
                <a:cs typeface="+mn-cs"/>
              </a:rPr>
              <a:t>Support At Every Step</a:t>
            </a:r>
            <a:endParaRPr lang="en-US" kern="1200" dirty="0">
              <a:solidFill>
                <a:srgbClr val="30303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15D68-92F0-415E-86B3-F84D89B65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fld id="{40BFEAB2-FD83-41F2-9787-AD5D1A1760CD}" type="slidenum">
              <a:rPr lang="en-US" sz="1200">
                <a:solidFill>
                  <a:srgbClr val="303030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200">
              <a:solidFill>
                <a:srgbClr val="303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959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D91C-E03C-4DB7-9485-2348174F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Class Information Tile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6E3FE-77C9-435E-B70C-06A427C06FF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600" dirty="0"/>
              <a:t>Locate the Class Information tile. </a:t>
            </a:r>
          </a:p>
          <a:p>
            <a:pPr>
              <a:lnSpc>
                <a:spcPct val="90000"/>
              </a:lnSpc>
              <a:defRPr/>
            </a:pPr>
            <a:r>
              <a:rPr lang="en-US" sz="1600" dirty="0"/>
              <a:t>Make sure the number of students registered in ALEKS matches the number of students in your class.</a:t>
            </a:r>
          </a:p>
          <a:p>
            <a:pPr>
              <a:lnSpc>
                <a:spcPct val="90000"/>
              </a:lnSpc>
              <a:defRPr/>
            </a:pPr>
            <a:endParaRPr lang="en-US" sz="1700" dirty="0">
              <a:solidFill>
                <a:schemeClr val="tx1"/>
              </a:solidFill>
            </a:endParaRPr>
          </a:p>
        </p:txBody>
      </p:sp>
      <p:pic>
        <p:nvPicPr>
          <p:cNvPr id="9" name="Picture 8" descr="On the class information tile, the number of students enrolled in ALEKS is shown on the top right corner.">
            <a:extLst>
              <a:ext uri="{FF2B5EF4-FFF2-40B4-BE49-F238E27FC236}">
                <a16:creationId xmlns:a16="http://schemas.microsoft.com/office/drawing/2014/main" id="{63C3F406-507B-467D-8F85-C61EB0876DB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559" y="2792110"/>
            <a:ext cx="4252514" cy="3294725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C1230-C2F3-4A28-B957-97B1DFA3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kern="1200">
                <a:solidFill>
                  <a:srgbClr val="303030"/>
                </a:solidFill>
                <a:latin typeface="+mn-lt"/>
                <a:ea typeface="+mn-ea"/>
                <a:cs typeface="+mn-cs"/>
              </a:rPr>
              <a:t>Support At Every Step</a:t>
            </a:r>
            <a:endParaRPr lang="en-US" kern="1200" dirty="0">
              <a:solidFill>
                <a:srgbClr val="30303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15D68-92F0-415E-86B3-F84D89B65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fld id="{40BFEAB2-FD83-41F2-9787-AD5D1A1760CD}" type="slidenum">
              <a:rPr lang="en-US" sz="1200">
                <a:solidFill>
                  <a:srgbClr val="303030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sz="1200">
              <a:solidFill>
                <a:srgbClr val="303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254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D91C-E03C-4DB7-9485-2348174F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Checking ALEKS Accounts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6E3FE-77C9-435E-B70C-06A427C06FF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600" dirty="0"/>
              <a:t>The course roster will show if students have temporary course access or paid access and will show when the access expires. </a:t>
            </a:r>
          </a:p>
          <a:p>
            <a:pPr>
              <a:lnSpc>
                <a:spcPct val="90000"/>
              </a:lnSpc>
              <a:defRPr/>
            </a:pPr>
            <a:r>
              <a:rPr lang="en-US" sz="1600" dirty="0"/>
              <a:t>Remind students to get their paid codes as soon as possible to help eliminate accounts getting locked right before an exam.</a:t>
            </a:r>
          </a:p>
          <a:p>
            <a:pPr>
              <a:lnSpc>
                <a:spcPct val="90000"/>
              </a:lnSpc>
              <a:defRPr/>
            </a:pPr>
            <a:endParaRPr lang="en-US" sz="1700" dirty="0">
              <a:solidFill>
                <a:schemeClr val="tx1"/>
              </a:solidFill>
            </a:endParaRPr>
          </a:p>
        </p:txBody>
      </p:sp>
      <p:pic>
        <p:nvPicPr>
          <p:cNvPr id="10" name="Picture 9" descr="Shows how to find the Class Roster from the Class Administration menu.">
            <a:extLst>
              <a:ext uri="{FF2B5EF4-FFF2-40B4-BE49-F238E27FC236}">
                <a16:creationId xmlns:a16="http://schemas.microsoft.com/office/drawing/2014/main" id="{412D5DC1-1D3E-4B78-9EEA-33459A7432F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399" y="2841035"/>
            <a:ext cx="4526834" cy="3417398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C1230-C2F3-4A28-B957-97B1DFA3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kern="1200">
                <a:solidFill>
                  <a:srgbClr val="303030"/>
                </a:solidFill>
                <a:latin typeface="+mn-lt"/>
                <a:ea typeface="+mn-ea"/>
                <a:cs typeface="+mn-cs"/>
              </a:rPr>
              <a:t>Support At Every Step</a:t>
            </a:r>
            <a:endParaRPr lang="en-US" kern="1200" dirty="0">
              <a:solidFill>
                <a:srgbClr val="30303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15D68-92F0-415E-86B3-F84D89B65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fld id="{40BFEAB2-FD83-41F2-9787-AD5D1A1760CD}" type="slidenum">
              <a:rPr lang="en-US" sz="1200">
                <a:solidFill>
                  <a:srgbClr val="303030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 sz="1200">
              <a:solidFill>
                <a:srgbClr val="303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12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D91C-E03C-4DB7-9485-2348174F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Checking Expiration of ALEKS Accounts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6E3FE-77C9-435E-B70C-06A427C06FF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600" dirty="0"/>
              <a:t>If a student’s account is about to expire, you can click on the student and send them an email reminder about buying a code.</a:t>
            </a:r>
          </a:p>
          <a:p>
            <a:pPr>
              <a:lnSpc>
                <a:spcPct val="90000"/>
              </a:lnSpc>
              <a:defRPr/>
            </a:pPr>
            <a:r>
              <a:rPr lang="en-US" sz="1600" dirty="0"/>
              <a:t>A common error that students make early on is to create multiple accounts. </a:t>
            </a:r>
          </a:p>
          <a:p>
            <a:pPr>
              <a:lnSpc>
                <a:spcPct val="90000"/>
              </a:lnSpc>
              <a:defRPr/>
            </a:pPr>
            <a:r>
              <a:rPr lang="en-US" sz="1600" dirty="0"/>
              <a:t>Contact the ALEKS support desk at 1-800-258-2374 to resolve any multiple account issues.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7" name="Picture 6" descr="A listing of all enrolled students, along with their mastery percentage, login, ID, group, enrollment date, expiration of enrollment, and the last login.">
            <a:extLst>
              <a:ext uri="{FF2B5EF4-FFF2-40B4-BE49-F238E27FC236}">
                <a16:creationId xmlns:a16="http://schemas.microsoft.com/office/drawing/2014/main" id="{A7F5BFF9-D772-4D8B-BD0D-769EA738687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454400"/>
            <a:ext cx="4572000" cy="253365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C1230-C2F3-4A28-B957-97B1DFA3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kern="1200">
                <a:solidFill>
                  <a:srgbClr val="303030"/>
                </a:solidFill>
                <a:latin typeface="+mn-lt"/>
                <a:ea typeface="+mn-ea"/>
                <a:cs typeface="+mn-cs"/>
              </a:rPr>
              <a:t>Support At Every Step</a:t>
            </a:r>
            <a:endParaRPr lang="en-US" kern="1200" dirty="0">
              <a:solidFill>
                <a:srgbClr val="30303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15D68-92F0-415E-86B3-F84D89B65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fld id="{40BFEAB2-FD83-41F2-9787-AD5D1A1760CD}" type="slidenum">
              <a:rPr lang="en-US" sz="1200">
                <a:solidFill>
                  <a:srgbClr val="303030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 sz="1200">
              <a:solidFill>
                <a:srgbClr val="303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574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D91C-E03C-4DB7-9485-2348174F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Students Not Recently Logged In Tile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6E3FE-77C9-435E-B70C-06A427C06FF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600" dirty="0"/>
              <a:t>On the course dashboard, ALEKS will let you know who has not logged in recently. </a:t>
            </a:r>
          </a:p>
          <a:p>
            <a:pPr>
              <a:lnSpc>
                <a:spcPct val="90000"/>
              </a:lnSpc>
              <a:defRPr/>
            </a:pPr>
            <a:r>
              <a:rPr lang="en-US" sz="1600" dirty="0"/>
              <a:t>Locate the Students Not Recently Logged In tile. </a:t>
            </a:r>
          </a:p>
          <a:p>
            <a:pPr>
              <a:lnSpc>
                <a:spcPct val="90000"/>
              </a:lnSpc>
              <a:defRPr/>
            </a:pPr>
            <a:r>
              <a:rPr lang="en-US" sz="1600" dirty="0"/>
              <a:t>By clicking on the mail icon you can send each student an email and coach them to log into ALEKS and work on their skills.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9" name="Picture 8" descr="The course dashboard contains a Students Not Recently Logged in tile.">
            <a:extLst>
              <a:ext uri="{FF2B5EF4-FFF2-40B4-BE49-F238E27FC236}">
                <a16:creationId xmlns:a16="http://schemas.microsoft.com/office/drawing/2014/main" id="{C9148723-C9DB-4A66-89B3-00E95B78851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887" y="3171973"/>
            <a:ext cx="4053554" cy="2816077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C1230-C2F3-4A28-B957-97B1DFA3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kern="1200">
                <a:solidFill>
                  <a:srgbClr val="303030"/>
                </a:solidFill>
                <a:latin typeface="+mn-lt"/>
                <a:ea typeface="+mn-ea"/>
                <a:cs typeface="+mn-cs"/>
              </a:rPr>
              <a:t>Support At Every Step</a:t>
            </a:r>
            <a:endParaRPr lang="en-US" kern="1200" dirty="0">
              <a:solidFill>
                <a:srgbClr val="30303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15D68-92F0-415E-86B3-F84D89B65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fld id="{40BFEAB2-FD83-41F2-9787-AD5D1A1760CD}" type="slidenum">
              <a:rPr lang="en-US" sz="1200">
                <a:solidFill>
                  <a:srgbClr val="303030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 sz="1200">
              <a:solidFill>
                <a:srgbClr val="303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5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D91C-E03C-4DB7-9485-2348174F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to Do With High and Low Knowledge Checks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6E3FE-77C9-435E-B70C-06A427C06FF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600" dirty="0"/>
              <a:t>After all your students have completed the initial knowledge check it is important to assess the results.  </a:t>
            </a:r>
          </a:p>
          <a:p>
            <a:pPr>
              <a:lnSpc>
                <a:spcPct val="90000"/>
              </a:lnSpc>
              <a:defRPr/>
            </a:pPr>
            <a:r>
              <a:rPr lang="en-US" sz="1600" dirty="0"/>
              <a:t>The initial knowledge check can be reassigned to reassess student knowledge under a proctor.  </a:t>
            </a:r>
          </a:p>
          <a:p>
            <a:pPr>
              <a:lnSpc>
                <a:spcPct val="90000"/>
              </a:lnSpc>
              <a:defRPr/>
            </a:pPr>
            <a:r>
              <a:rPr lang="en-US" sz="1600" dirty="0"/>
              <a:t>To do this, click on the name of the student and select Assignments and Request Knowledge Check.</a:t>
            </a:r>
          </a:p>
          <a:p>
            <a:pPr>
              <a:lnSpc>
                <a:spcPct val="90000"/>
              </a:lnSpc>
              <a:defRPr/>
            </a:pPr>
            <a:endParaRPr lang="en-US" sz="1700" dirty="0">
              <a:solidFill>
                <a:schemeClr val="tx1"/>
              </a:solidFill>
            </a:endParaRPr>
          </a:p>
        </p:txBody>
      </p:sp>
      <p:pic>
        <p:nvPicPr>
          <p:cNvPr id="7" name="Picture 6" descr="Request Knowledge Check accessed from the Assignments menu.">
            <a:extLst>
              <a:ext uri="{FF2B5EF4-FFF2-40B4-BE49-F238E27FC236}">
                <a16:creationId xmlns:a16="http://schemas.microsoft.com/office/drawing/2014/main" id="{3363464B-2AB9-4145-B714-048C1C5AE0EE}"/>
              </a:ext>
            </a:extLst>
          </p:cNvPr>
          <p:cNvPicPr/>
          <p:nvPr/>
        </p:nvPicPr>
        <p:blipFill rotWithShape="1">
          <a:blip r:embed="rId2"/>
          <a:srcRect l="23944" t="27751" r="25117" b="22379"/>
          <a:stretch/>
        </p:blipFill>
        <p:spPr bwMode="auto">
          <a:xfrm>
            <a:off x="2235515" y="3429000"/>
            <a:ext cx="4672969" cy="26903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C1230-C2F3-4A28-B957-97B1DFA3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kern="1200">
                <a:solidFill>
                  <a:srgbClr val="303030"/>
                </a:solidFill>
                <a:latin typeface="+mn-lt"/>
                <a:ea typeface="+mn-ea"/>
                <a:cs typeface="+mn-cs"/>
              </a:rPr>
              <a:t>Support At Every Step</a:t>
            </a:r>
            <a:endParaRPr lang="en-US" kern="1200" dirty="0">
              <a:solidFill>
                <a:srgbClr val="30303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15D68-92F0-415E-86B3-F84D89B65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fld id="{40BFEAB2-FD83-41F2-9787-AD5D1A1760CD}" type="slidenum">
              <a:rPr lang="en-US" sz="1200">
                <a:solidFill>
                  <a:srgbClr val="303030"/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 sz="1200">
              <a:solidFill>
                <a:srgbClr val="303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049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D91C-E03C-4DB7-9485-2348174F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Monitoring Student Progress Through The Progress Report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6E3FE-77C9-435E-B70C-06A427C06FF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600" dirty="0"/>
              <a:t>The Progress shows at a glance who is working on the current objective. </a:t>
            </a:r>
          </a:p>
          <a:p>
            <a:pPr>
              <a:lnSpc>
                <a:spcPct val="90000"/>
              </a:lnSpc>
              <a:defRPr/>
            </a:pPr>
            <a:r>
              <a:rPr lang="en-US" sz="1600" dirty="0"/>
              <a:t>Students who are not making progress can be emailed by clicking on their names and then selecting the Message Students icon.</a:t>
            </a:r>
          </a:p>
        </p:txBody>
      </p:sp>
      <p:pic>
        <p:nvPicPr>
          <p:cNvPr id="8" name="Picture 7" descr="Message Students icon at the top of the Progress Report, consisting of the progress of all students.">
            <a:extLst>
              <a:ext uri="{FF2B5EF4-FFF2-40B4-BE49-F238E27FC236}">
                <a16:creationId xmlns:a16="http://schemas.microsoft.com/office/drawing/2014/main" id="{A4E2280E-A0EE-4EC3-8260-0E7BF44C4E6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089" y="3429000"/>
            <a:ext cx="4901454" cy="2323723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C1230-C2F3-4A28-B957-97B1DFA3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kern="1200">
                <a:solidFill>
                  <a:srgbClr val="303030"/>
                </a:solidFill>
                <a:latin typeface="+mn-lt"/>
                <a:ea typeface="+mn-ea"/>
                <a:cs typeface="+mn-cs"/>
              </a:rPr>
              <a:t>Support At Every Step</a:t>
            </a:r>
            <a:endParaRPr lang="en-US" kern="1200" dirty="0">
              <a:solidFill>
                <a:srgbClr val="30303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15D68-92F0-415E-86B3-F84D89B65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fld id="{40BFEAB2-FD83-41F2-9787-AD5D1A1760CD}" type="slidenum">
              <a:rPr lang="en-US" sz="1200">
                <a:solidFill>
                  <a:srgbClr val="303030"/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 sz="1200">
              <a:solidFill>
                <a:srgbClr val="303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538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D91C-E03C-4DB7-9485-2348174F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Monitoring Time and Topics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6E3FE-77C9-435E-B70C-06A427C06FF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600" dirty="0"/>
              <a:t>To verify how often students are logging into ALEKS and learning skills, return to the course dashboard and select Reports and then Time and Topic.</a:t>
            </a:r>
          </a:p>
          <a:p>
            <a:pPr>
              <a:lnSpc>
                <a:spcPct val="90000"/>
              </a:lnSpc>
              <a:defRPr/>
            </a:pPr>
            <a:endParaRPr lang="en-US" sz="1700" dirty="0">
              <a:solidFill>
                <a:schemeClr val="tx1"/>
              </a:solidFill>
            </a:endParaRPr>
          </a:p>
        </p:txBody>
      </p:sp>
      <p:pic>
        <p:nvPicPr>
          <p:cNvPr id="9" name="Picture 8" descr="Time &amp; Topic is under the Reports menu, found from the course dashboard.">
            <a:extLst>
              <a:ext uri="{FF2B5EF4-FFF2-40B4-BE49-F238E27FC236}">
                <a16:creationId xmlns:a16="http://schemas.microsoft.com/office/drawing/2014/main" id="{FB5C6CC5-57DD-44EF-93B1-A8C56DE581C3}"/>
              </a:ext>
            </a:extLst>
          </p:cNvPr>
          <p:cNvPicPr/>
          <p:nvPr/>
        </p:nvPicPr>
        <p:blipFill rotWithShape="1">
          <a:blip r:embed="rId2"/>
          <a:srcRect l="23358" t="20865" r="24882" b="10068"/>
          <a:stretch/>
        </p:blipFill>
        <p:spPr bwMode="auto">
          <a:xfrm>
            <a:off x="1750245" y="2501079"/>
            <a:ext cx="5643510" cy="37573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C1230-C2F3-4A28-B957-97B1DFA3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kern="1200">
                <a:solidFill>
                  <a:srgbClr val="303030"/>
                </a:solidFill>
                <a:latin typeface="+mn-lt"/>
                <a:ea typeface="+mn-ea"/>
                <a:cs typeface="+mn-cs"/>
              </a:rPr>
              <a:t>Support At Every Step</a:t>
            </a:r>
            <a:endParaRPr lang="en-US" kern="1200" dirty="0">
              <a:solidFill>
                <a:srgbClr val="30303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15D68-92F0-415E-86B3-F84D89B65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fld id="{40BFEAB2-FD83-41F2-9787-AD5D1A1760CD}" type="slidenum">
              <a:rPr lang="en-US" sz="1200">
                <a:solidFill>
                  <a:srgbClr val="303030"/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 sz="1200">
              <a:solidFill>
                <a:srgbClr val="303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3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D91C-E03C-4DB7-9485-2348174F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Monitoring Time Using The Line Graph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6E3FE-77C9-435E-B70C-06A427C06FF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600" dirty="0"/>
              <a:t>The line graph shows you at a glance how many minutes your class spends in ALEKS each day.  </a:t>
            </a:r>
          </a:p>
          <a:p>
            <a:pPr>
              <a:lnSpc>
                <a:spcPct val="90000"/>
              </a:lnSpc>
              <a:defRPr/>
            </a:pPr>
            <a:r>
              <a:rPr lang="en-US" sz="1600" dirty="0"/>
              <a:t>As work habits are being established early in a term it is important to coach students to work in ALEKS several times each week.</a:t>
            </a:r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>
              <a:lnSpc>
                <a:spcPct val="90000"/>
              </a:lnSpc>
              <a:defRPr/>
            </a:pPr>
            <a:endParaRPr lang="en-US" sz="1700" dirty="0">
              <a:solidFill>
                <a:schemeClr val="tx1"/>
              </a:solidFill>
            </a:endParaRPr>
          </a:p>
        </p:txBody>
      </p:sp>
      <p:pic>
        <p:nvPicPr>
          <p:cNvPr id="7" name="Picture 6" title="Inserting image...">
            <a:extLst>
              <a:ext uri="{FF2B5EF4-FFF2-40B4-BE49-F238E27FC236}">
                <a16:creationId xmlns:a16="http://schemas.microsoft.com/office/drawing/2014/main" id="{BA333460-AA41-492E-9A4A-9BD6BB99142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93" y="3075902"/>
            <a:ext cx="4810013" cy="3000895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C1230-C2F3-4A28-B957-97B1DFA3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kern="1200">
                <a:solidFill>
                  <a:srgbClr val="303030"/>
                </a:solidFill>
                <a:latin typeface="+mn-lt"/>
                <a:ea typeface="+mn-ea"/>
                <a:cs typeface="+mn-cs"/>
              </a:rPr>
              <a:t>Support At Every Step</a:t>
            </a:r>
            <a:endParaRPr lang="en-US" kern="1200" dirty="0">
              <a:solidFill>
                <a:srgbClr val="30303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15D68-92F0-415E-86B3-F84D89B65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fld id="{40BFEAB2-FD83-41F2-9787-AD5D1A1760CD}" type="slidenum">
              <a:rPr lang="en-US" sz="1200">
                <a:solidFill>
                  <a:srgbClr val="303030"/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 sz="1200">
              <a:solidFill>
                <a:srgbClr val="303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555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D91C-E03C-4DB7-9485-2348174F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Time and Topics Report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6E3FE-77C9-435E-B70C-06A427C06FF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600" dirty="0"/>
              <a:t>The Time and Topic Report also shows individual students daily progress, including the time spent and number of topics attempted and learned. </a:t>
            </a:r>
          </a:p>
          <a:p>
            <a:pPr>
              <a:lnSpc>
                <a:spcPct val="90000"/>
              </a:lnSpc>
              <a:defRPr/>
            </a:pPr>
            <a:r>
              <a:rPr lang="en-US" sz="1600" dirty="0"/>
              <a:t>Students who are not logging in need coaching. </a:t>
            </a:r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>
              <a:lnSpc>
                <a:spcPct val="90000"/>
              </a:lnSpc>
              <a:defRPr/>
            </a:pPr>
            <a:endParaRPr lang="en-US" sz="1700" dirty="0">
              <a:solidFill>
                <a:schemeClr val="tx1"/>
              </a:solidFill>
            </a:endParaRPr>
          </a:p>
        </p:txBody>
      </p:sp>
      <p:pic>
        <p:nvPicPr>
          <p:cNvPr id="7" name="Picture 6" title="Inserting image...">
            <a:extLst>
              <a:ext uri="{FF2B5EF4-FFF2-40B4-BE49-F238E27FC236}">
                <a16:creationId xmlns:a16="http://schemas.microsoft.com/office/drawing/2014/main" id="{FD8A5926-C33D-4C86-BE98-9EF5909D37D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93" y="2987155"/>
            <a:ext cx="4810013" cy="3000895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C1230-C2F3-4A28-B957-97B1DFA3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kern="1200">
                <a:solidFill>
                  <a:srgbClr val="303030"/>
                </a:solidFill>
                <a:latin typeface="+mn-lt"/>
                <a:ea typeface="+mn-ea"/>
                <a:cs typeface="+mn-cs"/>
              </a:rPr>
              <a:t>Support At Every Step</a:t>
            </a:r>
            <a:endParaRPr lang="en-US" kern="1200" dirty="0">
              <a:solidFill>
                <a:srgbClr val="30303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15D68-92F0-415E-86B3-F84D89B65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fld id="{40BFEAB2-FD83-41F2-9787-AD5D1A1760CD}" type="slidenum">
              <a:rPr lang="en-US" sz="1200">
                <a:solidFill>
                  <a:srgbClr val="303030"/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US" sz="1200">
              <a:solidFill>
                <a:srgbClr val="303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455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D91C-E03C-4DB7-9485-2348174F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Week By Week Reporting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6E3FE-77C9-435E-B70C-06A427C06FF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600" dirty="0"/>
              <a:t>The ALEKS Pie Report will give you a week-by-week breakdown of how your students are progressing through the topics.</a:t>
            </a:r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>
              <a:lnSpc>
                <a:spcPct val="90000"/>
              </a:lnSpc>
              <a:defRPr/>
            </a:pPr>
            <a:endParaRPr lang="en-US" sz="1700" dirty="0">
              <a:solidFill>
                <a:schemeClr val="tx1"/>
              </a:solidFill>
            </a:endParaRPr>
          </a:p>
        </p:txBody>
      </p:sp>
      <p:pic>
        <p:nvPicPr>
          <p:cNvPr id="8" name="Picture 7" descr="ALEKS Pie Report containing information on student progress.">
            <a:extLst>
              <a:ext uri="{FF2B5EF4-FFF2-40B4-BE49-F238E27FC236}">
                <a16:creationId xmlns:a16="http://schemas.microsoft.com/office/drawing/2014/main" id="{F62345DD-24D0-4489-B780-A9922DDDC1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228215" y="3156150"/>
            <a:ext cx="4687570" cy="295910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C1230-C2F3-4A28-B957-97B1DFA3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kern="1200">
                <a:solidFill>
                  <a:srgbClr val="303030"/>
                </a:solidFill>
                <a:latin typeface="+mn-lt"/>
                <a:ea typeface="+mn-ea"/>
                <a:cs typeface="+mn-cs"/>
              </a:rPr>
              <a:t>Support At Every Step</a:t>
            </a:r>
            <a:endParaRPr lang="en-US" kern="1200" dirty="0">
              <a:solidFill>
                <a:srgbClr val="30303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15D68-92F0-415E-86B3-F84D89B65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fld id="{40BFEAB2-FD83-41F2-9787-AD5D1A1760CD}" type="slidenum">
              <a:rPr lang="en-US" sz="1200">
                <a:solidFill>
                  <a:srgbClr val="303030"/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 sz="1200">
              <a:solidFill>
                <a:srgbClr val="303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378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D91C-E03C-4DB7-9485-2348174F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Topics Reporting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6E3FE-77C9-435E-B70C-06A427C06FF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600" dirty="0"/>
              <a:t>By selecting an objective, you will see which topics your class is mastering and which topics your class is struggling with.</a:t>
            </a:r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>
              <a:lnSpc>
                <a:spcPct val="90000"/>
              </a:lnSpc>
              <a:defRPr/>
            </a:pPr>
            <a:endParaRPr lang="en-US" sz="1700" dirty="0">
              <a:solidFill>
                <a:schemeClr val="tx1"/>
              </a:solidFill>
            </a:endParaRPr>
          </a:p>
        </p:txBody>
      </p:sp>
      <p:pic>
        <p:nvPicPr>
          <p:cNvPr id="7" name="Picture 6" descr="ALEKS Pie Report contains each topic and the class progression through it.">
            <a:extLst>
              <a:ext uri="{FF2B5EF4-FFF2-40B4-BE49-F238E27FC236}">
                <a16:creationId xmlns:a16="http://schemas.microsoft.com/office/drawing/2014/main" id="{0655D8CF-05DA-4852-9096-83BAE44C5B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371725" y="2510184"/>
            <a:ext cx="4400550" cy="3850005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C1230-C2F3-4A28-B957-97B1DFA3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kern="1200">
                <a:solidFill>
                  <a:srgbClr val="303030"/>
                </a:solidFill>
                <a:latin typeface="+mn-lt"/>
                <a:ea typeface="+mn-ea"/>
                <a:cs typeface="+mn-cs"/>
              </a:rPr>
              <a:t>Support At Every Step</a:t>
            </a:r>
            <a:endParaRPr lang="en-US" kern="1200" dirty="0">
              <a:solidFill>
                <a:srgbClr val="30303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15D68-92F0-415E-86B3-F84D89B65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fld id="{40BFEAB2-FD83-41F2-9787-AD5D1A1760CD}" type="slidenum">
              <a:rPr lang="en-US" sz="1200">
                <a:solidFill>
                  <a:srgbClr val="303030"/>
                </a:solidFill>
              </a:rPr>
              <a:pPr>
                <a:spcAft>
                  <a:spcPts val="600"/>
                </a:spcAft>
              </a:pPr>
              <a:t>13</a:t>
            </a:fld>
            <a:endParaRPr lang="en-US" sz="1200">
              <a:solidFill>
                <a:srgbClr val="303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492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D91C-E03C-4DB7-9485-2348174F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Examples </a:t>
            </a:r>
            <a:r>
              <a:rPr lang="en-US" dirty="0">
                <a:solidFill>
                  <a:schemeClr val="tx1"/>
                </a:solidFill>
              </a:rPr>
              <a:t>Based on 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Topics Reporting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6E3FE-77C9-435E-B70C-06A427C06FF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600" dirty="0"/>
              <a:t>By clicking on the topic, an example question will pop up which can be used as a warm-up exercise during class. </a:t>
            </a:r>
          </a:p>
          <a:p>
            <a:pPr>
              <a:lnSpc>
                <a:spcPct val="90000"/>
              </a:lnSpc>
              <a:defRPr/>
            </a:pPr>
            <a:r>
              <a:rPr lang="en-US" sz="1600" dirty="0"/>
              <a:t>Not only would this remind students to work in ALEKS but it would be a good time for students to ask questions about ALEKS and let you know if they are having any issues.</a:t>
            </a:r>
          </a:p>
          <a:p>
            <a:pPr>
              <a:lnSpc>
                <a:spcPct val="90000"/>
              </a:lnSpc>
              <a:defRPr/>
            </a:pPr>
            <a:r>
              <a:rPr lang="en-US" sz="1600" dirty="0"/>
              <a:t>In the first few weeks of the course, monitoring these reports and coaching students will encourage them to use time wisely, make steady progress, and keep communication open.</a:t>
            </a:r>
          </a:p>
          <a:p>
            <a:pPr>
              <a:lnSpc>
                <a:spcPct val="90000"/>
              </a:lnSpc>
              <a:defRPr/>
            </a:pPr>
            <a:endParaRPr lang="en-US" sz="1700" dirty="0">
              <a:solidFill>
                <a:schemeClr val="tx1"/>
              </a:solidFill>
            </a:endParaRPr>
          </a:p>
        </p:txBody>
      </p:sp>
      <p:pic>
        <p:nvPicPr>
          <p:cNvPr id="8" name="Picture 7" descr="An example question based on a selected topic.">
            <a:extLst>
              <a:ext uri="{FF2B5EF4-FFF2-40B4-BE49-F238E27FC236}">
                <a16:creationId xmlns:a16="http://schemas.microsoft.com/office/drawing/2014/main" id="{FEAD5B5D-3490-48AA-A79A-82B784B8B5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975942" y="3957615"/>
            <a:ext cx="3192116" cy="2191096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C1230-C2F3-4A28-B957-97B1DFA3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kern="1200">
                <a:solidFill>
                  <a:srgbClr val="303030"/>
                </a:solidFill>
                <a:latin typeface="+mn-lt"/>
                <a:ea typeface="+mn-ea"/>
                <a:cs typeface="+mn-cs"/>
              </a:rPr>
              <a:t>Support At Every Step</a:t>
            </a:r>
            <a:endParaRPr lang="en-US" kern="1200" dirty="0">
              <a:solidFill>
                <a:srgbClr val="30303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15D68-92F0-415E-86B3-F84D89B65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fld id="{40BFEAB2-FD83-41F2-9787-AD5D1A1760CD}" type="slidenum">
              <a:rPr lang="en-US" sz="1200">
                <a:solidFill>
                  <a:srgbClr val="303030"/>
                </a:solidFill>
              </a:rPr>
              <a:pPr>
                <a:spcAft>
                  <a:spcPts val="600"/>
                </a:spcAft>
              </a:pPr>
              <a:t>14</a:t>
            </a:fld>
            <a:endParaRPr lang="en-US" sz="1200">
              <a:solidFill>
                <a:srgbClr val="303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905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ECD6A0-9015-420C-8EA1-4D98E84EAA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198133-AF21-41C9-A9E4-56BA602D3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and 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4507A-160B-4478-8CDD-1FFACB2791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3241" y="1267968"/>
            <a:ext cx="4690407" cy="4707890"/>
          </a:xfrm>
        </p:spPr>
        <p:txBody>
          <a:bodyPr/>
          <a:lstStyle/>
          <a:p>
            <a:pPr lvl="0">
              <a:spcBef>
                <a:spcPts val="0"/>
              </a:spcBef>
            </a:pPr>
            <a:r>
              <a:rPr lang="en-US" dirty="0">
                <a:solidFill>
                  <a:srgbClr val="B60000"/>
                </a:solidFill>
                <a:latin typeface="Arial Black"/>
              </a:rPr>
              <a:t>TECH SUPPORT &amp; FAQ:</a:t>
            </a:r>
          </a:p>
          <a:p>
            <a:pPr lvl="0">
              <a:spcBef>
                <a:spcPts val="0"/>
              </a:spcBef>
            </a:pPr>
            <a:endParaRPr lang="en-US" dirty="0">
              <a:solidFill>
                <a:srgbClr val="DA0507"/>
              </a:solidFill>
              <a:latin typeface="Arial Black"/>
            </a:endParaRPr>
          </a:p>
          <a:p>
            <a:pPr lvl="0">
              <a:spcBef>
                <a:spcPts val="0"/>
              </a:spcBef>
            </a:pPr>
            <a:r>
              <a:rPr lang="en-US" sz="1900" b="1" dirty="0">
                <a:solidFill>
                  <a:srgbClr val="313131"/>
                </a:solidFill>
              </a:rPr>
              <a:t>CALL: </a:t>
            </a:r>
            <a:r>
              <a:rPr lang="en-US" sz="1900" dirty="0">
                <a:solidFill>
                  <a:srgbClr val="313131"/>
                </a:solidFill>
              </a:rPr>
              <a:t>(800) 258-2374</a:t>
            </a:r>
          </a:p>
          <a:p>
            <a:pPr lvl="0">
              <a:spcBef>
                <a:spcPts val="0"/>
              </a:spcBef>
            </a:pPr>
            <a:endParaRPr lang="en-US" sz="1900" dirty="0">
              <a:solidFill>
                <a:srgbClr val="313131"/>
              </a:solidFill>
            </a:endParaRPr>
          </a:p>
          <a:p>
            <a:pPr>
              <a:spcBef>
                <a:spcPts val="0"/>
              </a:spcBef>
            </a:pPr>
            <a:r>
              <a:rPr lang="en-US" sz="1900" b="1" dirty="0">
                <a:solidFill>
                  <a:srgbClr val="313131"/>
                </a:solidFill>
              </a:rPr>
              <a:t>EMAIL &amp; CHAT: </a:t>
            </a:r>
            <a:r>
              <a:rPr lang="en-US" sz="1900" dirty="0">
                <a:solidFill>
                  <a:srgbClr val="313131"/>
                </a:solidFill>
                <a:ea typeface="+mn-lt"/>
                <a:cs typeface="+mn-lt"/>
              </a:rPr>
              <a:t>aleks.com/support</a:t>
            </a:r>
            <a:endParaRPr lang="en-US" sz="1900" dirty="0"/>
          </a:p>
          <a:p>
            <a:pPr lvl="0">
              <a:spcBef>
                <a:spcPts val="0"/>
              </a:spcBef>
            </a:pPr>
            <a:endParaRPr lang="en-US" sz="1900" dirty="0">
              <a:solidFill>
                <a:srgbClr val="313131"/>
              </a:solidFill>
            </a:endParaRPr>
          </a:p>
          <a:p>
            <a:pPr lvl="0">
              <a:spcBef>
                <a:spcPts val="0"/>
              </a:spcBef>
            </a:pPr>
            <a:r>
              <a:rPr lang="en-US" sz="1900" b="1" dirty="0">
                <a:solidFill>
                  <a:srgbClr val="313131"/>
                </a:solidFill>
              </a:rPr>
              <a:t>MONDAY-THURSDAY: </a:t>
            </a:r>
            <a:r>
              <a:rPr lang="en-US" sz="1900" dirty="0">
                <a:solidFill>
                  <a:srgbClr val="313131"/>
                </a:solidFill>
              </a:rPr>
              <a:t>7 AM – 1 AM EST</a:t>
            </a:r>
          </a:p>
          <a:p>
            <a:pPr lvl="0">
              <a:spcBef>
                <a:spcPts val="0"/>
              </a:spcBef>
            </a:pPr>
            <a:r>
              <a:rPr lang="en-US" sz="1900" b="1" dirty="0">
                <a:solidFill>
                  <a:srgbClr val="313131"/>
                </a:solidFill>
              </a:rPr>
              <a:t>FRIDAY: </a:t>
            </a:r>
            <a:r>
              <a:rPr lang="en-US" sz="1900" dirty="0">
                <a:solidFill>
                  <a:srgbClr val="313131"/>
                </a:solidFill>
              </a:rPr>
              <a:t>7 AM – 9 PM EST</a:t>
            </a:r>
          </a:p>
          <a:p>
            <a:pPr lvl="0">
              <a:spcBef>
                <a:spcPts val="0"/>
              </a:spcBef>
            </a:pPr>
            <a:r>
              <a:rPr lang="en-US" sz="1900" b="1" dirty="0">
                <a:solidFill>
                  <a:srgbClr val="313131"/>
                </a:solidFill>
              </a:rPr>
              <a:t>SUNDAY: </a:t>
            </a:r>
            <a:r>
              <a:rPr lang="en-US" sz="1900" dirty="0">
                <a:solidFill>
                  <a:srgbClr val="313131"/>
                </a:solidFill>
              </a:rPr>
              <a:t>4 PM – 1 AM EST</a:t>
            </a:r>
            <a:endParaRPr lang="en-US" sz="19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CA1D3-AFFA-4CA2-95A8-73E2010B4F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15959" y="1267968"/>
            <a:ext cx="4114800" cy="4707890"/>
          </a:xfrm>
        </p:spPr>
        <p:txBody>
          <a:bodyPr/>
          <a:lstStyle/>
          <a:p>
            <a:pPr lvl="0">
              <a:spcBef>
                <a:spcPts val="0"/>
              </a:spcBef>
              <a:buClr>
                <a:srgbClr val="B60000"/>
              </a:buClr>
              <a:buSzPts val="2000"/>
            </a:pPr>
            <a:r>
              <a:rPr lang="en-US" dirty="0">
                <a:solidFill>
                  <a:srgbClr val="B60000"/>
                </a:solidFill>
                <a:latin typeface="Arial Black"/>
                <a:ea typeface="Arial Black"/>
                <a:cs typeface="Arial Black"/>
                <a:sym typeface="Arial Black"/>
              </a:rPr>
              <a:t>FIND MORE SUPPORT:</a:t>
            </a:r>
            <a:endParaRPr lang="en-US" dirty="0"/>
          </a:p>
          <a:p>
            <a:pPr lvl="0">
              <a:spcBef>
                <a:spcPts val="0"/>
              </a:spcBef>
              <a:buClr>
                <a:schemeClr val="dk2"/>
              </a:buClr>
              <a:buSzPts val="2000"/>
            </a:pPr>
            <a:endParaRPr lang="en-US" dirty="0">
              <a:solidFill>
                <a:srgbClr val="DA0507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>
              <a:spcBef>
                <a:spcPts val="0"/>
              </a:spcBef>
              <a:buClr>
                <a:srgbClr val="313131"/>
              </a:buClr>
            </a:pPr>
            <a:r>
              <a:rPr lang="en-US" dirty="0">
                <a:solidFill>
                  <a:srgbClr val="313131"/>
                </a:solidFill>
              </a:rPr>
              <a:t>supportateverystep.com</a:t>
            </a:r>
            <a:endParaRPr lang="en-US" dirty="0"/>
          </a:p>
          <a:p>
            <a:pPr lvl="0">
              <a:spcBef>
                <a:spcPts val="0"/>
              </a:spcBef>
              <a:buClr>
                <a:schemeClr val="dk2"/>
              </a:buClr>
              <a:buSzPts val="2000"/>
            </a:pPr>
            <a:endParaRPr lang="en-US" dirty="0">
              <a:solidFill>
                <a:srgbClr val="B60000"/>
              </a:solidFill>
            </a:endParaRPr>
          </a:p>
          <a:p>
            <a:pPr lvl="0">
              <a:spcBef>
                <a:spcPts val="0"/>
              </a:spcBef>
              <a:buClr>
                <a:srgbClr val="B60000"/>
              </a:buClr>
              <a:buSzPts val="2000"/>
            </a:pPr>
            <a:r>
              <a:rPr lang="en-US" dirty="0">
                <a:solidFill>
                  <a:srgbClr val="B60000"/>
                </a:solidFill>
                <a:latin typeface="Arial Black"/>
                <a:ea typeface="Arial Black"/>
                <a:cs typeface="Arial Black"/>
                <a:sym typeface="Arial Black"/>
              </a:rPr>
              <a:t>FIND MORE TIPS:</a:t>
            </a:r>
            <a:endParaRPr lang="en-US" dirty="0"/>
          </a:p>
          <a:p>
            <a:pPr lvl="0">
              <a:spcBef>
                <a:spcPts val="0"/>
              </a:spcBef>
              <a:buClr>
                <a:schemeClr val="dk2"/>
              </a:buClr>
              <a:buSzPts val="2000"/>
            </a:pPr>
            <a:endParaRPr lang="en-US" b="1" dirty="0">
              <a:solidFill>
                <a:srgbClr val="DA0507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>
              <a:spcBef>
                <a:spcPts val="0"/>
              </a:spcBef>
              <a:buClr>
                <a:srgbClr val="313131"/>
              </a:buClr>
            </a:pPr>
            <a:r>
              <a:rPr lang="en-US" dirty="0">
                <a:solidFill>
                  <a:srgbClr val="313131"/>
                </a:solidFill>
              </a:rPr>
              <a:t>mh</a:t>
            </a:r>
            <a:r>
              <a:rPr lang="en-US" dirty="0"/>
              <a:t>education.com/</a:t>
            </a:r>
            <a:r>
              <a:rPr lang="en-US" dirty="0" err="1"/>
              <a:t>highered</a:t>
            </a:r>
            <a:r>
              <a:rPr lang="en-US" dirty="0"/>
              <a:t>/ideas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9CA6DC-59F0-41AC-B921-EE764799D4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210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H 4x3 CORP PPT Template_V8-FNL_Compressed.potx_MAR-1-2019" id="{08DE2090-B8B5-4033-89C1-B4DDE1363E23}" vid="{41A9A413-2957-419E-84E7-5E9AF06433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1196</TotalTime>
  <Words>721</Words>
  <Application>Microsoft Office PowerPoint</Application>
  <PresentationFormat>On-screen Show (4:3)</PresentationFormat>
  <Paragraphs>87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Arial Black</vt:lpstr>
      <vt:lpstr>Calibri</vt:lpstr>
      <vt:lpstr>Office Theme</vt:lpstr>
      <vt:lpstr>Week 1 to 3 Tasks</vt:lpstr>
      <vt:lpstr>The Course Dashboard</vt:lpstr>
      <vt:lpstr>The Class Information Tile</vt:lpstr>
      <vt:lpstr>Checking ALEKS Accounts</vt:lpstr>
      <vt:lpstr>Checking Expiration of ALEKS Accounts</vt:lpstr>
      <vt:lpstr>Students Not Recently Logged In Tile</vt:lpstr>
      <vt:lpstr>What to Do With High and Low Knowledge Checks</vt:lpstr>
      <vt:lpstr>Monitoring Student Progress Through The Progress Report</vt:lpstr>
      <vt:lpstr>Monitoring Time and Topics</vt:lpstr>
      <vt:lpstr>Monitoring Time Using The Line Graph</vt:lpstr>
      <vt:lpstr>The Time and Topics Report</vt:lpstr>
      <vt:lpstr>Week By Week Reporting</vt:lpstr>
      <vt:lpstr>Topics Reporting</vt:lpstr>
      <vt:lpstr>Examples Based on Topics Reporting</vt:lpstr>
      <vt:lpstr>Support and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Template: User Notes Delete this slide from final presentation.</dc:title>
  <dc:creator>sgalayda</dc:creator>
  <cp:lastModifiedBy>sgalayda</cp:lastModifiedBy>
  <cp:revision>31</cp:revision>
  <dcterms:created xsi:type="dcterms:W3CDTF">2019-06-04T22:37:36Z</dcterms:created>
  <dcterms:modified xsi:type="dcterms:W3CDTF">2019-07-10T22:56:36Z</dcterms:modified>
</cp:coreProperties>
</file>