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46" r:id="rId2"/>
    <p:sldId id="335" r:id="rId3"/>
    <p:sldId id="348" r:id="rId4"/>
    <p:sldId id="349" r:id="rId5"/>
    <p:sldId id="350" r:id="rId6"/>
    <p:sldId id="351" r:id="rId7"/>
    <p:sldId id="352" r:id="rId8"/>
    <p:sldId id="353" r:id="rId9"/>
    <p:sldId id="359" r:id="rId1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76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672" userDrawn="1">
          <p15:clr>
            <a:srgbClr val="A4A3A4"/>
          </p15:clr>
        </p15:guide>
        <p15:guide id="10" pos="2976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1948" userDrawn="1">
          <p15:clr>
            <a:srgbClr val="A4A3A4"/>
          </p15:clr>
        </p15:guide>
        <p15:guide id="13" pos="216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8C"/>
    <a:srgbClr val="692146"/>
    <a:srgbClr val="720F11"/>
    <a:srgbClr val="9F2241"/>
    <a:srgbClr val="E2DFCA"/>
    <a:srgbClr val="625D9C"/>
    <a:srgbClr val="E21A23"/>
    <a:srgbClr val="FF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4844" autoAdjust="0"/>
  </p:normalViewPr>
  <p:slideViewPr>
    <p:cSldViewPr snapToGrid="0">
      <p:cViewPr varScale="1">
        <p:scale>
          <a:sx n="90" d="100"/>
          <a:sy n="90" d="100"/>
        </p:scale>
        <p:origin x="960" y="78"/>
      </p:cViewPr>
      <p:guideLst>
        <p:guide pos="1176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672"/>
        <p:guide pos="2976"/>
        <p:guide pos="5160"/>
        <p:guide pos="1948"/>
        <p:guide pos="216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03DB6BE-E2F3-2A47-94A8-585F5DD01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7" t="11823" r="5903" b="4524"/>
          <a:stretch/>
        </p:blipFill>
        <p:spPr>
          <a:xfrm>
            <a:off x="0" y="1520825"/>
            <a:ext cx="9144000" cy="4846438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1600F-0570-410C-9F95-5DDBAF63C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58448A-1EBE-41B2-B940-5B338FAA80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6B082-7C10-BA4E-BE12-3A2FD5AE08EF}"/>
              </a:ext>
            </a:extLst>
          </p:cNvPr>
          <p:cNvGrpSpPr/>
          <p:nvPr userDrawn="1"/>
        </p:nvGrpSpPr>
        <p:grpSpPr>
          <a:xfrm>
            <a:off x="6635067" y="0"/>
            <a:ext cx="2508933" cy="6367263"/>
            <a:chOff x="3491346" y="0"/>
            <a:chExt cx="2508933" cy="636726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3EC593-DC20-9346-9776-FBA0FABCCDA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31C323-8E84-A946-A27D-2777E3E0BE45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9B01AF-6459-4247-AF71-3F7C135643BB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6858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C0C4BDB-A03D-4245-B68D-139B69368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86" r="23740"/>
          <a:stretch/>
        </p:blipFill>
        <p:spPr>
          <a:xfrm>
            <a:off x="-13645" y="1524000"/>
            <a:ext cx="9157646" cy="484500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168EFA-D6C2-4F7E-B228-815598EC2B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1D669-74A6-4F41-BFAC-F4CB24AEC3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1521567"/>
            <a:ext cx="9144000" cy="4846438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9EC3BB-4571-47EE-A5F0-E16F7B4F2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7" y="328239"/>
            <a:ext cx="911679" cy="9116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D62D0-94AB-439B-AC37-064E850672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734" y="472527"/>
            <a:ext cx="3587614" cy="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60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49" r="15416"/>
          <a:stretch/>
        </p:blipFill>
        <p:spPr>
          <a:xfrm>
            <a:off x="0" y="0"/>
            <a:ext cx="9144000" cy="6364224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 userDrawn="1">
          <p15:clr>
            <a:srgbClr val="FBAE40"/>
          </p15:clr>
        </p15:guide>
        <p15:guide id="2" orient="horz" pos="1968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2880" userDrawn="1">
          <p15:clr>
            <a:srgbClr val="FBAE40"/>
          </p15:clr>
        </p15:guide>
        <p15:guide id="6" pos="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4E5CB6-D66B-41F9-83A5-D13DF6581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5" t="12480" b="3239"/>
          <a:stretch/>
        </p:blipFill>
        <p:spPr>
          <a:xfrm flipH="1">
            <a:off x="6010" y="-1"/>
            <a:ext cx="9150022" cy="636471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897F304-D13A-4DA5-B7F7-FF30EFC8C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016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  <p15:guide id="4">
          <p15:clr>
            <a:srgbClr val="FBAE40"/>
          </p15:clr>
        </p15:guide>
        <p15:guide id="5" pos="2880">
          <p15:clr>
            <a:srgbClr val="FBAE40"/>
          </p15:clr>
        </p15:guide>
        <p15:guide id="6" pos="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F57B6-1B1A-4B8F-9DFF-73A531E5D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5"/>
            <a:ext cx="9144000" cy="636182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F1C43492-7E70-499B-AF94-526224C01DA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704180-9FB4-409C-B364-B110408FE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56">
          <p15:clr>
            <a:srgbClr val="FBAE40"/>
          </p15:clr>
        </p15:guide>
        <p15:guide id="3" orient="horz" pos="2352">
          <p15:clr>
            <a:srgbClr val="FBAE40"/>
          </p15:clr>
        </p15:guide>
        <p15:guide id="4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C48C-3392-4FDB-9369-6BC17D9CE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878"/>
            <a:ext cx="9144000" cy="637067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DB4B4D12-AF0C-4D97-9CED-90CB55C54F58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F72B6D8-B4B8-483C-B007-F56FA2D2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957E67-98EC-4631-8D21-6B97CCB35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0" y="0"/>
            <a:ext cx="9144000" cy="6367263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7612" y="2368353"/>
            <a:ext cx="3457621" cy="3457621"/>
            <a:chOff x="467612" y="2368353"/>
            <a:chExt cx="3457621" cy="3457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5600"/>
              <a:ext cx="2795875" cy="277859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FEEE245A-9698-4A49-A735-5BCF7ABE0A3A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84BA6A4-9923-441F-97B3-3C28313D0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70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88">
          <p15:clr>
            <a:srgbClr val="FBAE40"/>
          </p15:clr>
        </p15:guide>
        <p15:guide id="2" orient="horz" pos="19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AB23EC-917E-B047-8295-8203CA1ECBFE}"/>
              </a:ext>
            </a:extLst>
          </p:cNvPr>
          <p:cNvGrpSpPr/>
          <p:nvPr userDrawn="1"/>
        </p:nvGrpSpPr>
        <p:grpSpPr>
          <a:xfrm>
            <a:off x="0" y="0"/>
            <a:ext cx="9144000" cy="6366424"/>
            <a:chOff x="1" y="0"/>
            <a:chExt cx="9144000" cy="63664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2D7C90-AFB1-5842-AE7B-3EE743CC58EE}"/>
                </a:ext>
              </a:extLst>
            </p:cNvPr>
            <p:cNvSpPr/>
            <p:nvPr userDrawn="1"/>
          </p:nvSpPr>
          <p:spPr>
            <a:xfrm>
              <a:off x="720000" y="3962630"/>
              <a:ext cx="8229600" cy="2403794"/>
            </a:xfrm>
            <a:custGeom>
              <a:avLst/>
              <a:gdLst>
                <a:gd name="connsiteX0" fmla="*/ 3062211 w 8229600"/>
                <a:gd name="connsiteY0" fmla="*/ 0 h 2403794"/>
                <a:gd name="connsiteX1" fmla="*/ 8229600 w 8229600"/>
                <a:gd name="connsiteY1" fmla="*/ 2403794 h 2403794"/>
                <a:gd name="connsiteX2" fmla="*/ 0 w 8229600"/>
                <a:gd name="connsiteY2" fmla="*/ 2403794 h 240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29600" h="2403794">
                  <a:moveTo>
                    <a:pt x="3062211" y="0"/>
                  </a:moveTo>
                  <a:lnTo>
                    <a:pt x="8229600" y="2403794"/>
                  </a:lnTo>
                  <a:lnTo>
                    <a:pt x="0" y="2403794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F2D842F-70F3-E249-837F-3B31E02390D7}"/>
                </a:ext>
              </a:extLst>
            </p:cNvPr>
            <p:cNvSpPr/>
            <p:nvPr userDrawn="1"/>
          </p:nvSpPr>
          <p:spPr>
            <a:xfrm>
              <a:off x="3782212" y="0"/>
              <a:ext cx="5361789" cy="6366424"/>
            </a:xfrm>
            <a:custGeom>
              <a:avLst/>
              <a:gdLst>
                <a:gd name="connsiteX0" fmla="*/ 5048021 w 5361789"/>
                <a:gd name="connsiteY0" fmla="*/ 0 h 6366424"/>
                <a:gd name="connsiteX1" fmla="*/ 5361789 w 5361789"/>
                <a:gd name="connsiteY1" fmla="*/ 0 h 6366424"/>
                <a:gd name="connsiteX2" fmla="*/ 5361789 w 5361789"/>
                <a:gd name="connsiteY2" fmla="*/ 6366424 h 6366424"/>
                <a:gd name="connsiteX3" fmla="*/ 5167389 w 5361789"/>
                <a:gd name="connsiteY3" fmla="*/ 6366424 h 6366424"/>
                <a:gd name="connsiteX4" fmla="*/ 0 w 5361789"/>
                <a:gd name="connsiteY4" fmla="*/ 3962630 h 6366424"/>
                <a:gd name="connsiteX5" fmla="*/ 5048021 w 5361789"/>
                <a:gd name="connsiteY5" fmla="*/ 0 h 636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1789" h="6366424">
                  <a:moveTo>
                    <a:pt x="5048021" y="0"/>
                  </a:moveTo>
                  <a:lnTo>
                    <a:pt x="5361789" y="0"/>
                  </a:lnTo>
                  <a:lnTo>
                    <a:pt x="5361789" y="6366424"/>
                  </a:lnTo>
                  <a:lnTo>
                    <a:pt x="5167389" y="6366424"/>
                  </a:lnTo>
                  <a:lnTo>
                    <a:pt x="0" y="3962630"/>
                  </a:lnTo>
                  <a:lnTo>
                    <a:pt x="5048021" y="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80FE84-562B-8D4E-8B93-4B4D187CAD16}"/>
                </a:ext>
              </a:extLst>
            </p:cNvPr>
            <p:cNvSpPr/>
            <p:nvPr userDrawn="1"/>
          </p:nvSpPr>
          <p:spPr>
            <a:xfrm>
              <a:off x="1" y="2203200"/>
              <a:ext cx="3782211" cy="4163224"/>
            </a:xfrm>
            <a:custGeom>
              <a:avLst/>
              <a:gdLst>
                <a:gd name="connsiteX0" fmla="*/ 0 w 3782211"/>
                <a:gd name="connsiteY0" fmla="*/ 0 h 4163224"/>
                <a:gd name="connsiteX1" fmla="*/ 3782211 w 3782211"/>
                <a:gd name="connsiteY1" fmla="*/ 1759430 h 4163224"/>
                <a:gd name="connsiteX2" fmla="*/ 720000 w 3782211"/>
                <a:gd name="connsiteY2" fmla="*/ 4163224 h 4163224"/>
                <a:gd name="connsiteX3" fmla="*/ 0 w 3782211"/>
                <a:gd name="connsiteY3" fmla="*/ 4163224 h 4163224"/>
                <a:gd name="connsiteX4" fmla="*/ 0 w 3782211"/>
                <a:gd name="connsiteY4" fmla="*/ 0 h 41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2211" h="4163224">
                  <a:moveTo>
                    <a:pt x="0" y="0"/>
                  </a:moveTo>
                  <a:lnTo>
                    <a:pt x="3782211" y="1759430"/>
                  </a:lnTo>
                  <a:lnTo>
                    <a:pt x="720000" y="4163224"/>
                  </a:lnTo>
                  <a:lnTo>
                    <a:pt x="0" y="416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6616" y="203829"/>
            <a:ext cx="73152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616" y="1252728"/>
            <a:ext cx="59436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540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7" r:id="rId4"/>
    <p:sldLayoutId id="2147483713" r:id="rId5"/>
    <p:sldLayoutId id="2147483709" r:id="rId6"/>
    <p:sldLayoutId id="2147483711" r:id="rId7"/>
    <p:sldLayoutId id="2147483712" r:id="rId8"/>
    <p:sldLayoutId id="2147483668" r:id="rId9"/>
    <p:sldLayoutId id="2147483662" r:id="rId10"/>
    <p:sldLayoutId id="2147483665" r:id="rId11"/>
    <p:sldLayoutId id="2147483666" r:id="rId12"/>
    <p:sldLayoutId id="2147483671" r:id="rId13"/>
    <p:sldLayoutId id="2147483669" r:id="rId14"/>
    <p:sldLayoutId id="2147483676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390-6D7C-4F42-AF10-D70C51833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65409-B95C-426A-A3F5-0AA09887D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ALEKS Training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D0EEC-F0C1-4BF5-8048-2B7D041C2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Instructors</a:t>
            </a:r>
          </a:p>
        </p:txBody>
      </p:sp>
    </p:spTree>
    <p:extLst>
      <p:ext uri="{BB962C8B-B14F-4D97-AF65-F5344CB8AC3E}">
        <p14:creationId xmlns:p14="http://schemas.microsoft.com/office/powerpoint/2010/main" val="12219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Adaptive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The number one thing you can share with your students is </a:t>
            </a:r>
            <a:r>
              <a:rPr lang="en-US" sz="1600" b="1" dirty="0"/>
              <a:t>excitement</a:t>
            </a:r>
            <a:r>
              <a:rPr lang="en-US" sz="1600" dirty="0"/>
              <a:t> for ALEKS and respect for the adaptive capabilities.</a:t>
            </a:r>
          </a:p>
          <a:p>
            <a:r>
              <a:rPr lang="en-US" sz="1600" dirty="0"/>
              <a:t>Students are entering a unique learning experience </a:t>
            </a:r>
            <a:r>
              <a:rPr lang="en-US" sz="1600" b="1" dirty="0"/>
              <a:t>personalized just for them</a:t>
            </a:r>
            <a:r>
              <a:rPr lang="en-US" sz="1600" dirty="0"/>
              <a:t>! </a:t>
            </a:r>
          </a:p>
          <a:p>
            <a:r>
              <a:rPr lang="en-US" sz="1600" dirty="0"/>
              <a:t>Everything about ALEKS is designed to help students be successful, so they should get ready for their path to success.</a:t>
            </a:r>
          </a:p>
        </p:txBody>
      </p:sp>
      <p:pic>
        <p:nvPicPr>
          <p:cNvPr id="9" name="Picture 8" descr="Introduction to ALEKS screen is shown.">
            <a:extLst>
              <a:ext uri="{FF2B5EF4-FFF2-40B4-BE49-F238E27FC236}">
                <a16:creationId xmlns:a16="http://schemas.microsoft.com/office/drawing/2014/main" id="{C2843236-052F-46D9-AE7B-E4C31A5AE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66950" y="3576320"/>
            <a:ext cx="4610100" cy="241173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Initial Knowledge Check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ALEKS needs to identify where students are on Day 1. This happens in the Initial Knowledge Check. </a:t>
            </a:r>
          </a:p>
          <a:p>
            <a:r>
              <a:rPr lang="en-US" sz="1600" dirty="0"/>
              <a:t>Students get credit for the topics in the course that they already know, which allows them to focus on the things they don’t know yet but will learn.</a:t>
            </a:r>
            <a:r>
              <a:rPr lang="en-US" sz="1600" i="1" dirty="0"/>
              <a:t> </a:t>
            </a:r>
          </a:p>
          <a:p>
            <a:r>
              <a:rPr lang="en-US" sz="1600" dirty="0"/>
              <a:t>Students should do their best and work independently on the Initial Knowledge Check so ALEKS can get to know them. </a:t>
            </a:r>
          </a:p>
          <a:p>
            <a:r>
              <a:rPr lang="en-US" sz="1600" dirty="0"/>
              <a:t>It is not necessary to study for the Initial Knowledge Check; ALEKS will meet them where they are, helping to fill in any knowledge gaps students may have along the way.</a:t>
            </a:r>
          </a:p>
        </p:txBody>
      </p:sp>
      <p:pic>
        <p:nvPicPr>
          <p:cNvPr id="7" name="Picture 6" descr="On the left side of the screen is a button that says Get Started which will begin the Initial Knowledge Check.">
            <a:extLst>
              <a:ext uri="{FF2B5EF4-FFF2-40B4-BE49-F238E27FC236}">
                <a16:creationId xmlns:a16="http://schemas.microsoft.com/office/drawing/2014/main" id="{2BAF88A5-4C3A-4D95-BEBE-E8A5E82B98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7900" y="4258418"/>
            <a:ext cx="4648200" cy="181546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4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Post-Initial Knowledge Check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Once students have completed their Initial Knowledge Check, ALEKS will provide them with a personalized path through the course material. </a:t>
            </a:r>
          </a:p>
          <a:p>
            <a:r>
              <a:rPr lang="en-US" sz="1600" dirty="0"/>
              <a:t>Since ALEKS knows what they know, it also knows what they are most ready to learn. </a:t>
            </a:r>
          </a:p>
          <a:p>
            <a:r>
              <a:rPr lang="en-US" sz="1600" dirty="0"/>
              <a:t>It is generally best to work on what ALEKS suggests, though students can choose other topics if they prefer.</a:t>
            </a:r>
          </a:p>
        </p:txBody>
      </p:sp>
      <p:pic>
        <p:nvPicPr>
          <p:cNvPr id="8" name="Picture 7" descr="On the left side of the screen is a button that says Start My Path.">
            <a:extLst>
              <a:ext uri="{FF2B5EF4-FFF2-40B4-BE49-F238E27FC236}">
                <a16:creationId xmlns:a16="http://schemas.microsoft.com/office/drawing/2014/main" id="{C0AF11C4-22EB-435C-8EAC-D8A7C6067C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39922" y="3442824"/>
            <a:ext cx="4864155" cy="28195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0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Locked Topics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A locked topic means the student hasn’t shown ALEKS they are ready for that particular topic. </a:t>
            </a:r>
          </a:p>
          <a:p>
            <a:r>
              <a:rPr lang="en-US" sz="1600" dirty="0"/>
              <a:t>ALEKS is always paying attention, and won’t let students get frustrated by asking them to work on topics they aren’t yet ready for. </a:t>
            </a:r>
          </a:p>
          <a:p>
            <a:r>
              <a:rPr lang="en-US" sz="1600" dirty="0"/>
              <a:t>Don’t let students get discouraged by locked topics, it just means they aren’t quite ready for that one and should do something else first.</a:t>
            </a:r>
          </a:p>
        </p:txBody>
      </p:sp>
      <p:pic>
        <p:nvPicPr>
          <p:cNvPr id="7" name="Picture 6" descr="A picture of a locked topic is shown, indicated by the lock on the top right.">
            <a:extLst>
              <a:ext uri="{FF2B5EF4-FFF2-40B4-BE49-F238E27FC236}">
                <a16:creationId xmlns:a16="http://schemas.microsoft.com/office/drawing/2014/main" id="{95B2927C-3337-48D3-BE73-34D2A78EF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6611" y="4403503"/>
            <a:ext cx="3534410" cy="17208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6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Progress Knowledge Checks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Progress Knowledge Checks are essentially personalized reviews before tests/exams. </a:t>
            </a:r>
          </a:p>
          <a:p>
            <a:r>
              <a:rPr lang="en-US" sz="1600" dirty="0"/>
              <a:t>ALEKS is checking to make sure students truly understand what they have been learning. Students should always do their best on Knowledge Checks. </a:t>
            </a:r>
          </a:p>
          <a:p>
            <a:r>
              <a:rPr lang="en-US" sz="1600" dirty="0"/>
              <a:t>Students may lose topics on a Progress Knowledge Check and need to go back and practice those topics again. </a:t>
            </a:r>
          </a:p>
          <a:p>
            <a:r>
              <a:rPr lang="en-US" sz="1600" dirty="0"/>
              <a:t>This is not a penalty – it’s an opportunity!! ALEKS is identifying a weakness for the student and providing the opportunity to reinforce that knowledge.</a:t>
            </a:r>
          </a:p>
          <a:p>
            <a:endParaRPr lang="en-US" dirty="0"/>
          </a:p>
        </p:txBody>
      </p:sp>
      <p:pic>
        <p:nvPicPr>
          <p:cNvPr id="8" name="Picture 7" descr="An indication that a Knowledge Check has been triggered is shown. At the bottom of the screen two buttons are shown. The button on the left says &quot;Return to Homepage&quot; and the button on the right says &quot;Start Knowledge Check&quot;.">
            <a:extLst>
              <a:ext uri="{FF2B5EF4-FFF2-40B4-BE49-F238E27FC236}">
                <a16:creationId xmlns:a16="http://schemas.microsoft.com/office/drawing/2014/main" id="{8FD4519B-6993-4CFF-9976-D71BA27671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40" y="3789838"/>
            <a:ext cx="2571689" cy="2352884"/>
          </a:xfrm>
          <a:prstGeom prst="rect">
            <a:avLst/>
          </a:prstGeom>
        </p:spPr>
      </p:pic>
      <p:pic>
        <p:nvPicPr>
          <p:cNvPr id="9" name="Picture 8" descr="An ALEKS Pie is shown.">
            <a:extLst>
              <a:ext uri="{FF2B5EF4-FFF2-40B4-BE49-F238E27FC236}">
                <a16:creationId xmlns:a16="http://schemas.microsoft.com/office/drawing/2014/main" id="{E93F1E49-4949-45CA-926C-751B0FE1EC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69535" y="3789838"/>
            <a:ext cx="2474995" cy="235288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9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Working in ALEKS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5279413" cy="4616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In order to get the most out of ALEKS, students should work consistently. </a:t>
            </a:r>
          </a:p>
          <a:p>
            <a:r>
              <a:rPr lang="en-US" sz="1600" dirty="0"/>
              <a:t>Working each day is best, even if it’s only 30 minutes.  </a:t>
            </a:r>
          </a:p>
          <a:p>
            <a:r>
              <a:rPr lang="en-US" sz="1600" dirty="0"/>
              <a:t>Set daily or weekly time expectations for your students, based on the amount of material in the course. </a:t>
            </a:r>
          </a:p>
          <a:p>
            <a:r>
              <a:rPr lang="en-US" sz="1600" dirty="0"/>
              <a:t>Students who work ahead can always select the review option to ensure what they’re working on is sticking. </a:t>
            </a:r>
          </a:p>
          <a:p>
            <a:r>
              <a:rPr lang="en-US" sz="1600" dirty="0"/>
              <a:t>The Review option is available to the students via the left navigation menu.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The left navigation menu is shown. Review is the third option.">
            <a:extLst>
              <a:ext uri="{FF2B5EF4-FFF2-40B4-BE49-F238E27FC236}">
                <a16:creationId xmlns:a16="http://schemas.microsoft.com/office/drawing/2014/main" id="{D03F6BA6-3D4B-4474-8886-154B48971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29789" y="1371600"/>
            <a:ext cx="2191497" cy="369916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D91C-E03C-4DB7-9485-2348174F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ALEKS Reports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6E3FE-77C9-435E-B70C-06A427C06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615" y="1371600"/>
            <a:ext cx="8545845" cy="29177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You can use the ALEKS Pie Report to determine which topics to cover in class that will have the biggest impact on students. </a:t>
            </a:r>
          </a:p>
          <a:p>
            <a:r>
              <a:rPr lang="en-US" sz="1600" dirty="0"/>
              <a:t>Or use it to group students for a class activity. </a:t>
            </a:r>
          </a:p>
          <a:p>
            <a:r>
              <a:rPr lang="en-US" sz="1600" dirty="0"/>
              <a:t>ALEKS Insights and Reports can be used to find out which students would benefit from a one-on-one discussion or some other intervention.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The ALEKS Pie Report is shown along with a list of topics and their class completion rates.">
            <a:extLst>
              <a:ext uri="{FF2B5EF4-FFF2-40B4-BE49-F238E27FC236}">
                <a16:creationId xmlns:a16="http://schemas.microsoft.com/office/drawing/2014/main" id="{D11408F5-07D3-45E5-8D8F-62266B81E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4396" y="3274036"/>
            <a:ext cx="5201285" cy="1289650"/>
          </a:xfrm>
          <a:prstGeom prst="rect">
            <a:avLst/>
          </a:prstGeom>
        </p:spPr>
      </p:pic>
      <p:pic>
        <p:nvPicPr>
          <p:cNvPr id="12" name="Picture 11" descr="The menu is open and Reports is selected.">
            <a:extLst>
              <a:ext uri="{FF2B5EF4-FFF2-40B4-BE49-F238E27FC236}">
                <a16:creationId xmlns:a16="http://schemas.microsoft.com/office/drawing/2014/main" id="{AF26656D-45CA-4015-9FAF-CFF8FE5986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99292" y="4841575"/>
            <a:ext cx="5111495" cy="12896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C1230-C2F3-4A28-B957-97B1DFA3F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Support At Every Step</a:t>
            </a:r>
            <a:endParaRPr lang="en-US" kern="1200" dirty="0">
              <a:solidFill>
                <a:srgbClr val="30303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15D68-92F0-415E-86B3-F84D89B6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40BFEAB2-FD83-41F2-9787-AD5D1A1760CD}" type="slidenum">
              <a:rPr lang="en-US" sz="120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2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CD6A0-9015-420C-8EA1-4D98E84E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8133-AF21-41C9-A9E4-56BA602D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507A-160B-4478-8CDD-1FFACB279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41" y="1267968"/>
            <a:ext cx="4690407" cy="470789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B60000"/>
                </a:solidFill>
                <a:latin typeface="Arial Black"/>
              </a:rPr>
              <a:t>TECH SUPPORT &amp; FAQ:</a:t>
            </a:r>
          </a:p>
          <a:p>
            <a:pPr lvl="0">
              <a:spcBef>
                <a:spcPts val="0"/>
              </a:spcBef>
            </a:pPr>
            <a:endParaRPr lang="en-US" dirty="0">
              <a:solidFill>
                <a:srgbClr val="DA0507"/>
              </a:solidFill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CALL: </a:t>
            </a:r>
            <a:r>
              <a:rPr lang="en-US" sz="1900" dirty="0">
                <a:solidFill>
                  <a:srgbClr val="313131"/>
                </a:solidFill>
              </a:rPr>
              <a:t>(800) 258-2374</a:t>
            </a:r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EMAIL &amp; CHAT: </a:t>
            </a:r>
            <a:r>
              <a:rPr lang="en-US" sz="1900" dirty="0">
                <a:solidFill>
                  <a:srgbClr val="313131"/>
                </a:solidFill>
                <a:ea typeface="+mn-lt"/>
                <a:cs typeface="+mn-lt"/>
              </a:rPr>
              <a:t>aleks.com/support</a:t>
            </a:r>
            <a:endParaRPr lang="en-US" sz="1900" dirty="0"/>
          </a:p>
          <a:p>
            <a:pPr lvl="0">
              <a:spcBef>
                <a:spcPts val="0"/>
              </a:spcBef>
            </a:pPr>
            <a:endParaRPr lang="en-US" sz="1900" dirty="0">
              <a:solidFill>
                <a:srgbClr val="31313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MONDAY-THURSDAY: </a:t>
            </a:r>
            <a:r>
              <a:rPr lang="en-US" sz="1900" dirty="0">
                <a:solidFill>
                  <a:srgbClr val="313131"/>
                </a:solidFill>
              </a:rPr>
              <a:t>7 AM – 1 AM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FRIDAY: </a:t>
            </a:r>
            <a:r>
              <a:rPr lang="en-US" sz="1900" dirty="0">
                <a:solidFill>
                  <a:srgbClr val="313131"/>
                </a:solidFill>
              </a:rPr>
              <a:t>7 AM – 9 PM EST</a:t>
            </a:r>
          </a:p>
          <a:p>
            <a:pPr lvl="0">
              <a:spcBef>
                <a:spcPts val="0"/>
              </a:spcBef>
            </a:pPr>
            <a:r>
              <a:rPr lang="en-US" sz="1900" b="1" dirty="0">
                <a:solidFill>
                  <a:srgbClr val="313131"/>
                </a:solidFill>
              </a:rPr>
              <a:t>SUNDAY: </a:t>
            </a:r>
            <a:r>
              <a:rPr lang="en-US" sz="1900" dirty="0">
                <a:solidFill>
                  <a:srgbClr val="313131"/>
                </a:solidFill>
              </a:rPr>
              <a:t>4 PM – 1 AM EST</a:t>
            </a:r>
            <a:endParaRPr lang="en-US" sz="1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CA1D3-AFFA-4CA2-95A8-73E2010B4F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5959" y="1267968"/>
            <a:ext cx="4114800" cy="470789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SUPPORT: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supportateverystep.com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dirty="0">
              <a:solidFill>
                <a:srgbClr val="B60000"/>
              </a:solidFill>
            </a:endParaRPr>
          </a:p>
          <a:p>
            <a:pPr lvl="0">
              <a:spcBef>
                <a:spcPts val="0"/>
              </a:spcBef>
              <a:buClr>
                <a:srgbClr val="B60000"/>
              </a:buClr>
              <a:buSzPts val="2000"/>
            </a:pPr>
            <a:r>
              <a:rPr lang="en-US" dirty="0">
                <a:solidFill>
                  <a:srgbClr val="B60000"/>
                </a:solidFill>
                <a:latin typeface="Arial Black"/>
                <a:ea typeface="Arial Black"/>
                <a:cs typeface="Arial Black"/>
                <a:sym typeface="Arial Black"/>
              </a:rPr>
              <a:t>FIND MORE TIPS:</a:t>
            </a:r>
            <a:endParaRPr lang="en-US" dirty="0"/>
          </a:p>
          <a:p>
            <a:pPr lvl="0">
              <a:spcBef>
                <a:spcPts val="0"/>
              </a:spcBef>
              <a:buClr>
                <a:schemeClr val="dk2"/>
              </a:buClr>
              <a:buSzPts val="2000"/>
            </a:pPr>
            <a:endParaRPr lang="en-US" b="1" dirty="0">
              <a:solidFill>
                <a:srgbClr val="DA050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0"/>
              </a:spcBef>
              <a:buClr>
                <a:srgbClr val="313131"/>
              </a:buClr>
            </a:pPr>
            <a:r>
              <a:rPr lang="en-US" dirty="0">
                <a:solidFill>
                  <a:srgbClr val="313131"/>
                </a:solidFill>
              </a:rPr>
              <a:t>mh</a:t>
            </a:r>
            <a:r>
              <a:rPr lang="en-US" dirty="0"/>
              <a:t>education.com/</a:t>
            </a:r>
            <a:r>
              <a:rPr lang="en-US" dirty="0" err="1"/>
              <a:t>highered</a:t>
            </a:r>
            <a:r>
              <a:rPr lang="en-US" dirty="0"/>
              <a:t>/ideas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A6DC-59F0-41AC-B921-EE764799D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Support At Every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641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Student Success</vt:lpstr>
      <vt:lpstr>Adaptive Learning</vt:lpstr>
      <vt:lpstr>The Initial Knowledge Check</vt:lpstr>
      <vt:lpstr>Post-Initial Knowledge Check</vt:lpstr>
      <vt:lpstr>Locked Topics</vt:lpstr>
      <vt:lpstr>Progress Knowledge Checks</vt:lpstr>
      <vt:lpstr>Working in ALEKS</vt:lpstr>
      <vt:lpstr>ALEKS Reports</vt:lpstr>
      <vt:lpstr>Support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sgalayda</dc:creator>
  <cp:lastModifiedBy>sgalayda</cp:lastModifiedBy>
  <cp:revision>22</cp:revision>
  <dcterms:created xsi:type="dcterms:W3CDTF">2019-06-04T22:37:36Z</dcterms:created>
  <dcterms:modified xsi:type="dcterms:W3CDTF">2019-07-10T22:55:56Z</dcterms:modified>
</cp:coreProperties>
</file>