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6" r:id="rId2"/>
    <p:sldId id="335" r:id="rId3"/>
    <p:sldId id="348" r:id="rId4"/>
    <p:sldId id="349" r:id="rId5"/>
    <p:sldId id="350" r:id="rId6"/>
    <p:sldId id="359" r:id="rId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76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2976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1948" userDrawn="1">
          <p15:clr>
            <a:srgbClr val="A4A3A4"/>
          </p15:clr>
        </p15:guide>
        <p15:guide id="13" pos="216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692146"/>
    <a:srgbClr val="720F11"/>
    <a:srgbClr val="9F2241"/>
    <a:srgbClr val="E2DFCA"/>
    <a:srgbClr val="625D9C"/>
    <a:srgbClr val="E21A23"/>
    <a:srgbClr val="FF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844" autoAdjust="0"/>
  </p:normalViewPr>
  <p:slideViewPr>
    <p:cSldViewPr snapToGrid="0">
      <p:cViewPr varScale="1">
        <p:scale>
          <a:sx n="90" d="100"/>
          <a:sy n="90" d="100"/>
        </p:scale>
        <p:origin x="960" y="78"/>
      </p:cViewPr>
      <p:guideLst>
        <p:guide pos="1176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672"/>
        <p:guide pos="2976"/>
        <p:guide pos="5160"/>
        <p:guide pos="1948"/>
        <p:guide pos="216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9144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3645" y="1524000"/>
            <a:ext cx="9157646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9144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pos="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6010" y="-1"/>
            <a:ext cx="9150022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  <p15:guide id="4">
          <p15:clr>
            <a:srgbClr val="FBAE40"/>
          </p15:clr>
        </p15:guide>
        <p15:guide id="5" pos="2880">
          <p15:clr>
            <a:srgbClr val="FBAE40"/>
          </p15:clr>
        </p15:guide>
        <p15:guide id="6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"/>
            <a:ext cx="9144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56">
          <p15:clr>
            <a:srgbClr val="FBAE40"/>
          </p15:clr>
        </p15:guide>
        <p15:guide id="3" orient="horz" pos="2352">
          <p15:clr>
            <a:srgbClr val="FBAE40"/>
          </p15:clr>
        </p15:guide>
        <p15:guide id="4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9144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9144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9144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03829"/>
            <a:ext cx="73152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616" y="1252728"/>
            <a:ext cx="59436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390-6D7C-4F42-AF10-D70C51833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Share an ALEKS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5409-B95C-426A-A3F5-0AA09887D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ALEKS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0EEC-F0C1-4BF5-8048-2B7D041C2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</p:spTree>
    <p:extLst>
      <p:ext uri="{BB962C8B-B14F-4D97-AF65-F5344CB8AC3E}">
        <p14:creationId xmlns:p14="http://schemas.microsoft.com/office/powerpoint/2010/main" val="12219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30303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Share Class Access Feature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The Share Class access feature allows you to give another instructor or TA access to your ALEKS course.</a:t>
            </a:r>
            <a:r>
              <a:rPr lang="en-US" sz="1600" b="1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There are a few access level options including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keeping track of student reports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giving course access to a substitute who will take over your course in your absence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giving course access to another instructor to copy your course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are several ways to use this feature.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</a:p>
        </p:txBody>
      </p:sp>
    </p:spTree>
    <p:extLst>
      <p:ext uri="{BB962C8B-B14F-4D97-AF65-F5344CB8AC3E}">
        <p14:creationId xmlns:p14="http://schemas.microsoft.com/office/powerpoint/2010/main" val="8649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Sharing Class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Navigate to your course homepage and click on Class Administration. Select Share Class Access. 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Group 3" descr="The Class Administration menu is open with Share Class Access circled.">
            <a:extLst>
              <a:ext uri="{FF2B5EF4-FFF2-40B4-BE49-F238E27FC236}">
                <a16:creationId xmlns:a16="http://schemas.microsoft.com/office/drawing/2014/main" id="{D4B72724-F9F2-4A98-A35F-A3409410F52E}"/>
              </a:ext>
            </a:extLst>
          </p:cNvPr>
          <p:cNvGrpSpPr/>
          <p:nvPr/>
        </p:nvGrpSpPr>
        <p:grpSpPr>
          <a:xfrm>
            <a:off x="718064" y="2569509"/>
            <a:ext cx="8184397" cy="2220631"/>
            <a:chOff x="718064" y="2581275"/>
            <a:chExt cx="8184397" cy="2220631"/>
          </a:xfrm>
        </p:grpSpPr>
        <p:pic>
          <p:nvPicPr>
            <p:cNvPr id="9" name="Picture 8" descr="The Class Administration menu is open with Share Class Access circled.">
              <a:extLst>
                <a:ext uri="{FF2B5EF4-FFF2-40B4-BE49-F238E27FC236}">
                  <a16:creationId xmlns:a16="http://schemas.microsoft.com/office/drawing/2014/main" id="{8710EFDD-6048-473F-8CA6-6AB39A08394C}"/>
                </a:ext>
              </a:extLst>
            </p:cNvPr>
            <p:cNvPicPr/>
            <p:nvPr/>
          </p:nvPicPr>
          <p:blipFill rotWithShape="1">
            <a:blip r:embed="rId2"/>
            <a:srcRect t="3434"/>
            <a:stretch/>
          </p:blipFill>
          <p:spPr bwMode="auto">
            <a:xfrm>
              <a:off x="718064" y="2581275"/>
              <a:ext cx="8184397" cy="22206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27E321-6AEA-4EB0-A02C-66ACCFB09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2185" y="3904989"/>
              <a:ext cx="1687594" cy="36517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7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Assigning Permissions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Next to a list of instructors and teaching assistants with ALEKS accounts at your institution, there is a drop-down box.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There are four levels of permission for each person. Select the level of access you wish to provide them.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list of instructors and teaching assistants along with the four levels of permission in a drop-down box are shown.">
            <a:extLst>
              <a:ext uri="{FF2B5EF4-FFF2-40B4-BE49-F238E27FC236}">
                <a16:creationId xmlns:a16="http://schemas.microsoft.com/office/drawing/2014/main" id="{3297C838-18F8-44BC-94C7-943A625FCC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3250" y="2852936"/>
            <a:ext cx="6917499" cy="272915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0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Saving New Assigned Positions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You may repeat the process on the same screen with multiple people.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After access has changed, you will see a check mark and a Saved label to the right of the selection, indicating your change was successfully saved</a:t>
            </a:r>
            <a:r>
              <a:rPr lang="en-US" dirty="0"/>
              <a:t>.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7" name="Picture 6" descr="In a listing with instructors names, a checkmark and the word &quot;Saved&quot; appears after the permission level has been changed.">
            <a:extLst>
              <a:ext uri="{FF2B5EF4-FFF2-40B4-BE49-F238E27FC236}">
                <a16:creationId xmlns:a16="http://schemas.microsoft.com/office/drawing/2014/main" id="{D137CEBD-936B-49EC-B324-C56BC1E469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6277" y="2657640"/>
            <a:ext cx="6955077" cy="28287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 smtClean="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D6A0-9015-420C-8EA1-4D98E84E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8133-AF21-41C9-A9E4-56BA602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507A-160B-4478-8CDD-1FFACB27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41" y="1267968"/>
            <a:ext cx="4690407" cy="47078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B60000"/>
                </a:solidFill>
                <a:latin typeface="Arial Black"/>
              </a:rPr>
              <a:t>TECH SUPPORT &amp; FAQ: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DA0507"/>
              </a:solidFill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CALL: </a:t>
            </a:r>
            <a:r>
              <a:rPr lang="en-US" sz="1900" dirty="0">
                <a:solidFill>
                  <a:srgbClr val="313131"/>
                </a:solidFill>
              </a:rPr>
              <a:t>(800) 258-2374</a:t>
            </a:r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EMAIL &amp; CHAT: </a:t>
            </a:r>
            <a:r>
              <a:rPr lang="en-US" sz="1900" dirty="0">
                <a:solidFill>
                  <a:srgbClr val="313131"/>
                </a:solidFill>
                <a:ea typeface="+mn-lt"/>
                <a:cs typeface="+mn-lt"/>
              </a:rPr>
              <a:t>aleks.com/support</a:t>
            </a:r>
            <a:endParaRPr lang="en-US" sz="1900" dirty="0"/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MONDAY-THURSDAY: </a:t>
            </a:r>
            <a:r>
              <a:rPr lang="en-US" sz="1900" dirty="0">
                <a:solidFill>
                  <a:srgbClr val="313131"/>
                </a:solidFill>
              </a:rPr>
              <a:t>7 AM – 1 AM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FRIDAY: </a:t>
            </a:r>
            <a:r>
              <a:rPr lang="en-US" sz="1900" dirty="0">
                <a:solidFill>
                  <a:srgbClr val="313131"/>
                </a:solidFill>
              </a:rPr>
              <a:t>7 AM – 9 PM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SUNDAY: </a:t>
            </a:r>
            <a:r>
              <a:rPr lang="en-US" sz="1900" dirty="0">
                <a:solidFill>
                  <a:srgbClr val="313131"/>
                </a:solidFill>
              </a:rPr>
              <a:t>4 PM – 1 AM EST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A1D3-AFFA-4CA2-95A8-73E2010B4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59" y="1267968"/>
            <a:ext cx="4114800" cy="470789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SUPPORT: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supportateverystep.com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B60000"/>
              </a:solidFill>
            </a:endParaRPr>
          </a:p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TIPS: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b="1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mh</a:t>
            </a:r>
            <a:r>
              <a:rPr lang="en-US" dirty="0"/>
              <a:t>education.com/</a:t>
            </a:r>
            <a:r>
              <a:rPr lang="en-US" dirty="0" err="1"/>
              <a:t>highered</a:t>
            </a:r>
            <a:r>
              <a:rPr lang="en-US" dirty="0"/>
              <a:t>/ideas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A6DC-59F0-41AC-B921-EE764799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280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How To Share an ALEKS Course </vt:lpstr>
      <vt:lpstr>The Share Class Access Feature</vt:lpstr>
      <vt:lpstr>Sharing Class Access</vt:lpstr>
      <vt:lpstr>Assigning Permissions</vt:lpstr>
      <vt:lpstr>Saving New Assigned Positions</vt:lpstr>
      <vt:lpstr>Support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sgalayda</dc:creator>
  <cp:lastModifiedBy>sgalayda</cp:lastModifiedBy>
  <cp:revision>21</cp:revision>
  <dcterms:created xsi:type="dcterms:W3CDTF">2019-06-04T22:37:36Z</dcterms:created>
  <dcterms:modified xsi:type="dcterms:W3CDTF">2019-07-10T22:57:13Z</dcterms:modified>
</cp:coreProperties>
</file>