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46" r:id="rId2"/>
    <p:sldId id="335" r:id="rId3"/>
    <p:sldId id="348" r:id="rId4"/>
    <p:sldId id="349" r:id="rId5"/>
    <p:sldId id="350" r:id="rId6"/>
    <p:sldId id="351" r:id="rId7"/>
    <p:sldId id="352" r:id="rId8"/>
    <p:sldId id="353" r:id="rId9"/>
    <p:sldId id="354" r:id="rId10"/>
    <p:sldId id="355" r:id="rId11"/>
    <p:sldId id="356" r:id="rId12"/>
    <p:sldId id="357" r:id="rId13"/>
    <p:sldId id="358" r:id="rId14"/>
    <p:sldId id="359" r:id="rId15"/>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98" autoAdjust="0"/>
    <p:restoredTop sz="94844" autoAdjust="0"/>
  </p:normalViewPr>
  <p:slideViewPr>
    <p:cSldViewPr snapToGrid="0">
      <p:cViewPr varScale="1">
        <p:scale>
          <a:sx n="90" d="100"/>
          <a:sy n="90" d="100"/>
        </p:scale>
        <p:origin x="960" y="78"/>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7/10/2019</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7/10/2019</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mod="1">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mod="1">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5" name="Picture 14">
            <a:extLst>
              <a:ext uri="{FF2B5EF4-FFF2-40B4-BE49-F238E27FC236}">
                <a16:creationId xmlns:a16="http://schemas.microsoft.com/office/drawing/2014/main" id="{F99EC3BB-4571-47EE-A5F0-E16F7B4F29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mod="1">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mod="1">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mod="1">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mod="1">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mod="1">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mod="1">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cid:image001.jpg@01D51566.47594D60" TargetMode="External"/><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p:txBody>
          <a:bodyPr/>
          <a:lstStyle/>
          <a:p>
            <a:r>
              <a:rPr lang="en-US" dirty="0"/>
              <a:t>Insights and Reports Basics</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r>
              <a:rPr lang="en-US" dirty="0"/>
              <a:t>Instructors</a:t>
            </a:r>
          </a:p>
        </p:txBody>
      </p:sp>
    </p:spTree>
    <p:extLst>
      <p:ext uri="{BB962C8B-B14F-4D97-AF65-F5344CB8AC3E}">
        <p14:creationId xmlns:p14="http://schemas.microsoft.com/office/powerpoint/2010/main" val="1221902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ALEKS Insights and Reports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ALEKS Insights will alert you to certain behaviors </a:t>
            </a:r>
          </a:p>
          <a:p>
            <a:pPr marL="285750" indent="-285750">
              <a:buFont typeface="Arial" panose="020B0604020202020204" pitchFamily="34" charset="0"/>
              <a:buChar char="•"/>
            </a:pPr>
            <a:r>
              <a:rPr lang="en-US" sz="1600" dirty="0"/>
              <a:t>students who are failing topics</a:t>
            </a:r>
          </a:p>
          <a:p>
            <a:pPr marL="285750" indent="-285750">
              <a:buFont typeface="Arial" panose="020B0604020202020204" pitchFamily="34" charset="0"/>
              <a:buChar char="•"/>
            </a:pPr>
            <a:r>
              <a:rPr lang="en-US" sz="1600" dirty="0"/>
              <a:t>students who are procrastinating</a:t>
            </a:r>
          </a:p>
          <a:p>
            <a:pPr marL="285750" indent="-285750">
              <a:buFont typeface="Arial" panose="020B0604020202020204" pitchFamily="34" charset="0"/>
              <a:buChar char="•"/>
            </a:pPr>
            <a:r>
              <a:rPr lang="en-US" sz="1600" dirty="0"/>
              <a:t>students who have a change in behavior such as an unusual decrease or increase in learning </a:t>
            </a:r>
          </a:p>
          <a:p>
            <a:r>
              <a:rPr lang="en-US" sz="1600" dirty="0"/>
              <a:t>From your instructor main page you will find Insights through the sub-menu.</a:t>
            </a:r>
            <a:endParaRPr lang="en-US" sz="1600" dirty="0">
              <a:solidFill>
                <a:schemeClr val="tx1"/>
              </a:solidFill>
            </a:endParaRPr>
          </a:p>
        </p:txBody>
      </p:sp>
      <p:pic>
        <p:nvPicPr>
          <p:cNvPr id="9" name="Picture 8" descr="Insights is found near the top of the instructor main page.">
            <a:extLst>
              <a:ext uri="{FF2B5EF4-FFF2-40B4-BE49-F238E27FC236}">
                <a16:creationId xmlns:a16="http://schemas.microsoft.com/office/drawing/2014/main" id="{1EC377A4-8D54-4715-A0AD-DF9B278F4EDD}"/>
              </a:ext>
            </a:extLst>
          </p:cNvPr>
          <p:cNvPicPr/>
          <p:nvPr/>
        </p:nvPicPr>
        <p:blipFill>
          <a:blip r:embed="rId2"/>
          <a:stretch>
            <a:fillRect/>
          </a:stretch>
        </p:blipFill>
        <p:spPr>
          <a:xfrm>
            <a:off x="1174722" y="3853209"/>
            <a:ext cx="6794555" cy="2134841"/>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spTree>
    <p:extLst>
      <p:ext uri="{BB962C8B-B14F-4D97-AF65-F5344CB8AC3E}">
        <p14:creationId xmlns:p14="http://schemas.microsoft.com/office/powerpoint/2010/main" val="86495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Types of Insights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Locate Insights and then click on any one of the four learning behavior categories to explore.</a:t>
            </a:r>
          </a:p>
        </p:txBody>
      </p:sp>
      <p:pic>
        <p:nvPicPr>
          <p:cNvPr id="8" name="Picture 7" descr="The insights menu opens four learning behavior categories.">
            <a:extLst>
              <a:ext uri="{FF2B5EF4-FFF2-40B4-BE49-F238E27FC236}">
                <a16:creationId xmlns:a16="http://schemas.microsoft.com/office/drawing/2014/main" id="{ED120A3A-5A27-42B3-A224-F4D44EAE970B}"/>
              </a:ext>
            </a:extLst>
          </p:cNvPr>
          <p:cNvPicPr/>
          <p:nvPr/>
        </p:nvPicPr>
        <p:blipFill rotWithShape="1">
          <a:blip r:embed="rId2"/>
          <a:srcRect l="24178" t="26917" r="25000" b="54721"/>
          <a:stretch/>
        </p:blipFill>
        <p:spPr bwMode="auto">
          <a:xfrm>
            <a:off x="1069286" y="2673927"/>
            <a:ext cx="7168627" cy="1889760"/>
          </a:xfrm>
          <a:prstGeom prst="rect">
            <a:avLst/>
          </a:prstGeom>
          <a:ln>
            <a:noFill/>
          </a:ln>
          <a:extLst>
            <a:ext uri="{53640926-AAD7-44D8-BBD7-CCE9431645EC}">
              <a14:shadowObscured xmlns:a14="http://schemas.microsoft.com/office/drawing/2010/main"/>
            </a:ext>
          </a:extLst>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3</a:t>
            </a:fld>
            <a:endParaRPr lang="en-US" sz="1200">
              <a:solidFill>
                <a:srgbClr val="303030"/>
              </a:solidFill>
            </a:endParaRPr>
          </a:p>
        </p:txBody>
      </p:sp>
    </p:spTree>
    <p:extLst>
      <p:ext uri="{BB962C8B-B14F-4D97-AF65-F5344CB8AC3E}">
        <p14:creationId xmlns:p14="http://schemas.microsoft.com/office/powerpoint/2010/main" val="838375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Failed Topics Insight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Students who have attempted and failed topics multiple times over the past week will show up in this report. The report can be filtered by class.</a:t>
            </a:r>
          </a:p>
        </p:txBody>
      </p:sp>
      <p:pic>
        <p:nvPicPr>
          <p:cNvPr id="7" name="Picture 6" descr="The failed topics screen contains a drop-down menu allowing for filtering of classes.">
            <a:extLst>
              <a:ext uri="{FF2B5EF4-FFF2-40B4-BE49-F238E27FC236}">
                <a16:creationId xmlns:a16="http://schemas.microsoft.com/office/drawing/2014/main" id="{B6092B98-7565-4759-9027-800CA53F3B11}"/>
              </a:ext>
            </a:extLst>
          </p:cNvPr>
          <p:cNvPicPr/>
          <p:nvPr/>
        </p:nvPicPr>
        <p:blipFill>
          <a:blip r:embed="rId2"/>
          <a:stretch>
            <a:fillRect/>
          </a:stretch>
        </p:blipFill>
        <p:spPr>
          <a:xfrm>
            <a:off x="1134687" y="2246630"/>
            <a:ext cx="6492240" cy="3239770"/>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4</a:t>
            </a:fld>
            <a:endParaRPr lang="en-US" sz="1200">
              <a:solidFill>
                <a:srgbClr val="303030"/>
              </a:solidFill>
            </a:endParaRPr>
          </a:p>
        </p:txBody>
      </p:sp>
    </p:spTree>
    <p:extLst>
      <p:ext uri="{BB962C8B-B14F-4D97-AF65-F5344CB8AC3E}">
        <p14:creationId xmlns:p14="http://schemas.microsoft.com/office/powerpoint/2010/main" val="921320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Using the Failed Topics Insight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Students who are experiencing difficulties in learning topics they have attempted multiple times without success will fall into the </a:t>
            </a:r>
            <a:r>
              <a:rPr lang="en-US" sz="1600" i="1" dirty="0"/>
              <a:t>failed topic category</a:t>
            </a:r>
            <a:r>
              <a:rPr lang="en-US" sz="1600" dirty="0"/>
              <a:t>. </a:t>
            </a:r>
          </a:p>
          <a:p>
            <a:r>
              <a:rPr lang="en-US" sz="1600" dirty="0"/>
              <a:t>This category is updated in real time and you can click on one or more of the “X” icons to see the questions the student was asked and how they answered them. </a:t>
            </a:r>
          </a:p>
        </p:txBody>
      </p:sp>
      <p:pic>
        <p:nvPicPr>
          <p:cNvPr id="8" name="Picture 7" descr="The failed topics screen displaying a list of students who have attempted topics multiple times with success.">
            <a:extLst>
              <a:ext uri="{FF2B5EF4-FFF2-40B4-BE49-F238E27FC236}">
                <a16:creationId xmlns:a16="http://schemas.microsoft.com/office/drawing/2014/main" id="{F594DCB9-163F-42DB-B131-963FE20A919A}"/>
              </a:ext>
            </a:extLst>
          </p:cNvPr>
          <p:cNvPicPr/>
          <p:nvPr/>
        </p:nvPicPr>
        <p:blipFill>
          <a:blip r:embed="rId2"/>
          <a:stretch>
            <a:fillRect/>
          </a:stretch>
        </p:blipFill>
        <p:spPr>
          <a:xfrm>
            <a:off x="531579" y="3429000"/>
            <a:ext cx="3716223" cy="1958975"/>
          </a:xfrm>
          <a:prstGeom prst="rect">
            <a:avLst/>
          </a:prstGeom>
        </p:spPr>
      </p:pic>
      <p:pic>
        <p:nvPicPr>
          <p:cNvPr id="9" name="Picture 8" descr="On the failed topics screen, for an individual student, red X icons indicating missed attempts at successfully completing topics.">
            <a:extLst>
              <a:ext uri="{FF2B5EF4-FFF2-40B4-BE49-F238E27FC236}">
                <a16:creationId xmlns:a16="http://schemas.microsoft.com/office/drawing/2014/main" id="{57E02B59-D454-4151-8B63-3ADCB6A2E01F}"/>
              </a:ext>
            </a:extLst>
          </p:cNvPr>
          <p:cNvPicPr/>
          <p:nvPr/>
        </p:nvPicPr>
        <p:blipFill rotWithShape="1">
          <a:blip r:embed="rId3"/>
          <a:srcRect l="24178" t="30882" r="25235" b="32602"/>
          <a:stretch/>
        </p:blipFill>
        <p:spPr bwMode="auto">
          <a:xfrm>
            <a:off x="4474677" y="3429000"/>
            <a:ext cx="4146057" cy="1958975"/>
          </a:xfrm>
          <a:prstGeom prst="rect">
            <a:avLst/>
          </a:prstGeom>
          <a:ln>
            <a:noFill/>
          </a:ln>
          <a:extLst>
            <a:ext uri="{53640926-AAD7-44D8-BBD7-CCE9431645EC}">
              <a14:shadowObscured xmlns:a14="http://schemas.microsoft.com/office/drawing/2010/main"/>
            </a:ext>
          </a:extLst>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5</a:t>
            </a:fld>
            <a:endParaRPr lang="en-US" sz="1200">
              <a:solidFill>
                <a:srgbClr val="303030"/>
              </a:solidFill>
            </a:endParaRPr>
          </a:p>
        </p:txBody>
      </p:sp>
    </p:spTree>
    <p:extLst>
      <p:ext uri="{BB962C8B-B14F-4D97-AF65-F5344CB8AC3E}">
        <p14:creationId xmlns:p14="http://schemas.microsoft.com/office/powerpoint/2010/main" val="2591664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Time-and-Topic Report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You can gain more information about this student’s work habits by clicking on the magnifying glass icon. </a:t>
            </a:r>
          </a:p>
          <a:p>
            <a:r>
              <a:rPr lang="en-US" sz="1600" dirty="0"/>
              <a:t>This will take you to the Time-and-Topic report for that student where you can quickly see how often the student is working in ALEKS and explore their other problem attempts and answers</a:t>
            </a:r>
            <a:r>
              <a:rPr lang="en-US" dirty="0"/>
              <a:t>.</a:t>
            </a:r>
          </a:p>
        </p:txBody>
      </p:sp>
      <p:pic>
        <p:nvPicPr>
          <p:cNvPr id="11" name="Picture 10" descr="On the failed topics screen, a magnifying glass appears near a student's name.">
            <a:extLst>
              <a:ext uri="{FF2B5EF4-FFF2-40B4-BE49-F238E27FC236}">
                <a16:creationId xmlns:a16="http://schemas.microsoft.com/office/drawing/2014/main" id="{6E3E9C25-D7CE-4915-B611-38AA01AB4F82}"/>
              </a:ext>
            </a:extLst>
          </p:cNvPr>
          <p:cNvPicPr/>
          <p:nvPr/>
        </p:nvPicPr>
        <p:blipFill>
          <a:blip r:embed="rId2"/>
          <a:stretch>
            <a:fillRect/>
          </a:stretch>
        </p:blipFill>
        <p:spPr>
          <a:xfrm>
            <a:off x="356616" y="2983029"/>
            <a:ext cx="4086260" cy="2345430"/>
          </a:xfrm>
          <a:prstGeom prst="rect">
            <a:avLst/>
          </a:prstGeom>
        </p:spPr>
      </p:pic>
      <p:sp>
        <p:nvSpPr>
          <p:cNvPr id="10" name="Rectangle 9">
            <a:extLst>
              <a:ext uri="{FF2B5EF4-FFF2-40B4-BE49-F238E27FC236}">
                <a16:creationId xmlns:a16="http://schemas.microsoft.com/office/drawing/2014/main" id="{2A8663E0-2729-45B9-9DDC-944157BF75F5}"/>
              </a:ext>
              <a:ext uri="{C183D7F6-B498-43B3-948B-1728B52AA6E4}">
                <adec:decorative xmlns:adec="http://schemas.microsoft.com/office/drawing/2017/decorative" val="1"/>
              </a:ext>
            </a:extLst>
          </p:cNvPr>
          <p:cNvSpPr/>
          <p:nvPr/>
        </p:nvSpPr>
        <p:spPr>
          <a:xfrm>
            <a:off x="4237921" y="4755979"/>
            <a:ext cx="95138" cy="1402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descr="An example of the Time-and-Topic report for a specific student displaying how often the student works and describes problem attempts and answers.">
            <a:extLst>
              <a:ext uri="{FF2B5EF4-FFF2-40B4-BE49-F238E27FC236}">
                <a16:creationId xmlns:a16="http://schemas.microsoft.com/office/drawing/2014/main" id="{71859C1A-7C83-4D06-B03A-C449912D9B07}"/>
              </a:ext>
            </a:extLst>
          </p:cNvPr>
          <p:cNvPicPr/>
          <p:nvPr/>
        </p:nvPicPr>
        <p:blipFill>
          <a:blip r:embed="rId3"/>
          <a:stretch>
            <a:fillRect/>
          </a:stretch>
        </p:blipFill>
        <p:spPr>
          <a:xfrm>
            <a:off x="4944226" y="2907969"/>
            <a:ext cx="3129280" cy="2495550"/>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6</a:t>
            </a:fld>
            <a:endParaRPr lang="en-US" sz="1200">
              <a:solidFill>
                <a:srgbClr val="303030"/>
              </a:solidFill>
            </a:endParaRPr>
          </a:p>
        </p:txBody>
      </p:sp>
    </p:spTree>
    <p:extLst>
      <p:ext uri="{BB962C8B-B14F-4D97-AF65-F5344CB8AC3E}">
        <p14:creationId xmlns:p14="http://schemas.microsoft.com/office/powerpoint/2010/main" val="165793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Emailing Students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Your students may need an email reminder from you about logging in and working more often during the week or a reminder of resources such as videos, the eBook or the instructor’s office hours. </a:t>
            </a:r>
          </a:p>
        </p:txBody>
      </p:sp>
      <p:pic>
        <p:nvPicPr>
          <p:cNvPr id="9" name="Picture 8" descr="On the failed topics screen, an envelope icon appears near a student's name.">
            <a:extLst>
              <a:ext uri="{FF2B5EF4-FFF2-40B4-BE49-F238E27FC236}">
                <a16:creationId xmlns:a16="http://schemas.microsoft.com/office/drawing/2014/main" id="{E36C849D-5D30-4C49-8C05-5B8AB0FC0A4C}"/>
              </a:ext>
            </a:extLst>
          </p:cNvPr>
          <p:cNvPicPr/>
          <p:nvPr/>
        </p:nvPicPr>
        <p:blipFill>
          <a:blip r:embed="rId2"/>
          <a:stretch>
            <a:fillRect/>
          </a:stretch>
        </p:blipFill>
        <p:spPr>
          <a:xfrm>
            <a:off x="1325880" y="2808460"/>
            <a:ext cx="6492240" cy="2753995"/>
          </a:xfrm>
          <a:prstGeom prst="rect">
            <a:avLst/>
          </a:prstGeom>
        </p:spPr>
      </p:pic>
      <p:sp>
        <p:nvSpPr>
          <p:cNvPr id="13" name="Rectangle 12">
            <a:extLst>
              <a:ext uri="{FF2B5EF4-FFF2-40B4-BE49-F238E27FC236}">
                <a16:creationId xmlns:a16="http://schemas.microsoft.com/office/drawing/2014/main" id="{F18D9DCC-CBA7-4FCF-A1E2-8B0884604600}"/>
              </a:ext>
              <a:ext uri="{C183D7F6-B498-43B3-948B-1728B52AA6E4}">
                <adec:decorative xmlns:adec="http://schemas.microsoft.com/office/drawing/2017/decorative" val="1"/>
              </a:ext>
            </a:extLst>
          </p:cNvPr>
          <p:cNvSpPr/>
          <p:nvPr/>
        </p:nvSpPr>
        <p:spPr>
          <a:xfrm>
            <a:off x="7284027" y="4855730"/>
            <a:ext cx="228600" cy="222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7</a:t>
            </a:fld>
            <a:endParaRPr lang="en-US" sz="1200">
              <a:solidFill>
                <a:srgbClr val="303030"/>
              </a:solidFill>
            </a:endParaRPr>
          </a:p>
        </p:txBody>
      </p:sp>
    </p:spTree>
    <p:extLst>
      <p:ext uri="{BB962C8B-B14F-4D97-AF65-F5344CB8AC3E}">
        <p14:creationId xmlns:p14="http://schemas.microsoft.com/office/powerpoint/2010/main" val="3877450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Decreased Learning Insight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Decreased Learning identifies students whose learning rate has decreased significantly despite continual work in ALEKS. </a:t>
            </a:r>
          </a:p>
          <a:p>
            <a:r>
              <a:rPr lang="en-US" sz="1600" dirty="0"/>
              <a:t>This Insight is updated weekly and shows the student’s past average number of topics learned per hour and the new, lower average. The magnifying glass icon will display the time-and-topic report for this student.</a:t>
            </a:r>
          </a:p>
          <a:p>
            <a:endParaRPr lang="en-US" dirty="0"/>
          </a:p>
        </p:txBody>
      </p:sp>
      <p:pic>
        <p:nvPicPr>
          <p:cNvPr id="8" name="Picture 7" descr="The decreased learning insight tab is shown on the left navigation panel.">
            <a:extLst>
              <a:ext uri="{FF2B5EF4-FFF2-40B4-BE49-F238E27FC236}">
                <a16:creationId xmlns:a16="http://schemas.microsoft.com/office/drawing/2014/main" id="{6ADE4CFA-49AE-41E6-9F78-E13B592D9300}"/>
              </a:ext>
            </a:extLst>
          </p:cNvPr>
          <p:cNvPicPr/>
          <p:nvPr/>
        </p:nvPicPr>
        <p:blipFill>
          <a:blip r:embed="rId2"/>
          <a:stretch>
            <a:fillRect/>
          </a:stretch>
        </p:blipFill>
        <p:spPr>
          <a:xfrm>
            <a:off x="1377696" y="3114882"/>
            <a:ext cx="6492240" cy="3023235"/>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8</a:t>
            </a:fld>
            <a:endParaRPr lang="en-US" sz="1200">
              <a:solidFill>
                <a:srgbClr val="303030"/>
              </a:solidFill>
            </a:endParaRPr>
          </a:p>
        </p:txBody>
      </p:sp>
    </p:spTree>
    <p:extLst>
      <p:ext uri="{BB962C8B-B14F-4D97-AF65-F5344CB8AC3E}">
        <p14:creationId xmlns:p14="http://schemas.microsoft.com/office/powerpoint/2010/main" val="377834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Unusual Learning Insight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The Unusual Learning Insight identifies an unusual increase in the number of topics learned per hour.</a:t>
            </a:r>
          </a:p>
          <a:p>
            <a:r>
              <a:rPr lang="en-US" sz="1600" dirty="0"/>
              <a:t>You can select the student and View Report to see the time-and-topic report.</a:t>
            </a:r>
          </a:p>
          <a:p>
            <a:r>
              <a:rPr lang="en-US" sz="1600" dirty="0"/>
              <a:t>If the student’s learning behavior is a concern, you can send the student an email or you can request a new knowledge check for this student to verify that their knowledge state is accurate. </a:t>
            </a:r>
          </a:p>
          <a:p>
            <a:endParaRPr lang="en-US" dirty="0"/>
          </a:p>
          <a:p>
            <a:endParaRPr lang="en-US" dirty="0"/>
          </a:p>
        </p:txBody>
      </p:sp>
      <p:pic>
        <p:nvPicPr>
          <p:cNvPr id="7" name="Picture 6" descr="View Report for a student can be selected in the unusual learning tab.">
            <a:extLst>
              <a:ext uri="{FF2B5EF4-FFF2-40B4-BE49-F238E27FC236}">
                <a16:creationId xmlns:a16="http://schemas.microsoft.com/office/drawing/2014/main" id="{79BBBE10-9AC2-4681-ACA9-BEB0E54EEE41}"/>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43367" y="3734145"/>
            <a:ext cx="5738581" cy="2212340"/>
          </a:xfrm>
          <a:prstGeom prst="rect">
            <a:avLst/>
          </a:prstGeom>
          <a:noFill/>
          <a:ln>
            <a:noFill/>
          </a:ln>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9</a:t>
            </a:fld>
            <a:endParaRPr lang="en-US" sz="1200">
              <a:solidFill>
                <a:srgbClr val="303030"/>
              </a:solidFill>
            </a:endParaRPr>
          </a:p>
        </p:txBody>
      </p:sp>
    </p:spTree>
    <p:extLst>
      <p:ext uri="{BB962C8B-B14F-4D97-AF65-F5344CB8AC3E}">
        <p14:creationId xmlns:p14="http://schemas.microsoft.com/office/powerpoint/2010/main" val="1791719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Procrastination Insight</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The procrastination Insight will identify students in ALEKS exhibiting extremely long periods of inactivity followed by possible cramming.</a:t>
            </a:r>
          </a:p>
          <a:p>
            <a:endParaRPr lang="en-US" dirty="0"/>
          </a:p>
        </p:txBody>
      </p:sp>
      <p:pic>
        <p:nvPicPr>
          <p:cNvPr id="8" name="Picture 7" descr="The procrastination insight tab is shown on the left navigation panel.">
            <a:extLst>
              <a:ext uri="{FF2B5EF4-FFF2-40B4-BE49-F238E27FC236}">
                <a16:creationId xmlns:a16="http://schemas.microsoft.com/office/drawing/2014/main" id="{B4F15295-9340-42E4-9E5F-C05EDD01569B}"/>
              </a:ext>
            </a:extLst>
          </p:cNvPr>
          <p:cNvPicPr/>
          <p:nvPr/>
        </p:nvPicPr>
        <p:blipFill>
          <a:blip r:embed="rId2"/>
          <a:stretch>
            <a:fillRect/>
          </a:stretch>
        </p:blipFill>
        <p:spPr>
          <a:xfrm>
            <a:off x="1727918" y="2697133"/>
            <a:ext cx="5791795" cy="2506633"/>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10</a:t>
            </a:fld>
            <a:endParaRPr lang="en-US" sz="1200">
              <a:solidFill>
                <a:srgbClr val="303030"/>
              </a:solidFill>
            </a:endParaRPr>
          </a:p>
        </p:txBody>
      </p:sp>
    </p:spTree>
    <p:extLst>
      <p:ext uri="{BB962C8B-B14F-4D97-AF65-F5344CB8AC3E}">
        <p14:creationId xmlns:p14="http://schemas.microsoft.com/office/powerpoint/2010/main" val="428098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Student Roster</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800" dirty="0"/>
              <a:t>Students included in the Procrastination Insight may have dropped the course or they may just not be working on homework. If a student has dropped the class, you can go to your Student Roster by hovering on Instructor Administration and selecting Student Roster. </a:t>
            </a:r>
          </a:p>
        </p:txBody>
      </p:sp>
      <p:pic>
        <p:nvPicPr>
          <p:cNvPr id="7" name="Picture 6" descr="The Instructor Administration menu containing the Student Roster.">
            <a:extLst>
              <a:ext uri="{FF2B5EF4-FFF2-40B4-BE49-F238E27FC236}">
                <a16:creationId xmlns:a16="http://schemas.microsoft.com/office/drawing/2014/main" id="{0E264FFB-3415-4552-B078-5C61E83A9D4B}"/>
              </a:ext>
            </a:extLst>
          </p:cNvPr>
          <p:cNvPicPr/>
          <p:nvPr/>
        </p:nvPicPr>
        <p:blipFill rotWithShape="1">
          <a:blip r:embed="rId2"/>
          <a:srcRect l="24061" t="27543" r="24648" b="26760"/>
          <a:stretch/>
        </p:blipFill>
        <p:spPr bwMode="auto">
          <a:xfrm>
            <a:off x="1881970" y="3060699"/>
            <a:ext cx="5524670" cy="2683395"/>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09A2CF18-D1ED-408A-B408-E412B4062F36}"/>
              </a:ext>
              <a:ext uri="{C183D7F6-B498-43B3-948B-1728B52AA6E4}">
                <adec:decorative xmlns:adec="http://schemas.microsoft.com/office/drawing/2017/decorative" val="1"/>
              </a:ext>
            </a:extLst>
          </p:cNvPr>
          <p:cNvSpPr/>
          <p:nvPr/>
        </p:nvSpPr>
        <p:spPr>
          <a:xfrm>
            <a:off x="2268912" y="2979304"/>
            <a:ext cx="1205807" cy="3540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Rectangle 9">
            <a:extLst>
              <a:ext uri="{FF2B5EF4-FFF2-40B4-BE49-F238E27FC236}">
                <a16:creationId xmlns:a16="http://schemas.microsoft.com/office/drawing/2014/main" id="{F9FC3395-9A43-474E-958A-F3972BBFA299}"/>
              </a:ext>
              <a:ext uri="{C183D7F6-B498-43B3-948B-1728B52AA6E4}">
                <adec:decorative xmlns:adec="http://schemas.microsoft.com/office/drawing/2017/decorative" val="1"/>
              </a:ext>
            </a:extLst>
          </p:cNvPr>
          <p:cNvSpPr/>
          <p:nvPr/>
        </p:nvSpPr>
        <p:spPr>
          <a:xfrm>
            <a:off x="5310851" y="3428999"/>
            <a:ext cx="665999" cy="19534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11</a:t>
            </a:fld>
            <a:endParaRPr lang="en-US" sz="1200">
              <a:solidFill>
                <a:srgbClr val="303030"/>
              </a:solidFill>
            </a:endParaRPr>
          </a:p>
        </p:txBody>
      </p:sp>
    </p:spTree>
    <p:extLst>
      <p:ext uri="{BB962C8B-B14F-4D97-AF65-F5344CB8AC3E}">
        <p14:creationId xmlns:p14="http://schemas.microsoft.com/office/powerpoint/2010/main" val="1848382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Disabling Student Access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You can hide and disable access for students who are no longer in your class. </a:t>
            </a:r>
          </a:p>
        </p:txBody>
      </p:sp>
      <p:pic>
        <p:nvPicPr>
          <p:cNvPr id="11" name="Picture 10" descr="A student name is highlighted along with the option to hide the student, disabling access to the class.">
            <a:extLst>
              <a:ext uri="{FF2B5EF4-FFF2-40B4-BE49-F238E27FC236}">
                <a16:creationId xmlns:a16="http://schemas.microsoft.com/office/drawing/2014/main" id="{8CEFAE87-7D8D-4608-A6D3-A5FDC57AA026}"/>
              </a:ext>
            </a:extLst>
          </p:cNvPr>
          <p:cNvPicPr/>
          <p:nvPr/>
        </p:nvPicPr>
        <p:blipFill rotWithShape="1">
          <a:blip r:embed="rId2"/>
          <a:srcRect b="21356"/>
          <a:stretch/>
        </p:blipFill>
        <p:spPr bwMode="auto">
          <a:xfrm>
            <a:off x="1937038" y="2320463"/>
            <a:ext cx="5677420" cy="3091122"/>
          </a:xfrm>
          <a:prstGeom prst="rect">
            <a:avLst/>
          </a:prstGeom>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FE7D31F1-2AE5-4CC5-9EFC-C59B67B03F57}"/>
              </a:ext>
              <a:ext uri="{C183D7F6-B498-43B3-948B-1728B52AA6E4}">
                <adec:decorative xmlns:adec="http://schemas.microsoft.com/office/drawing/2017/decorative" val="1"/>
              </a:ext>
            </a:extLst>
          </p:cNvPr>
          <p:cNvSpPr/>
          <p:nvPr/>
        </p:nvSpPr>
        <p:spPr>
          <a:xfrm>
            <a:off x="2260022" y="4291215"/>
            <a:ext cx="990254" cy="314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Rectangle 11">
            <a:extLst>
              <a:ext uri="{FF2B5EF4-FFF2-40B4-BE49-F238E27FC236}">
                <a16:creationId xmlns:a16="http://schemas.microsoft.com/office/drawing/2014/main" id="{9EA42588-DD83-4356-8D36-012D4BDED362}"/>
              </a:ext>
              <a:ext uri="{C183D7F6-B498-43B3-948B-1728B52AA6E4}">
                <adec:decorative xmlns:adec="http://schemas.microsoft.com/office/drawing/2017/decorative" val="1"/>
              </a:ext>
            </a:extLst>
          </p:cNvPr>
          <p:cNvSpPr/>
          <p:nvPr/>
        </p:nvSpPr>
        <p:spPr>
          <a:xfrm>
            <a:off x="5273039" y="3683865"/>
            <a:ext cx="745375" cy="2397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12</a:t>
            </a:fld>
            <a:endParaRPr lang="en-US" sz="1200">
              <a:solidFill>
                <a:srgbClr val="303030"/>
              </a:solidFill>
            </a:endParaRPr>
          </a:p>
        </p:txBody>
      </p:sp>
    </p:spTree>
    <p:extLst>
      <p:ext uri="{BB962C8B-B14F-4D97-AF65-F5344CB8AC3E}">
        <p14:creationId xmlns:p14="http://schemas.microsoft.com/office/powerpoint/2010/main" val="2314074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13</a:t>
            </a:fld>
            <a:endParaRPr lang="en-US" sz="1200">
              <a:solidFill>
                <a:srgbClr val="303030"/>
              </a:solidFill>
            </a:endParaRPr>
          </a:p>
        </p:txBody>
      </p:sp>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Using the Insights Tab</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dirty="0"/>
              <a:t>ALEKS updates all of the Insights each Sunday evening and continuously updates the Failed Topics Insight. </a:t>
            </a:r>
          </a:p>
          <a:p>
            <a:r>
              <a:rPr lang="en-US" dirty="0"/>
              <a:t>ALEKS will also email you a notification when there are new insights. </a:t>
            </a:r>
          </a:p>
          <a:p>
            <a:r>
              <a:rPr lang="en-US" dirty="0"/>
              <a:t>Exploring the ALEKS Insights each week offers you an opportunity to get to know students, coach students, and influence student behavior to increase success.</a:t>
            </a:r>
          </a:p>
          <a:p>
            <a:endParaRPr lang="en-US" dirty="0"/>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Tree>
    <p:extLst>
      <p:ext uri="{BB962C8B-B14F-4D97-AF65-F5344CB8AC3E}">
        <p14:creationId xmlns:p14="http://schemas.microsoft.com/office/powerpoint/2010/main" val="3273965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14</a:t>
            </a:fld>
            <a:endParaRPr lang="en-US" dirty="0"/>
          </a:p>
        </p:txBody>
      </p:sp>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Tree>
    <p:extLst>
      <p:ext uri="{BB962C8B-B14F-4D97-AF65-F5344CB8AC3E}">
        <p14:creationId xmlns:p14="http://schemas.microsoft.com/office/powerpoint/2010/main" val="1540210539"/>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943</TotalTime>
  <Words>674</Words>
  <Application>Microsoft Office PowerPoint</Application>
  <PresentationFormat>On-screen Show (4:3)</PresentationFormat>
  <Paragraphs>81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Arial Black</vt:lpstr>
      <vt:lpstr>Calibri</vt:lpstr>
      <vt:lpstr>Office Theme</vt:lpstr>
      <vt:lpstr>Insights and Reports Basics</vt:lpstr>
      <vt:lpstr>ALEKS Insights and Reports</vt:lpstr>
      <vt:lpstr>Types of Insights</vt:lpstr>
      <vt:lpstr>The Failed Topics Insight</vt:lpstr>
      <vt:lpstr>Using the Failed Topics Insight</vt:lpstr>
      <vt:lpstr>The Time-and-Topic Report</vt:lpstr>
      <vt:lpstr>Emailing Students</vt:lpstr>
      <vt:lpstr>The Decreased Learning Insight</vt:lpstr>
      <vt:lpstr>The Unusual Learning Insight</vt:lpstr>
      <vt:lpstr>The Procrastination Insight</vt:lpstr>
      <vt:lpstr>The Student Roster</vt:lpstr>
      <vt:lpstr>Disabling Student Access</vt:lpstr>
      <vt:lpstr>Using the Insights Tab</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sgalayda</cp:lastModifiedBy>
  <cp:revision>22</cp:revision>
  <dcterms:created xsi:type="dcterms:W3CDTF">2019-06-04T22:37:36Z</dcterms:created>
  <dcterms:modified xsi:type="dcterms:W3CDTF">2019-07-10T22:51:31Z</dcterms:modified>
</cp:coreProperties>
</file>