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346" r:id="rId2"/>
    <p:sldId id="335" r:id="rId3"/>
    <p:sldId id="347" r:id="rId4"/>
    <p:sldId id="348" r:id="rId5"/>
    <p:sldId id="350" r:id="rId6"/>
    <p:sldId id="349" r:id="rId7"/>
    <p:sldId id="351" r:id="rId8"/>
    <p:sldId id="352" r:id="rId9"/>
    <p:sldId id="353" r:id="rId10"/>
    <p:sldId id="359" r:id="rId11"/>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98" autoAdjust="0"/>
    <p:restoredTop sz="94844" autoAdjust="0"/>
  </p:normalViewPr>
  <p:slideViewPr>
    <p:cSldViewPr snapToGrid="0">
      <p:cViewPr varScale="1">
        <p:scale>
          <a:sx n="78" d="100"/>
          <a:sy n="78" d="100"/>
        </p:scale>
        <p:origin x="90" y="348"/>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7/11/2019</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7/11/2019</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mod="1">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mod="1">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5" name="Picture 14">
            <a:extLst>
              <a:ext uri="{FF2B5EF4-FFF2-40B4-BE49-F238E27FC236}">
                <a16:creationId xmlns:a16="http://schemas.microsoft.com/office/drawing/2014/main" id="{F99EC3BB-4571-47EE-A5F0-E16F7B4F29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mod="1">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mod="1">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mod="1">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mod="1">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mod="1">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mod="1">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p:txBody>
          <a:bodyPr/>
          <a:lstStyle/>
          <a:p>
            <a:r>
              <a:rPr lang="en-US" dirty="0"/>
              <a:t>How To Talk To Your Students About Knowledge Checks</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p:txBody>
          <a:bodyPr/>
          <a:lstStyle/>
          <a:p>
            <a:r>
              <a:rPr lang="en-US" dirty="0"/>
              <a:t>ALEKS Training Series</a:t>
            </a:r>
          </a:p>
        </p:txBody>
      </p:sp>
      <p:sp>
        <p:nvSpPr>
          <p:cNvPr id="4" name="Text Placeholder 3">
            <a:extLst>
              <a:ext uri="{FF2B5EF4-FFF2-40B4-BE49-F238E27FC236}">
                <a16:creationId xmlns:a16="http://schemas.microsoft.com/office/drawing/2014/main" id="{B82D0EEC-F0C1-4BF5-8048-2B7D041C2540}"/>
              </a:ext>
            </a:extLst>
          </p:cNvPr>
          <p:cNvSpPr>
            <a:spLocks noGrp="1"/>
          </p:cNvSpPr>
          <p:nvPr>
            <p:ph type="body" sz="quarter" idx="10"/>
          </p:nvPr>
        </p:nvSpPr>
        <p:spPr/>
        <p:txBody>
          <a:bodyPr/>
          <a:lstStyle/>
          <a:p>
            <a:r>
              <a:rPr lang="en-US" dirty="0"/>
              <a:t>Instructors</a:t>
            </a:r>
          </a:p>
        </p:txBody>
      </p:sp>
    </p:spTree>
    <p:extLst>
      <p:ext uri="{BB962C8B-B14F-4D97-AF65-F5344CB8AC3E}">
        <p14:creationId xmlns:p14="http://schemas.microsoft.com/office/powerpoint/2010/main" val="1221902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Student Frustration</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56616" y="1371600"/>
            <a:ext cx="8534400" cy="4837814"/>
          </a:xfrm>
        </p:spPr>
        <p:txBody>
          <a:bodyPr vert="horz" lIns="91440" tIns="45720" rIns="91440" bIns="45720" rtlCol="0">
            <a:normAutofit/>
          </a:bodyPr>
          <a:lstStyle/>
          <a:p>
            <a:r>
              <a:rPr lang="en-US" sz="1600" dirty="0"/>
              <a:t>After a few cycles of working in ALEKS followed by a Progress Knowledge Check, most students will make peace with them. </a:t>
            </a:r>
          </a:p>
          <a:p>
            <a:r>
              <a:rPr lang="en-US" sz="1600" dirty="0"/>
              <a:t>However, others will get frustrated as they see them as a barrier to completing other course work. </a:t>
            </a:r>
          </a:p>
          <a:p>
            <a:r>
              <a:rPr lang="en-US" sz="1600" dirty="0"/>
              <a:t>This especially true if they try to cram a lot of work into a small time frame (like trying to add 50 topics in a weekend) as they may encounter several Progress Knowledge Checks during that time frame. </a:t>
            </a:r>
          </a:p>
          <a:p>
            <a:r>
              <a:rPr lang="en-US" sz="1600" dirty="0"/>
              <a:t>As with all courses, it is in the best interest of students to work consistently through the course and not procrastinate.</a:t>
            </a:r>
          </a:p>
          <a:p>
            <a:r>
              <a:rPr lang="en-US" sz="1600" dirty="0"/>
              <a:t>One way to combat frustration and cramming behavior is to be sure students are aware of the structure, benefits, and notifications surrounding Knowledge Checks</a:t>
            </a:r>
            <a:endParaRPr lang="en-US" dirty="0"/>
          </a:p>
          <a:p>
            <a:endParaRPr lang="en-US" dirty="0"/>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2</a:t>
            </a:fld>
            <a:endParaRPr lang="en-US" sz="1200">
              <a:solidFill>
                <a:srgbClr val="303030"/>
              </a:solidFill>
            </a:endParaRPr>
          </a:p>
        </p:txBody>
      </p:sp>
    </p:spTree>
    <p:extLst>
      <p:ext uri="{BB962C8B-B14F-4D97-AF65-F5344CB8AC3E}">
        <p14:creationId xmlns:p14="http://schemas.microsoft.com/office/powerpoint/2010/main" val="86495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The Progress Knowledge Check </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Encourage students to think of Progress Knowledge Checks as a non-punitive Review. </a:t>
            </a:r>
          </a:p>
          <a:p>
            <a:r>
              <a:rPr lang="en-US" sz="1600" dirty="0"/>
              <a:t>After a student spends 5 hours in ALEKS and learns 20 topics, they will take their Knowledge Check.  </a:t>
            </a:r>
          </a:p>
          <a:p>
            <a:r>
              <a:rPr lang="en-US" sz="1600" dirty="0"/>
              <a:t>ALEKS uses their individual learning path to guide the questions. It is important that students always do their best, and only use “I Don’t Know” if they truly don’t know what to do. </a:t>
            </a:r>
          </a:p>
          <a:p>
            <a:endParaRPr lang="en-US" sz="1600" dirty="0"/>
          </a:p>
          <a:p>
            <a:endParaRPr lang="en-US" dirty="0"/>
          </a:p>
        </p:txBody>
      </p:sp>
      <p:pic>
        <p:nvPicPr>
          <p:cNvPr id="7" name="Picture 6" descr="Time for a knowledge check pop-up notification for students. ">
            <a:extLst>
              <a:ext uri="{FF2B5EF4-FFF2-40B4-BE49-F238E27FC236}">
                <a16:creationId xmlns:a16="http://schemas.microsoft.com/office/drawing/2014/main" id="{70538058-4883-4DA0-81F1-B68663AD478A}"/>
              </a:ext>
            </a:extLst>
          </p:cNvPr>
          <p:cNvPicPr>
            <a:picLocks noChangeAspect="1"/>
          </p:cNvPicPr>
          <p:nvPr/>
        </p:nvPicPr>
        <p:blipFill>
          <a:blip r:embed="rId2"/>
          <a:stretch>
            <a:fillRect/>
          </a:stretch>
        </p:blipFill>
        <p:spPr>
          <a:xfrm>
            <a:off x="3220165" y="3365498"/>
            <a:ext cx="2978617" cy="2896871"/>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3</a:t>
            </a:fld>
            <a:endParaRPr lang="en-US" dirty="0"/>
          </a:p>
        </p:txBody>
      </p:sp>
    </p:spTree>
    <p:extLst>
      <p:ext uri="{BB962C8B-B14F-4D97-AF65-F5344CB8AC3E}">
        <p14:creationId xmlns:p14="http://schemas.microsoft.com/office/powerpoint/2010/main" val="3603695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Benefits of Knowledge Checks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In a non-ALEKS course, students who may not perform well on an often do not know what they need to do to improve. ALEKS takes care of this for students by identifying topics that need more practice. </a:t>
            </a:r>
          </a:p>
          <a:p>
            <a:r>
              <a:rPr lang="en-US" sz="1600" dirty="0"/>
              <a:t>Other benefits to Knowledge Checks: </a:t>
            </a:r>
          </a:p>
          <a:p>
            <a:pPr marL="342900" indent="-342900">
              <a:buAutoNum type="arabicPeriod"/>
            </a:pPr>
            <a:r>
              <a:rPr lang="en-US" sz="1600" dirty="0"/>
              <a:t>Immediate feedback on topics to review</a:t>
            </a:r>
          </a:p>
          <a:p>
            <a:pPr lvl="1" indent="0">
              <a:buNone/>
            </a:pPr>
            <a:r>
              <a:rPr lang="en-US" sz="1400" dirty="0"/>
              <a:t>Student Knowledge Check results will show any topics they had learned, but did not show mastery of, and therefore need to revisit. Students can then review those specific topics that need more practice prior to a graded assignment or assessment. </a:t>
            </a:r>
          </a:p>
          <a:p>
            <a:pPr marL="342900" indent="-342900">
              <a:buFont typeface="+mj-lt"/>
              <a:buAutoNum type="arabicPeriod"/>
            </a:pPr>
            <a:r>
              <a:rPr lang="en-US" sz="1600" dirty="0"/>
              <a:t>Credit for mastery of material </a:t>
            </a:r>
          </a:p>
          <a:p>
            <a:pPr marL="231775" lvl="2" indent="0">
              <a:buNone/>
            </a:pPr>
            <a:r>
              <a:rPr lang="en-US" sz="1400" dirty="0"/>
              <a:t>If students are showing mastery of their learned material on a Knowledge Check  ALEKS will reach into their Ready-to-Learn topics. This means students can gain topics without practicing them in Learning Mode!</a:t>
            </a:r>
          </a:p>
        </p:txBody>
      </p:sp>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4</a:t>
            </a:fld>
            <a:endParaRPr lang="en-US" dirty="0"/>
          </a:p>
        </p:txBody>
      </p:sp>
    </p:spTree>
    <p:extLst>
      <p:ext uri="{BB962C8B-B14F-4D97-AF65-F5344CB8AC3E}">
        <p14:creationId xmlns:p14="http://schemas.microsoft.com/office/powerpoint/2010/main" val="1137385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Knowledge Check Notifications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The Knowledge Check icon eliminates the surprise of a Progress Knowledge Check popping up during a work session. </a:t>
            </a:r>
          </a:p>
          <a:p>
            <a:r>
              <a:rPr lang="en-US" sz="1600" dirty="0"/>
              <a:t>It is important to note that the time mentioned, 5 hours in ALEKS, is time spent actively working in ALEKS not regular clock hours.</a:t>
            </a:r>
          </a:p>
        </p:txBody>
      </p:sp>
      <p:pic>
        <p:nvPicPr>
          <p:cNvPr id="6" name="Picture 5" descr="Student Home screen Knowledge check notification icon, showing remaining topics and time until the knowledge check. ">
            <a:extLst>
              <a:ext uri="{FF2B5EF4-FFF2-40B4-BE49-F238E27FC236}">
                <a16:creationId xmlns:a16="http://schemas.microsoft.com/office/drawing/2014/main" id="{899003C3-3AE4-462C-A39E-91E9F1FAD791}"/>
              </a:ext>
            </a:extLst>
          </p:cNvPr>
          <p:cNvPicPr>
            <a:picLocks noChangeAspect="1"/>
          </p:cNvPicPr>
          <p:nvPr/>
        </p:nvPicPr>
        <p:blipFill>
          <a:blip r:embed="rId2"/>
          <a:stretch>
            <a:fillRect/>
          </a:stretch>
        </p:blipFill>
        <p:spPr>
          <a:xfrm>
            <a:off x="2096009" y="3429000"/>
            <a:ext cx="5419814" cy="1237595"/>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5</a:t>
            </a:fld>
            <a:endParaRPr lang="en-US" dirty="0"/>
          </a:p>
        </p:txBody>
      </p:sp>
    </p:spTree>
    <p:extLst>
      <p:ext uri="{BB962C8B-B14F-4D97-AF65-F5344CB8AC3E}">
        <p14:creationId xmlns:p14="http://schemas.microsoft.com/office/powerpoint/2010/main" val="2774524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Needs More Practice Topics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If students fail to retain topics on a Knowledge Check they can immediately go into Learning Mode and use the “Needs More Practice” filter to identify those topics they need to relearn. </a:t>
            </a:r>
          </a:p>
          <a:p>
            <a:r>
              <a:rPr lang="en-US" sz="1600" b="1" dirty="0"/>
              <a:t>Note</a:t>
            </a:r>
            <a:r>
              <a:rPr lang="en-US" sz="1600" dirty="0"/>
              <a:t>: it takes fewer correct answers to gain topics back than it did to “learn” them, students need only complete a 3-segment learning cycle instead of the original 5-segment cycle.  </a:t>
            </a:r>
          </a:p>
        </p:txBody>
      </p:sp>
      <p:pic>
        <p:nvPicPr>
          <p:cNvPr id="6" name="Picture 5" descr="Needs more practice filter on the learning mode screen. Drop down to select needs more practice is on the right. ">
            <a:extLst>
              <a:ext uri="{FF2B5EF4-FFF2-40B4-BE49-F238E27FC236}">
                <a16:creationId xmlns:a16="http://schemas.microsoft.com/office/drawing/2014/main" id="{0BAC1E5D-C138-4C18-8A3E-30E1BB56E319}"/>
              </a:ext>
            </a:extLst>
          </p:cNvPr>
          <p:cNvPicPr>
            <a:picLocks noChangeAspect="1"/>
          </p:cNvPicPr>
          <p:nvPr/>
        </p:nvPicPr>
        <p:blipFill>
          <a:blip r:embed="rId2"/>
          <a:stretch>
            <a:fillRect/>
          </a:stretch>
        </p:blipFill>
        <p:spPr>
          <a:xfrm>
            <a:off x="1651758" y="3081315"/>
            <a:ext cx="5944115" cy="2523963"/>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6</a:t>
            </a:fld>
            <a:endParaRPr lang="en-US" dirty="0"/>
          </a:p>
        </p:txBody>
      </p:sp>
    </p:spTree>
    <p:extLst>
      <p:ext uri="{BB962C8B-B14F-4D97-AF65-F5344CB8AC3E}">
        <p14:creationId xmlns:p14="http://schemas.microsoft.com/office/powerpoint/2010/main" val="3119181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The Detailed Progress Report</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Progress Knowledge Checks are where growth occurs. You can see a student’s learning progress by looking at the Detailed Progress Report. </a:t>
            </a:r>
          </a:p>
        </p:txBody>
      </p:sp>
      <p:pic>
        <p:nvPicPr>
          <p:cNvPr id="6" name="Picture 5" descr="Progress report screen showing detailed view of all progress knowledge checks taken by a student.">
            <a:extLst>
              <a:ext uri="{FF2B5EF4-FFF2-40B4-BE49-F238E27FC236}">
                <a16:creationId xmlns:a16="http://schemas.microsoft.com/office/drawing/2014/main" id="{2C19DBD4-91E0-43EF-900D-B61D4C02E5E3}"/>
              </a:ext>
            </a:extLst>
          </p:cNvPr>
          <p:cNvPicPr>
            <a:picLocks noChangeAspect="1"/>
          </p:cNvPicPr>
          <p:nvPr/>
        </p:nvPicPr>
        <p:blipFill>
          <a:blip r:embed="rId2"/>
          <a:stretch>
            <a:fillRect/>
          </a:stretch>
        </p:blipFill>
        <p:spPr>
          <a:xfrm>
            <a:off x="2337618" y="2202685"/>
            <a:ext cx="4572396" cy="3877392"/>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7</a:t>
            </a:fld>
            <a:endParaRPr lang="en-US" dirty="0"/>
          </a:p>
        </p:txBody>
      </p:sp>
    </p:spTree>
    <p:extLst>
      <p:ext uri="{BB962C8B-B14F-4D97-AF65-F5344CB8AC3E}">
        <p14:creationId xmlns:p14="http://schemas.microsoft.com/office/powerpoint/2010/main" val="3906877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Scheduling Knowledge Checks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You have the option to schedule Knowledge Checks at appropriate times for your class to assess student retention and mastery. </a:t>
            </a:r>
          </a:p>
          <a:p>
            <a:endParaRPr lang="en-US" sz="800" dirty="0"/>
          </a:p>
          <a:p>
            <a:r>
              <a:rPr lang="en-US" sz="1600" dirty="0"/>
              <a:t>There are two types of knowledge checks that can be scheduled: </a:t>
            </a:r>
          </a:p>
          <a:p>
            <a:pPr marL="285750" indent="-285750">
              <a:buFont typeface="Arial" panose="020B0604020202020204" pitchFamily="34" charset="0"/>
              <a:buChar char="•"/>
            </a:pPr>
            <a:r>
              <a:rPr lang="en-US" sz="1600" dirty="0"/>
              <a:t>Scheduled Progress Knowledge Checks   </a:t>
            </a:r>
          </a:p>
          <a:p>
            <a:pPr marL="231775" lvl="2" indent="0">
              <a:buNone/>
            </a:pPr>
            <a:r>
              <a:rPr lang="en-US" sz="1400" dirty="0"/>
              <a:t>These are good for review of recent material and fit in nicely in place of traditional Quizzes.</a:t>
            </a:r>
          </a:p>
          <a:p>
            <a:pPr marL="285750" indent="-285750">
              <a:buFont typeface="Arial" panose="020B0604020202020204" pitchFamily="34" charset="0"/>
              <a:buChar char="•"/>
            </a:pPr>
            <a:r>
              <a:rPr lang="en-US" sz="1600" dirty="0"/>
              <a:t>Scheduled Comprehensive Knowledge Checks</a:t>
            </a:r>
          </a:p>
          <a:p>
            <a:pPr marL="231775" lvl="2" indent="0">
              <a:buNone/>
            </a:pPr>
            <a:r>
              <a:rPr lang="en-US" sz="1400" dirty="0"/>
              <a:t>These are good for assessing knowledge of the entire course and are an excellent substitute for a traditional Test, or even a traditional Final Exam, as it can accurately determine a student’s knowledge of all course topics. </a:t>
            </a:r>
          </a:p>
          <a:p>
            <a:endParaRPr lang="en-US" sz="1600" dirty="0"/>
          </a:p>
        </p:txBody>
      </p:sp>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8</a:t>
            </a:fld>
            <a:endParaRPr lang="en-US" dirty="0"/>
          </a:p>
        </p:txBody>
      </p:sp>
    </p:spTree>
    <p:extLst>
      <p:ext uri="{BB962C8B-B14F-4D97-AF65-F5344CB8AC3E}">
        <p14:creationId xmlns:p14="http://schemas.microsoft.com/office/powerpoint/2010/main" val="2532089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Assigning a Scheduled Knowledge Check</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Go to the Assignments tab, select “Schedule Knowledge Check” and follow the steps to assign. </a:t>
            </a:r>
          </a:p>
        </p:txBody>
      </p:sp>
      <p:pic>
        <p:nvPicPr>
          <p:cNvPr id="6" name="Picture 5" descr="Assignment screen left hand drop down menu with schedule knowledge check selection highlighted. ">
            <a:extLst>
              <a:ext uri="{FF2B5EF4-FFF2-40B4-BE49-F238E27FC236}">
                <a16:creationId xmlns:a16="http://schemas.microsoft.com/office/drawing/2014/main" id="{8B7E233A-792F-4744-8655-696CDF9A8025}"/>
              </a:ext>
            </a:extLst>
          </p:cNvPr>
          <p:cNvPicPr>
            <a:picLocks noChangeAspect="1"/>
          </p:cNvPicPr>
          <p:nvPr/>
        </p:nvPicPr>
        <p:blipFill rotWithShape="1">
          <a:blip r:embed="rId2"/>
          <a:srcRect r="50991"/>
          <a:stretch/>
        </p:blipFill>
        <p:spPr>
          <a:xfrm>
            <a:off x="252985" y="2118391"/>
            <a:ext cx="2952924" cy="3368009"/>
          </a:xfrm>
          <a:prstGeom prst="rect">
            <a:avLst/>
          </a:prstGeom>
        </p:spPr>
      </p:pic>
      <p:pic>
        <p:nvPicPr>
          <p:cNvPr id="7" name="Picture 6" descr="Assign a schedule knowledge check page, areas to enter name and date and additional advanced options. ">
            <a:extLst>
              <a:ext uri="{FF2B5EF4-FFF2-40B4-BE49-F238E27FC236}">
                <a16:creationId xmlns:a16="http://schemas.microsoft.com/office/drawing/2014/main" id="{7DA08F4A-F283-46AC-9B38-35D9F4472CCB}"/>
              </a:ext>
            </a:extLst>
          </p:cNvPr>
          <p:cNvPicPr>
            <a:picLocks noChangeAspect="1"/>
          </p:cNvPicPr>
          <p:nvPr/>
        </p:nvPicPr>
        <p:blipFill>
          <a:blip r:embed="rId3"/>
          <a:stretch>
            <a:fillRect/>
          </a:stretch>
        </p:blipFill>
        <p:spPr>
          <a:xfrm>
            <a:off x="3557878" y="2214084"/>
            <a:ext cx="5436769" cy="3368009"/>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9</a:t>
            </a:fld>
            <a:endParaRPr lang="en-US" dirty="0"/>
          </a:p>
        </p:txBody>
      </p:sp>
    </p:spTree>
    <p:extLst>
      <p:ext uri="{BB962C8B-B14F-4D97-AF65-F5344CB8AC3E}">
        <p14:creationId xmlns:p14="http://schemas.microsoft.com/office/powerpoint/2010/main" val="277293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supportateverystep.com</a:t>
            </a:r>
            <a:endParaRPr lang="en-US" dirty="0"/>
          </a:p>
          <a:p>
            <a:pPr lvl="0">
              <a:spcBef>
                <a:spcPts val="0"/>
              </a:spcBef>
              <a:buClr>
                <a:schemeClr val="dk2"/>
              </a:buClr>
              <a:buSzPts val="2000"/>
            </a:pPr>
            <a:endParaRPr lang="en-US" dirty="0">
              <a:solidFill>
                <a:srgbClr val="B60000"/>
              </a:solidFill>
            </a:endParaRPr>
          </a:p>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TIPS:</a:t>
            </a:r>
            <a:endParaRPr lang="en-US" dirty="0"/>
          </a:p>
          <a:p>
            <a:pPr lvl="0">
              <a:spcBef>
                <a:spcPts val="0"/>
              </a:spcBef>
              <a:buClr>
                <a:schemeClr val="dk2"/>
              </a:buClr>
              <a:buSzPts val="2000"/>
            </a:pPr>
            <a:endParaRPr lang="en-US" b="1"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mh</a:t>
            </a:r>
            <a:r>
              <a:rPr lang="en-US" dirty="0"/>
              <a:t>education.com/</a:t>
            </a:r>
            <a:r>
              <a:rPr lang="en-US" dirty="0" err="1"/>
              <a:t>highered</a:t>
            </a:r>
            <a:r>
              <a:rPr lang="en-US" dirty="0"/>
              <a:t>/ideas</a:t>
            </a: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10</a:t>
            </a:fld>
            <a:endParaRPr lang="en-US" dirty="0"/>
          </a:p>
        </p:txBody>
      </p:sp>
    </p:spTree>
    <p:extLst>
      <p:ext uri="{BB962C8B-B14F-4D97-AF65-F5344CB8AC3E}">
        <p14:creationId xmlns:p14="http://schemas.microsoft.com/office/powerpoint/2010/main" val="1540210539"/>
      </p:ext>
    </p:extLst>
  </p:cSld>
  <p:clrMapOvr>
    <a:masterClrMapping/>
  </p:clrMapOvr>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996</TotalTime>
  <Words>747</Words>
  <Application>Microsoft Office PowerPoint</Application>
  <PresentationFormat>On-screen Show (4:3)</PresentationFormat>
  <Paragraphs>73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Arial Black</vt:lpstr>
      <vt:lpstr>Calibri</vt:lpstr>
      <vt:lpstr>Office Theme</vt:lpstr>
      <vt:lpstr>How To Talk To Your Students About Knowledge Checks</vt:lpstr>
      <vt:lpstr>Student Frustration</vt:lpstr>
      <vt:lpstr>The Progress Knowledge Check </vt:lpstr>
      <vt:lpstr>Benefits of Knowledge Checks</vt:lpstr>
      <vt:lpstr>Knowledge Check Notifications</vt:lpstr>
      <vt:lpstr>Needs More Practice Topics</vt:lpstr>
      <vt:lpstr>The Detailed Progress Report</vt:lpstr>
      <vt:lpstr>Scheduling Knowledge Checks</vt:lpstr>
      <vt:lpstr>Assigning a Scheduled Knowledge Check</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sgalayda</cp:lastModifiedBy>
  <cp:revision>34</cp:revision>
  <dcterms:created xsi:type="dcterms:W3CDTF">2019-06-04T22:37:36Z</dcterms:created>
  <dcterms:modified xsi:type="dcterms:W3CDTF">2019-07-11T18:41:28Z</dcterms:modified>
</cp:coreProperties>
</file>