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6" r:id="rId2"/>
    <p:sldId id="335" r:id="rId3"/>
    <p:sldId id="348" r:id="rId4"/>
    <p:sldId id="347" r:id="rId5"/>
    <p:sldId id="349" r:id="rId6"/>
    <p:sldId id="359" r:id="rId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76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2976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1948" userDrawn="1">
          <p15:clr>
            <a:srgbClr val="A4A3A4"/>
          </p15:clr>
        </p15:guide>
        <p15:guide id="13" pos="216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692146"/>
    <a:srgbClr val="720F11"/>
    <a:srgbClr val="9F2241"/>
    <a:srgbClr val="E2DFCA"/>
    <a:srgbClr val="625D9C"/>
    <a:srgbClr val="E21A23"/>
    <a:srgbClr val="FF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4844" autoAdjust="0"/>
  </p:normalViewPr>
  <p:slideViewPr>
    <p:cSldViewPr snapToGrid="0">
      <p:cViewPr varScale="1">
        <p:scale>
          <a:sx n="90" d="100"/>
          <a:sy n="90" d="100"/>
        </p:scale>
        <p:origin x="960" y="78"/>
      </p:cViewPr>
      <p:guideLst>
        <p:guide pos="1176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672"/>
        <p:guide pos="2976"/>
        <p:guide pos="5160"/>
        <p:guide pos="1948"/>
        <p:guide pos="216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9144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3645" y="1524000"/>
            <a:ext cx="9157646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9144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pos="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6010" y="-1"/>
            <a:ext cx="9150022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  <p15:guide id="4">
          <p15:clr>
            <a:srgbClr val="FBAE40"/>
          </p15:clr>
        </p15:guide>
        <p15:guide id="5" pos="2880">
          <p15:clr>
            <a:srgbClr val="FBAE40"/>
          </p15:clr>
        </p15:guide>
        <p15:guide id="6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"/>
            <a:ext cx="9144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56">
          <p15:clr>
            <a:srgbClr val="FBAE40"/>
          </p15:clr>
        </p15:guide>
        <p15:guide id="3" orient="horz" pos="2352">
          <p15:clr>
            <a:srgbClr val="FBAE40"/>
          </p15:clr>
        </p15:guide>
        <p15:guide id="4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9144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9144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9144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03829"/>
            <a:ext cx="73152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616" y="1252728"/>
            <a:ext cx="59436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390-6D7C-4F42-AF10-D70C51833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5409-B95C-426A-A3F5-0AA09887D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ALEKS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0EEC-F0C1-4BF5-8048-2B7D041C2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2219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Starting a New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To start a new topic, select “Start My Path” or “Continue My Path” on the homepage. If you aren’t on the homepage, open the Menu button in the top left-hand corner of the screen and select “Learn.”  </a:t>
            </a:r>
          </a:p>
          <a:p>
            <a:pPr lvl="0"/>
            <a:r>
              <a:rPr lang="en-US" dirty="0"/>
              <a:t>In either case, the topic you are most ready to learn will appear first. </a:t>
            </a:r>
          </a:p>
        </p:txBody>
      </p:sp>
      <p:pic>
        <p:nvPicPr>
          <p:cNvPr id="9" name="Picture 8" descr="A topic is shown in learning mode.">
            <a:extLst>
              <a:ext uri="{FF2B5EF4-FFF2-40B4-BE49-F238E27FC236}">
                <a16:creationId xmlns:a16="http://schemas.microsoft.com/office/drawing/2014/main" id="{A9C83707-9941-4811-9EBB-EB51F3C3F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68892" y="3275157"/>
            <a:ext cx="4006215" cy="208661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Viewing Information About a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You can find the name of the topic in the blue bar at the top of the screen. If the title is cut off, select the topic’s name and a pop up window will appear. This will show you the entire topic name as well as which pie slice it comes from.</a:t>
            </a:r>
          </a:p>
        </p:txBody>
      </p:sp>
      <p:pic>
        <p:nvPicPr>
          <p:cNvPr id="7" name="Picture 6" descr="In learning mode, the topic name is at the top of the page. A pop up window is shown with the full topic name and which pie slice it comes from.">
            <a:extLst>
              <a:ext uri="{FF2B5EF4-FFF2-40B4-BE49-F238E27FC236}">
                <a16:creationId xmlns:a16="http://schemas.microsoft.com/office/drawing/2014/main" id="{8DEF00D2-7064-41E6-8602-95287C0D3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6287" y="2792268"/>
            <a:ext cx="5091425" cy="269413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About Using Learning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r>
              <a:rPr lang="en-US" sz="1600" dirty="0"/>
              <a:t>In a Learning Page, you will see a question with a stepped-out explanation. </a:t>
            </a:r>
          </a:p>
          <a:p>
            <a:pPr lvl="1"/>
            <a:r>
              <a:rPr lang="en-US" sz="1600" dirty="0"/>
              <a:t>Read through the example carefully, taking notes in your notebook.</a:t>
            </a:r>
          </a:p>
          <a:p>
            <a:pPr lvl="1"/>
            <a:r>
              <a:rPr lang="en-US" sz="1600" dirty="0"/>
              <a:t>Note the tools and resources on the learning page.</a:t>
            </a:r>
          </a:p>
          <a:p>
            <a:pPr lvl="1"/>
            <a:r>
              <a:rPr lang="en-US" sz="1600" dirty="0"/>
              <a:t>Observe the hyperlinks giving definitions, helpful hints, or examples.</a:t>
            </a:r>
          </a:p>
          <a:p>
            <a:pPr lvl="1"/>
            <a:r>
              <a:rPr lang="en-US" sz="1600" dirty="0"/>
              <a:t>There may be an orange button with a lightbulb that says “More” or “Another Way.” Select to see an alternate solution or more details. </a:t>
            </a:r>
          </a:p>
          <a:p>
            <a:endParaRPr lang="en-US" dirty="0"/>
          </a:p>
        </p:txBody>
      </p:sp>
      <p:pic>
        <p:nvPicPr>
          <p:cNvPr id="6" name="Picture 5" descr="An explanation is shown. At the bottom of the page, an orange button with a light bulb that says &quot;Another Way&quot; is shown. ">
            <a:extLst>
              <a:ext uri="{FF2B5EF4-FFF2-40B4-BE49-F238E27FC236}">
                <a16:creationId xmlns:a16="http://schemas.microsoft.com/office/drawing/2014/main" id="{BD69015E-E3C6-4B11-A650-1A9360505B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69633" y="3679825"/>
            <a:ext cx="3908366" cy="220190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9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2A3D83-9532-4D38-8CCD-A0D81827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6F22-D490-4AA2-B41C-7A2AB2AC07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1"/>
            <a:r>
              <a:rPr lang="en-US" dirty="0"/>
              <a:t>On the learning page, there are icons on the right-hand side of the screen offering helpful resources including a calculator, videos, the eBook, a dictionary, the ability to print, and a way to email your instructor.</a:t>
            </a:r>
          </a:p>
          <a:p>
            <a:pPr lvl="1"/>
            <a:r>
              <a:rPr lang="en-US" dirty="0"/>
              <a:t>After reading an example, select </a:t>
            </a:r>
            <a:r>
              <a:rPr lang="en-US" b="1" dirty="0"/>
              <a:t>Start</a:t>
            </a:r>
            <a:r>
              <a:rPr lang="en-US" dirty="0"/>
              <a:t> at the bottom of the page.</a:t>
            </a:r>
          </a:p>
          <a:p>
            <a:pPr lvl="1"/>
            <a:r>
              <a:rPr lang="en-US" dirty="0"/>
              <a:t>Try copying the problem into your own notebook.</a:t>
            </a:r>
          </a:p>
          <a:p>
            <a:pPr lvl="1"/>
            <a:r>
              <a:rPr lang="en-US" dirty="0"/>
              <a:t>If you are stuck, use a resource. </a:t>
            </a:r>
          </a:p>
          <a:p>
            <a:pPr lvl="1"/>
            <a:r>
              <a:rPr lang="en-US" dirty="0"/>
              <a:t>If you want to see another problem worked out, you can choose to see the explanation.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FF0-430D-41BE-98C4-3897C1490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D20D5-5F95-4F2E-97B5-6B637BB6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0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8133-AF21-41C9-A9E4-56BA602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507A-160B-4478-8CDD-1FFACB27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41" y="1267968"/>
            <a:ext cx="4690407" cy="47078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B60000"/>
                </a:solidFill>
                <a:latin typeface="Arial Black"/>
              </a:rPr>
              <a:t>TECH SUPPORT &amp; FAQ: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DA0507"/>
              </a:solidFill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CALL: </a:t>
            </a:r>
            <a:r>
              <a:rPr lang="en-US" sz="1900" dirty="0">
                <a:solidFill>
                  <a:srgbClr val="313131"/>
                </a:solidFill>
              </a:rPr>
              <a:t>(800) 258-2374</a:t>
            </a:r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EMAIL &amp; CHAT: </a:t>
            </a:r>
            <a:r>
              <a:rPr lang="en-US" sz="1900" dirty="0">
                <a:solidFill>
                  <a:srgbClr val="313131"/>
                </a:solidFill>
                <a:ea typeface="+mn-lt"/>
                <a:cs typeface="+mn-lt"/>
              </a:rPr>
              <a:t>aleks.com/support</a:t>
            </a:r>
            <a:endParaRPr lang="en-US" sz="1900" dirty="0"/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MONDAY-THURSDAY: </a:t>
            </a:r>
            <a:r>
              <a:rPr lang="en-US" sz="1900" dirty="0">
                <a:solidFill>
                  <a:srgbClr val="313131"/>
                </a:solidFill>
              </a:rPr>
              <a:t>7 AM – 1 AM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FRIDAY: </a:t>
            </a:r>
            <a:r>
              <a:rPr lang="en-US" sz="1900" dirty="0">
                <a:solidFill>
                  <a:srgbClr val="313131"/>
                </a:solidFill>
              </a:rPr>
              <a:t>7 AM – 9 PM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SUNDAY: </a:t>
            </a:r>
            <a:r>
              <a:rPr lang="en-US" sz="1900" dirty="0">
                <a:solidFill>
                  <a:srgbClr val="313131"/>
                </a:solidFill>
              </a:rPr>
              <a:t>4 PM – 1 AM EST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A1D3-AFFA-4CA2-95A8-73E2010B4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59" y="1267968"/>
            <a:ext cx="4114800" cy="470789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SUPPORT: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313131"/>
                </a:solidFill>
              </a:rPr>
              <a:t>mhhe.com/</a:t>
            </a:r>
            <a:r>
              <a:rPr lang="en-US" dirty="0" err="1">
                <a:solidFill>
                  <a:srgbClr val="313131"/>
                </a:solidFill>
              </a:rPr>
              <a:t>collegesmarter</a:t>
            </a:r>
            <a:r>
              <a:rPr lang="en-US" dirty="0">
                <a:solidFill>
                  <a:srgbClr val="313131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B6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A6DC-59F0-41AC-B921-EE764799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D6A0-9015-420C-8EA1-4D98E84E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392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Study Tips</vt:lpstr>
      <vt:lpstr>Starting a New Topic</vt:lpstr>
      <vt:lpstr>Viewing Information About a Topic</vt:lpstr>
      <vt:lpstr>Tips About Using Learning Page</vt:lpstr>
      <vt:lpstr>General Tips</vt:lpstr>
      <vt:lpstr>Support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sgalayda</dc:creator>
  <cp:lastModifiedBy>sgalayda</cp:lastModifiedBy>
  <cp:revision>22</cp:revision>
  <dcterms:created xsi:type="dcterms:W3CDTF">2019-06-04T22:37:36Z</dcterms:created>
  <dcterms:modified xsi:type="dcterms:W3CDTF">2019-07-16T16:18:34Z</dcterms:modified>
</cp:coreProperties>
</file>