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46" r:id="rId2"/>
    <p:sldId id="335" r:id="rId3"/>
    <p:sldId id="348" r:id="rId4"/>
    <p:sldId id="350" r:id="rId5"/>
    <p:sldId id="347" r:id="rId6"/>
    <p:sldId id="351" r:id="rId7"/>
    <p:sldId id="353" r:id="rId8"/>
    <p:sldId id="354" r:id="rId9"/>
    <p:sldId id="355" r:id="rId10"/>
    <p:sldId id="356" r:id="rId11"/>
    <p:sldId id="357" r:id="rId12"/>
    <p:sldId id="360" r:id="rId13"/>
    <p:sldId id="361" r:id="rId14"/>
    <p:sldId id="362" r:id="rId15"/>
    <p:sldId id="359" r:id="rId1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76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672" userDrawn="1">
          <p15:clr>
            <a:srgbClr val="A4A3A4"/>
          </p15:clr>
        </p15:guide>
        <p15:guide id="10" pos="2976" userDrawn="1">
          <p15:clr>
            <a:srgbClr val="A4A3A4"/>
          </p15:clr>
        </p15:guide>
        <p15:guide id="11" pos="5160" userDrawn="1">
          <p15:clr>
            <a:srgbClr val="A4A3A4"/>
          </p15:clr>
        </p15:guide>
        <p15:guide id="12" pos="1948" userDrawn="1">
          <p15:clr>
            <a:srgbClr val="A4A3A4"/>
          </p15:clr>
        </p15:guide>
        <p15:guide id="13" pos="216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08C"/>
    <a:srgbClr val="692146"/>
    <a:srgbClr val="720F11"/>
    <a:srgbClr val="9F2241"/>
    <a:srgbClr val="E2DFCA"/>
    <a:srgbClr val="625D9C"/>
    <a:srgbClr val="E21A23"/>
    <a:srgbClr val="FF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98" autoAdjust="0"/>
    <p:restoredTop sz="94844" autoAdjust="0"/>
  </p:normalViewPr>
  <p:slideViewPr>
    <p:cSldViewPr snapToGrid="0">
      <p:cViewPr varScale="1">
        <p:scale>
          <a:sx n="67" d="100"/>
          <a:sy n="67" d="100"/>
        </p:scale>
        <p:origin x="902" y="53"/>
      </p:cViewPr>
      <p:guideLst>
        <p:guide pos="1176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672"/>
        <p:guide pos="2976"/>
        <p:guide pos="5160"/>
        <p:guide pos="1948"/>
        <p:guide pos="216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03DB6BE-E2F3-2A47-94A8-585F5DD01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" t="11823" r="5903" b="4524"/>
          <a:stretch/>
        </p:blipFill>
        <p:spPr>
          <a:xfrm>
            <a:off x="0" y="1520825"/>
            <a:ext cx="9144000" cy="4846438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621792" y="5093208"/>
            <a:ext cx="278892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A1600F-0570-410C-9F95-5DDBAF63CC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58448A-1EBE-41B2-B940-5B338FAA80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644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0C4BDB-A03D-4245-B68D-139B69368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86" r="23740"/>
          <a:stretch/>
        </p:blipFill>
        <p:spPr>
          <a:xfrm>
            <a:off x="-13645" y="1524000"/>
            <a:ext cx="9157646" cy="484500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42FAE-26E3-4DE5-BC8F-C630755CABB5}"/>
              </a:ext>
            </a:extLst>
          </p:cNvPr>
          <p:cNvGrpSpPr/>
          <p:nvPr userDrawn="1"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05BDC1-9FD2-487F-96D3-99A60DFF2DF9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6C85AF-40BF-481F-B230-2EC2FE116ADE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C82988-802C-4FB8-98AD-D2FC0A223CD6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748757-6631-4B8F-B2B2-0A5D2A24C9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B33C924-3FD6-46F3-8F4D-D93347665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FDF1C8C-EF32-4F80-8B3B-9EDA8D988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88D52AD4-24DE-462D-AACA-5C2FA46AA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92" y="5093208"/>
            <a:ext cx="278892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86DC85-02AF-42BC-85AD-A7AA80CB2076}"/>
              </a:ext>
            </a:extLst>
          </p:cNvPr>
          <p:cNvCxnSpPr>
            <a:cxnSpLocks/>
          </p:cNvCxnSpPr>
          <p:nvPr userDrawn="1"/>
        </p:nvCxnSpPr>
        <p:spPr>
          <a:xfrm>
            <a:off x="714711" y="4913464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68EFA-D6C2-4F7E-B228-815598EC2B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11D669-74A6-4F41-BFAC-F4CB24AEC3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1521567"/>
            <a:ext cx="9144000" cy="4846438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EC3BB-4571-47EE-A5F0-E16F7B4F2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3D62D0-94AB-439B-AC37-064E85067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60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9" r="15416"/>
          <a:stretch/>
        </p:blipFill>
        <p:spPr>
          <a:xfrm>
            <a:off x="0" y="0"/>
            <a:ext cx="9144000" cy="6364224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07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2880" userDrawn="1">
          <p15:clr>
            <a:srgbClr val="FBAE40"/>
          </p15:clr>
        </p15:guide>
        <p15:guide id="6" pos="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4E5CB6-D66B-41F9-83A5-D13DF65813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5" t="12480" b="3239"/>
          <a:stretch/>
        </p:blipFill>
        <p:spPr>
          <a:xfrm flipH="1">
            <a:off x="6010" y="-1"/>
            <a:ext cx="9150022" cy="6364715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01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4">
          <p15:clr>
            <a:srgbClr val="FBAE40"/>
          </p15:clr>
        </p15:guide>
        <p15:guide id="5" pos="2880">
          <p15:clr>
            <a:srgbClr val="FBAE40"/>
          </p15:clr>
        </p15:guide>
        <p15:guide id="6" pos="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F57B6-1B1A-4B8F-9DFF-73A531E5D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5"/>
            <a:ext cx="9144000" cy="636182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F1C43492-7E70-499B-AF94-526224C01DA8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A704180-9FB4-409C-B364-B110408FE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79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1C48C-3392-4FDB-9369-6BC17D9CE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878"/>
            <a:ext cx="9144000" cy="637067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DB4B4D12-AF0C-4D97-9CED-90CB55C54F58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F72B6D8-B4B8-483C-B007-F56FA2D2A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6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957E67-98EC-4631-8D21-6B97CCB35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0"/>
            <a:ext cx="9144000" cy="636726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FEEE245A-9698-4A49-A735-5BCF7ABE0A3A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84BA6A4-9923-441F-97B3-3C28313D0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704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BAB23EC-917E-B047-8295-8203CA1ECBFE}"/>
              </a:ext>
            </a:extLst>
          </p:cNvPr>
          <p:cNvGrpSpPr/>
          <p:nvPr userDrawn="1"/>
        </p:nvGrpSpPr>
        <p:grpSpPr>
          <a:xfrm>
            <a:off x="0" y="0"/>
            <a:ext cx="9144000" cy="6366424"/>
            <a:chOff x="1" y="0"/>
            <a:chExt cx="9144000" cy="636642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2D7C90-AFB1-5842-AE7B-3EE743CC58EE}"/>
                </a:ext>
              </a:extLst>
            </p:cNvPr>
            <p:cNvSpPr/>
            <p:nvPr userDrawn="1"/>
          </p:nvSpPr>
          <p:spPr>
            <a:xfrm>
              <a:off x="720000" y="3962630"/>
              <a:ext cx="8229600" cy="2403794"/>
            </a:xfrm>
            <a:custGeom>
              <a:avLst/>
              <a:gdLst>
                <a:gd name="connsiteX0" fmla="*/ 3062211 w 8229600"/>
                <a:gd name="connsiteY0" fmla="*/ 0 h 2403794"/>
                <a:gd name="connsiteX1" fmla="*/ 8229600 w 8229600"/>
                <a:gd name="connsiteY1" fmla="*/ 2403794 h 2403794"/>
                <a:gd name="connsiteX2" fmla="*/ 0 w 8229600"/>
                <a:gd name="connsiteY2" fmla="*/ 2403794 h 240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9600" h="2403794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F2D842F-70F3-E249-837F-3B31E02390D7}"/>
                </a:ext>
              </a:extLst>
            </p:cNvPr>
            <p:cNvSpPr/>
            <p:nvPr userDrawn="1"/>
          </p:nvSpPr>
          <p:spPr>
            <a:xfrm>
              <a:off x="3782212" y="0"/>
              <a:ext cx="5361789" cy="6366424"/>
            </a:xfrm>
            <a:custGeom>
              <a:avLst/>
              <a:gdLst>
                <a:gd name="connsiteX0" fmla="*/ 5048021 w 5361789"/>
                <a:gd name="connsiteY0" fmla="*/ 0 h 6366424"/>
                <a:gd name="connsiteX1" fmla="*/ 5361789 w 5361789"/>
                <a:gd name="connsiteY1" fmla="*/ 0 h 6366424"/>
                <a:gd name="connsiteX2" fmla="*/ 5361789 w 5361789"/>
                <a:gd name="connsiteY2" fmla="*/ 6366424 h 6366424"/>
                <a:gd name="connsiteX3" fmla="*/ 5167389 w 5361789"/>
                <a:gd name="connsiteY3" fmla="*/ 6366424 h 6366424"/>
                <a:gd name="connsiteX4" fmla="*/ 0 w 5361789"/>
                <a:gd name="connsiteY4" fmla="*/ 3962630 h 6366424"/>
                <a:gd name="connsiteX5" fmla="*/ 5048021 w 5361789"/>
                <a:gd name="connsiteY5" fmla="*/ 0 h 63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61789" h="6366424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080FE84-562B-8D4E-8B93-4B4D187CAD16}"/>
                </a:ext>
              </a:extLst>
            </p:cNvPr>
            <p:cNvSpPr/>
            <p:nvPr userDrawn="1"/>
          </p:nvSpPr>
          <p:spPr>
            <a:xfrm>
              <a:off x="1" y="2203200"/>
              <a:ext cx="3782211" cy="4163224"/>
            </a:xfrm>
            <a:custGeom>
              <a:avLst/>
              <a:gdLst>
                <a:gd name="connsiteX0" fmla="*/ 0 w 3782211"/>
                <a:gd name="connsiteY0" fmla="*/ 0 h 4163224"/>
                <a:gd name="connsiteX1" fmla="*/ 3782211 w 3782211"/>
                <a:gd name="connsiteY1" fmla="*/ 1759430 h 4163224"/>
                <a:gd name="connsiteX2" fmla="*/ 720000 w 3782211"/>
                <a:gd name="connsiteY2" fmla="*/ 4163224 h 4163224"/>
                <a:gd name="connsiteX3" fmla="*/ 0 w 3782211"/>
                <a:gd name="connsiteY3" fmla="*/ 4163224 h 4163224"/>
                <a:gd name="connsiteX4" fmla="*/ 0 w 3782211"/>
                <a:gd name="connsiteY4" fmla="*/ 0 h 41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211" h="4163224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616" y="203829"/>
            <a:ext cx="73152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616" y="1252728"/>
            <a:ext cx="59436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6B082-7C10-BA4E-BE12-3A2FD5AE08EF}"/>
              </a:ext>
            </a:extLst>
          </p:cNvPr>
          <p:cNvGrpSpPr/>
          <p:nvPr userDrawn="1"/>
        </p:nvGrpSpPr>
        <p:grpSpPr>
          <a:xfrm>
            <a:off x="6635067" y="0"/>
            <a:ext cx="2508933" cy="6367263"/>
            <a:chOff x="3491346" y="0"/>
            <a:chExt cx="2508933" cy="636726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A3EC593-DC20-9346-9776-FBA0FABCCDA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D31C323-8E84-A946-A27D-2777E3E0BE45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A9B01AF-6459-4247-AF71-3F7C135643BB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6858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5" y="274321"/>
            <a:ext cx="697526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7" y="1280160"/>
            <a:ext cx="6975265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41148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672119" y="1280160"/>
            <a:ext cx="41148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6" y="274320"/>
            <a:ext cx="410611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41148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5" y="274321"/>
            <a:ext cx="844175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4433570"/>
            <a:ext cx="41148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672119" y="4433570"/>
            <a:ext cx="41148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822960" y="3355848"/>
            <a:ext cx="6858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951" y="2163986"/>
            <a:ext cx="1069848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88" y="1419046"/>
            <a:ext cx="37935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56616" y="1371600"/>
            <a:ext cx="85344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72185" y="274321"/>
            <a:ext cx="743027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6616" y="1280160"/>
            <a:ext cx="6858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3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67" r:id="rId4"/>
    <p:sldLayoutId id="2147483713" r:id="rId5"/>
    <p:sldLayoutId id="2147483709" r:id="rId6"/>
    <p:sldLayoutId id="2147483711" r:id="rId7"/>
    <p:sldLayoutId id="2147483712" r:id="rId8"/>
    <p:sldLayoutId id="2147483668" r:id="rId9"/>
    <p:sldLayoutId id="2147483662" r:id="rId10"/>
    <p:sldLayoutId id="2147483665" r:id="rId11"/>
    <p:sldLayoutId id="2147483666" r:id="rId12"/>
    <p:sldLayoutId id="2147483671" r:id="rId13"/>
    <p:sldLayoutId id="2147483669" r:id="rId14"/>
    <p:sldLayoutId id="2147483676" r:id="rId15"/>
    <p:sldLayoutId id="214748367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pos="288" userDrawn="1">
          <p15:clr>
            <a:srgbClr val="F26B43"/>
          </p15:clr>
        </p15:guide>
        <p15:guide id="7" pos="5472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B390-6D7C-4F42-AF10-D70C51833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65409-B95C-426A-A3F5-0AA09887DC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Aleks Training Series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D0EEC-F0C1-4BF5-8048-2B7D041C2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122190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Reports Menu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ALEKS Reports lets you monitor how much you’ve learned, how much is left to learn, your time logged, and the virtual steps left to reach your goals.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To access Reports, go to your course home page, open the menu in the top, left corner and select </a:t>
            </a:r>
            <a:r>
              <a:rPr lang="en-US" b="1" dirty="0"/>
              <a:t>Reports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 </a:t>
            </a: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9" name="Picture 8" descr="Three horizontal lines are found in the top left of the page to open a menu.">
            <a:extLst>
              <a:ext uri="{FF2B5EF4-FFF2-40B4-BE49-F238E27FC236}">
                <a16:creationId xmlns:a16="http://schemas.microsoft.com/office/drawing/2014/main" id="{43631575-5A65-4490-B786-95FD8293711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84"/>
          <a:stretch/>
        </p:blipFill>
        <p:spPr bwMode="auto">
          <a:xfrm>
            <a:off x="468008" y="3356737"/>
            <a:ext cx="3806104" cy="646176"/>
          </a:xfrm>
          <a:prstGeom prst="rect">
            <a:avLst/>
          </a:prstGeom>
          <a:noFill/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In the menu, Reports is highlighted.">
            <a:extLst>
              <a:ext uri="{FF2B5EF4-FFF2-40B4-BE49-F238E27FC236}">
                <a16:creationId xmlns:a16="http://schemas.microsoft.com/office/drawing/2014/main" id="{1D69751F-4585-441D-A70C-2786507161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33" y="3429000"/>
            <a:ext cx="1562100" cy="24936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5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Reports Tiles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800" dirty="0"/>
              <a:t>Reports consists of 10 tiles, spread out of over 2 pages. </a:t>
            </a:r>
          </a:p>
          <a:p>
            <a:pPr lvl="0"/>
            <a:r>
              <a:rPr lang="en-US" sz="1800" dirty="0"/>
              <a:t>You can navigate between pages using the arrows on the bottom of the screen. </a:t>
            </a:r>
          </a:p>
          <a:p>
            <a:pPr lvl="0"/>
            <a:r>
              <a:rPr lang="en-US" sz="1800" dirty="0"/>
              <a:t>You can also rearrange the tiles, by selecting the dots icon in the upper, right corner of each tile.  </a:t>
            </a:r>
          </a:p>
          <a:p>
            <a:pPr>
              <a:lnSpc>
                <a:spcPct val="90000"/>
              </a:lnSpc>
              <a:defRPr/>
            </a:pPr>
            <a:r>
              <a:rPr lang="en-US" sz="1800" dirty="0"/>
              <a:t>Each report tile gives a snapshot of information, while selecting the tile will provide more in-depth information.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 </a:t>
            </a: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8" name="Picture 7" descr="Reports tiles are shown.">
            <a:extLst>
              <a:ext uri="{FF2B5EF4-FFF2-40B4-BE49-F238E27FC236}">
                <a16:creationId xmlns:a16="http://schemas.microsoft.com/office/drawing/2014/main" id="{CB58687A-C27A-46E8-A1A7-769B26D8FA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156" y="3679825"/>
            <a:ext cx="3885565" cy="21126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ALEKS Pie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sz="1600" dirty="0"/>
              <a:t>The </a:t>
            </a:r>
            <a:r>
              <a:rPr lang="en-US" sz="1600" b="1" dirty="0"/>
              <a:t>ALEKS Pie</a:t>
            </a:r>
            <a:r>
              <a:rPr lang="en-US" sz="1600" dirty="0"/>
              <a:t> tile tells you how many topics you have mastered so far. </a:t>
            </a:r>
          </a:p>
          <a:p>
            <a:r>
              <a:rPr lang="en-US" sz="1600" b="1" dirty="0"/>
              <a:t>View Full Report</a:t>
            </a:r>
            <a:r>
              <a:rPr lang="en-US" sz="1600" dirty="0"/>
              <a:t> in the bottom right corner will open a summary of your overall progress. </a:t>
            </a:r>
          </a:p>
          <a:p>
            <a:r>
              <a:rPr lang="en-US" sz="1600" dirty="0"/>
              <a:t>You can further investigate your progress in each pie slice by selecting it from the menu. </a:t>
            </a:r>
          </a:p>
          <a:p>
            <a:r>
              <a:rPr lang="en-US" sz="1600" dirty="0"/>
              <a:t>On the bottom half of the screen, you see sub-menus for the topics you are Ready to Learn, have learned, and have mastered. </a:t>
            </a:r>
          </a:p>
          <a:p>
            <a:r>
              <a:rPr lang="en-US" sz="1600" dirty="0"/>
              <a:t>Select a topic to see a sample question.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 descr="The ALEKS Pie tile is shown. The View Full Report link is in the bottom right corner.">
            <a:extLst>
              <a:ext uri="{FF2B5EF4-FFF2-40B4-BE49-F238E27FC236}">
                <a16:creationId xmlns:a16="http://schemas.microsoft.com/office/drawing/2014/main" id="{2066AA11-8941-4999-8425-E1A2B14C161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540" y="3940480"/>
            <a:ext cx="1665602" cy="15453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8" descr="The carousel is shown with a drop down menu in each objective describing the topics that are ready to learn, the topics that have been learned, and the topics that have mastered. ">
            <a:extLst>
              <a:ext uri="{FF2B5EF4-FFF2-40B4-BE49-F238E27FC236}">
                <a16:creationId xmlns:a16="http://schemas.microsoft.com/office/drawing/2014/main" id="{5A0BF3B8-73A9-434B-89F8-B8D45D0E01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35025"/>
            <a:ext cx="3998422" cy="2319194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03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Timeline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The </a:t>
            </a:r>
            <a:r>
              <a:rPr lang="en-US" sz="1600" b="1" dirty="0"/>
              <a:t>Timeline</a:t>
            </a:r>
            <a:r>
              <a:rPr lang="en-US" sz="1600" dirty="0"/>
              <a:t> tile will tell you how many topics you have left to complete your current Objective assignment. </a:t>
            </a:r>
          </a:p>
          <a:p>
            <a:r>
              <a:rPr lang="en-US" sz="1600" dirty="0"/>
              <a:t>Select </a:t>
            </a:r>
            <a:r>
              <a:rPr lang="en-US" sz="1600" b="1" dirty="0"/>
              <a:t>View Timeline Detail</a:t>
            </a:r>
            <a:r>
              <a:rPr lang="en-US" sz="1600" dirty="0"/>
              <a:t> in the bottom right corner to see more information. </a:t>
            </a:r>
          </a:p>
          <a:p>
            <a:r>
              <a:rPr lang="en-US" sz="1600" dirty="0"/>
              <a:t>You have the option to view progress for the week, the month, or, so far in the course. </a:t>
            </a:r>
          </a:p>
          <a:p>
            <a:r>
              <a:rPr lang="en-US" sz="1600" dirty="0"/>
              <a:t>The timeline shows the amount of time you spent completing topics and Objective assignments, and which ones are completed. </a:t>
            </a:r>
          </a:p>
          <a:p>
            <a:r>
              <a:rPr lang="en-US" sz="1600" dirty="0"/>
              <a:t>By selecting a circle, you see more information about what happened on that day.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The Timeline tile is shown. The View Timeline Detail link is in the bottom right corner.">
            <a:extLst>
              <a:ext uri="{FF2B5EF4-FFF2-40B4-BE49-F238E27FC236}">
                <a16:creationId xmlns:a16="http://schemas.microsoft.com/office/drawing/2014/main" id="{D1407D8A-9681-4DEE-AC8D-882DB6396E7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62" y="4375214"/>
            <a:ext cx="1686257" cy="15570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 descr="A timeline is shown. The view can be changed between week and month near the top right of the page.">
            <a:extLst>
              <a:ext uri="{FF2B5EF4-FFF2-40B4-BE49-F238E27FC236}">
                <a16:creationId xmlns:a16="http://schemas.microsoft.com/office/drawing/2014/main" id="{9323CCD8-D6BD-46A0-98A0-0E64C0B04CA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554" y="3969922"/>
            <a:ext cx="3750390" cy="20181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9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Week’s Activity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The </a:t>
            </a:r>
            <a:r>
              <a:rPr lang="en-US" sz="1600" b="1" dirty="0"/>
              <a:t>This Week’s Activity</a:t>
            </a:r>
            <a:r>
              <a:rPr lang="en-US" sz="1600" dirty="0"/>
              <a:t> tile is a snapshot of how much time you’ve spent going through topics this week, and how many topics you have successfully learned. </a:t>
            </a:r>
          </a:p>
          <a:p>
            <a:r>
              <a:rPr lang="en-US" sz="1600" dirty="0"/>
              <a:t>Select </a:t>
            </a:r>
            <a:r>
              <a:rPr lang="en-US" sz="1600" b="1" dirty="0"/>
              <a:t>View Full Report</a:t>
            </a:r>
            <a:r>
              <a:rPr lang="en-US" sz="1600" dirty="0"/>
              <a:t> in the bottom right corner to see more information.</a:t>
            </a:r>
          </a:p>
        </p:txBody>
      </p:sp>
      <p:pic>
        <p:nvPicPr>
          <p:cNvPr id="8" name="Picture 7" descr="The This Week's Activity tile is shown. View Full Report is in the bottom right corner.">
            <a:extLst>
              <a:ext uri="{FF2B5EF4-FFF2-40B4-BE49-F238E27FC236}">
                <a16:creationId xmlns:a16="http://schemas.microsoft.com/office/drawing/2014/main" id="{A5A1C625-D513-43E0-B1DF-29259BB2A55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222" y="3108238"/>
            <a:ext cx="1965556" cy="18544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47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Week’s Activity: View Full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Here, you can look at the progress for the week, the month, or since the course began. </a:t>
            </a:r>
          </a:p>
          <a:p>
            <a:r>
              <a:rPr lang="en-US" sz="1600" dirty="0"/>
              <a:t>You can also filter between specific dates. </a:t>
            </a:r>
          </a:p>
          <a:p>
            <a:r>
              <a:rPr lang="en-US" sz="1600" dirty="0"/>
              <a:t>Once you choose the time period you’d like to look at, this tile gives you information on the topics you’ve tried, learned, or mastered in that time. </a:t>
            </a:r>
          </a:p>
        </p:txBody>
      </p:sp>
      <p:pic>
        <p:nvPicPr>
          <p:cNvPr id="7" name="Picture 6" descr="All topics tried, learned, and mastered are displayed within a chosen time period.">
            <a:extLst>
              <a:ext uri="{FF2B5EF4-FFF2-40B4-BE49-F238E27FC236}">
                <a16:creationId xmlns:a16="http://schemas.microsoft.com/office/drawing/2014/main" id="{A4C97C60-BCFC-4077-A0EF-FF332C4451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490" y="2956623"/>
            <a:ext cx="3874651" cy="27930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0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This Week’s Activity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6616" y="1371601"/>
            <a:ext cx="8429030" cy="3212038"/>
          </a:xfrm>
        </p:spPr>
        <p:txBody>
          <a:bodyPr/>
          <a:lstStyle/>
          <a:p>
            <a:r>
              <a:rPr lang="en-US" sz="1600" dirty="0"/>
              <a:t>If you hover over the wide, shaded bars, you’ll see the amount of time you spend in ALEKS on that day. </a:t>
            </a:r>
          </a:p>
          <a:p>
            <a:r>
              <a:rPr lang="en-US" sz="1600" dirty="0"/>
              <a:t>Select one of the smaller bars centered on the date to see every question you’ve attempted for a topic. </a:t>
            </a:r>
          </a:p>
          <a:p>
            <a:r>
              <a:rPr lang="en-US" sz="1600" dirty="0"/>
              <a:t>The circle icons show your progression for the topic: whether you read an Explanation, got a problem correct, or got a problem wrong. </a:t>
            </a:r>
          </a:p>
          <a:p>
            <a:r>
              <a:rPr lang="en-US" sz="1600" dirty="0"/>
              <a:t>Selecting any of these icons will show you the exact problem and lesson you worked through. </a:t>
            </a:r>
          </a:p>
          <a:p>
            <a:pPr lvl="0"/>
            <a:endParaRPr lang="en-US" dirty="0"/>
          </a:p>
        </p:txBody>
      </p:sp>
      <p:pic>
        <p:nvPicPr>
          <p:cNvPr id="8" name="Picture 7" descr="A pop-up over a shaded bar indicates the amount of time spent in ALEKS on a chosen day.">
            <a:extLst>
              <a:ext uri="{FF2B5EF4-FFF2-40B4-BE49-F238E27FC236}">
                <a16:creationId xmlns:a16="http://schemas.microsoft.com/office/drawing/2014/main" id="{DA8797C6-F27F-4DFF-B3A7-D1E0780356F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10" y="4022530"/>
            <a:ext cx="3435792" cy="20043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9" descr="A pop-up shows detailed information for every question that has been attempted in a topic.">
            <a:extLst>
              <a:ext uri="{FF2B5EF4-FFF2-40B4-BE49-F238E27FC236}">
                <a16:creationId xmlns:a16="http://schemas.microsoft.com/office/drawing/2014/main" id="{7278463B-FAF3-4F5E-9154-F14B9DB8B5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23" y="3987623"/>
            <a:ext cx="3162902" cy="2039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16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Attempted, Not Learned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The </a:t>
            </a:r>
            <a:r>
              <a:rPr lang="en-US" sz="1600" b="1" dirty="0"/>
              <a:t>Attempted, Not Learned</a:t>
            </a:r>
            <a:r>
              <a:rPr lang="en-US" sz="1600" dirty="0"/>
              <a:t> tile is one of the more important tiles you’ll want to use. </a:t>
            </a:r>
          </a:p>
          <a:p>
            <a:r>
              <a:rPr lang="en-US" sz="1600" dirty="0"/>
              <a:t>It shows topics that you have attempted to learn, but not yet successfully completed. </a:t>
            </a:r>
          </a:p>
          <a:p>
            <a:r>
              <a:rPr lang="en-US" sz="1600" dirty="0"/>
              <a:t>If you select </a:t>
            </a:r>
            <a:r>
              <a:rPr lang="en-US" sz="1600" b="1" dirty="0"/>
              <a:t>View Progress Detail</a:t>
            </a:r>
            <a:r>
              <a:rPr lang="en-US" sz="1600" dirty="0"/>
              <a:t> in the bottom right corner, you will be taken back to the ALEKS Pie report. </a:t>
            </a:r>
          </a:p>
          <a:p>
            <a:r>
              <a:rPr lang="en-US" sz="1600" dirty="0"/>
              <a:t>From here, you can narrow your focus to the topics you need to help you get through the ones that are more difficult, like the prerequisite topics.</a:t>
            </a:r>
          </a:p>
        </p:txBody>
      </p:sp>
      <p:pic>
        <p:nvPicPr>
          <p:cNvPr id="8" name="Picture 7" descr="The Attempted, Not Learned tile is shown. View Progress Detail link is in the bottom right corner.">
            <a:extLst>
              <a:ext uri="{FF2B5EF4-FFF2-40B4-BE49-F238E27FC236}">
                <a16:creationId xmlns:a16="http://schemas.microsoft.com/office/drawing/2014/main" id="{B8A8A82A-22A2-4D62-8A8C-7B9C66A417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551" y="3960149"/>
            <a:ext cx="1872898" cy="17423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0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Needs More Practice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z="1600" dirty="0"/>
              <a:t>The </a:t>
            </a:r>
            <a:r>
              <a:rPr lang="en-US" sz="1600" b="1" dirty="0"/>
              <a:t>Needs More Practice</a:t>
            </a:r>
            <a:r>
              <a:rPr lang="en-US" sz="1600" dirty="0"/>
              <a:t> tile suggests topics that you should practice. </a:t>
            </a:r>
          </a:p>
          <a:p>
            <a:pPr lvl="0"/>
            <a:r>
              <a:rPr lang="en-US" sz="1600" dirty="0"/>
              <a:t>These are based on the Knowledge Checks that you take. In other words, these are the topics you “missed” on your Knowledge Checks. </a:t>
            </a:r>
          </a:p>
          <a:p>
            <a:pPr lvl="0"/>
            <a:r>
              <a:rPr lang="en-US" sz="1600" dirty="0"/>
              <a:t>Selecting </a:t>
            </a:r>
            <a:r>
              <a:rPr lang="en-US" sz="1600" b="1" dirty="0"/>
              <a:t>View Progress Detail</a:t>
            </a:r>
            <a:r>
              <a:rPr lang="en-US" sz="1600" dirty="0"/>
              <a:t> will take you back to ALEKS Pie Report so you can access the topics you need to practice. </a:t>
            </a:r>
          </a:p>
        </p:txBody>
      </p:sp>
      <p:pic>
        <p:nvPicPr>
          <p:cNvPr id="7" name="Picture 6" descr="The Needs More Practice tile is shown. View Progress Detail link is in the bottom right corner.">
            <a:extLst>
              <a:ext uri="{FF2B5EF4-FFF2-40B4-BE49-F238E27FC236}">
                <a16:creationId xmlns:a16="http://schemas.microsoft.com/office/drawing/2014/main" id="{28669978-C23E-4899-9367-2E7C952241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523" y="3603596"/>
            <a:ext cx="1798954" cy="17331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76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Progress History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The </a:t>
            </a:r>
            <a:r>
              <a:rPr lang="en-US" b="1" dirty="0"/>
              <a:t>Progress History </a:t>
            </a:r>
            <a:r>
              <a:rPr lang="en-US" dirty="0"/>
              <a:t>tile is a snapshot of how well you’ve done on the latest Knowledge Checks. Remember, Knowledge Checks are checking to see what you’ve </a:t>
            </a:r>
            <a:r>
              <a:rPr lang="en-US" i="1" dirty="0"/>
              <a:t>mastered </a:t>
            </a:r>
            <a:r>
              <a:rPr lang="en-US" dirty="0"/>
              <a:t>so far in the course. The first number is the percentage of the course material you’ve mastered. The second shows how much you’ve learned between each Check. </a:t>
            </a:r>
          </a:p>
          <a:p>
            <a:r>
              <a:rPr lang="en-US" dirty="0"/>
              <a:t>Select </a:t>
            </a:r>
            <a:r>
              <a:rPr lang="en-US" b="1" dirty="0"/>
              <a:t>View All</a:t>
            </a:r>
            <a:r>
              <a:rPr lang="en-US" dirty="0"/>
              <a:t> to see the complete list of the Knowledge Checks you have taken so far. As long as the blue line keeps growing, you’re doing ok!</a:t>
            </a:r>
          </a:p>
        </p:txBody>
      </p:sp>
      <p:pic>
        <p:nvPicPr>
          <p:cNvPr id="8" name="Picture 7" descr="The Progress History tile is shown. View All link is in the bottom right corner.">
            <a:extLst>
              <a:ext uri="{FF2B5EF4-FFF2-40B4-BE49-F238E27FC236}">
                <a16:creationId xmlns:a16="http://schemas.microsoft.com/office/drawing/2014/main" id="{6EF37F50-FF85-42D9-BA99-CCB3E0B06B4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641" y="3813750"/>
            <a:ext cx="2074718" cy="20911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9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Current Objective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6616" y="1371600"/>
            <a:ext cx="8534400" cy="301371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/>
              <a:t>If your class is using Objective assignments, the </a:t>
            </a:r>
            <a:r>
              <a:rPr lang="en-US" sz="1700" b="1" dirty="0"/>
              <a:t>Current Objective </a:t>
            </a:r>
            <a:r>
              <a:rPr lang="en-US" sz="1700" dirty="0"/>
              <a:t>tile will be very useful to you. </a:t>
            </a:r>
          </a:p>
          <a:p>
            <a:r>
              <a:rPr lang="en-US" sz="1700" dirty="0"/>
              <a:t>The tells you the due date of the next Objective, as well as how many topics are in it.</a:t>
            </a:r>
          </a:p>
          <a:p>
            <a:r>
              <a:rPr lang="en-US" sz="1700" dirty="0"/>
              <a:t>Select </a:t>
            </a:r>
            <a:r>
              <a:rPr lang="en-US" sz="1700" b="1" dirty="0"/>
              <a:t>View Full Report</a:t>
            </a:r>
            <a:r>
              <a:rPr lang="en-US" sz="1700" dirty="0"/>
              <a:t> in the bottom right corner to see more information. </a:t>
            </a:r>
          </a:p>
          <a:p>
            <a:r>
              <a:rPr lang="en-US" sz="1700" dirty="0"/>
              <a:t>Here, you will see your progress and completion of each Objective assignment. Prerequisite topics that need to be covered to unlock an Objective, will be here as well.</a:t>
            </a:r>
            <a:endParaRPr lang="en-US" sz="1700" dirty="0">
              <a:solidFill>
                <a:schemeClr val="tx1"/>
              </a:solidFill>
            </a:endParaRPr>
          </a:p>
          <a:p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9" name="Picture 8" descr="The Current Objective Tile is shown. View Full Report link is in the bottom right corner.">
            <a:extLst>
              <a:ext uri="{FF2B5EF4-FFF2-40B4-BE49-F238E27FC236}">
                <a16:creationId xmlns:a16="http://schemas.microsoft.com/office/drawing/2014/main" id="{5407777F-FB59-4D18-89EC-BB24F6E4C50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540" y="4126451"/>
            <a:ext cx="1645883" cy="16363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1" name="Picture 10" descr="The carousel is shown consisting of all objectives. Within each objective, drop down menus consisting of topics ready to learn, topics learned, topics mastered, and topics locked are seen.">
            <a:extLst>
              <a:ext uri="{FF2B5EF4-FFF2-40B4-BE49-F238E27FC236}">
                <a16:creationId xmlns:a16="http://schemas.microsoft.com/office/drawing/2014/main" id="{FC035D05-A932-4926-B529-E6728E7FAC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437" y="3941310"/>
            <a:ext cx="4176432" cy="22045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Supoprt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7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Assignments Tile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The </a:t>
            </a:r>
            <a:r>
              <a:rPr lang="en-US" sz="1600" b="1" dirty="0"/>
              <a:t>Assignments</a:t>
            </a:r>
            <a:r>
              <a:rPr lang="en-US" sz="1600" dirty="0"/>
              <a:t> tile lists your upcoming assignments and their due dates. </a:t>
            </a:r>
          </a:p>
          <a:p>
            <a:r>
              <a:rPr lang="en-US" sz="1600" dirty="0"/>
              <a:t>Selecting View Detail will show you a complete listing of any available assignments for the course.</a:t>
            </a:r>
          </a:p>
        </p:txBody>
      </p:sp>
      <p:pic>
        <p:nvPicPr>
          <p:cNvPr id="6" name="Picture 5" descr="The Assignments tile is shown. View Detail link is in the bottom right corner.">
            <a:extLst>
              <a:ext uri="{FF2B5EF4-FFF2-40B4-BE49-F238E27FC236}">
                <a16:creationId xmlns:a16="http://schemas.microsoft.com/office/drawing/2014/main" id="{4F20B7AA-FF2A-4414-BC54-5350E80F089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827" y="2857268"/>
            <a:ext cx="2142346" cy="19391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Supoprt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85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D20D5-5F95-4F2E-97B5-6B637BB6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2A3D83-9532-4D38-8CCD-A0D8182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 Tiles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6F22-D490-4AA2-B41C-7A2AB2AC07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Gradebook and Most Recent Activity are also helpful tiles to consider.  </a:t>
            </a:r>
          </a:p>
          <a:p>
            <a:r>
              <a:rPr lang="en-US" sz="1600" dirty="0"/>
              <a:t>Remember you can rearrange these tiles in whatever order works best for you. Just be sure to check out the information in each one. </a:t>
            </a:r>
          </a:p>
          <a:p>
            <a:r>
              <a:rPr lang="en-US" sz="1600" dirty="0"/>
              <a:t>If you find yourself needing guidance on what to focus on, or just want to know how well you are doing or how much you have to do before reaching a goal, look at your Reports.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FFF0-430D-41BE-98C4-3897C1490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Supoprt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28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8133-AF21-41C9-A9E4-56BA602D3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and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4507A-160B-4478-8CDD-1FFACB2791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241" y="1267968"/>
            <a:ext cx="4690407" cy="470789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B60000"/>
                </a:solidFill>
                <a:latin typeface="Arial Black"/>
              </a:rPr>
              <a:t>TECH SUPPORT &amp; FAQ:</a:t>
            </a:r>
          </a:p>
          <a:p>
            <a:pPr lvl="0">
              <a:spcBef>
                <a:spcPts val="0"/>
              </a:spcBef>
            </a:pPr>
            <a:endParaRPr lang="en-US" dirty="0">
              <a:solidFill>
                <a:srgbClr val="DA0507"/>
              </a:solidFill>
              <a:latin typeface="Arial Black"/>
            </a:endParaRP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CALL: </a:t>
            </a:r>
            <a:r>
              <a:rPr lang="en-US" sz="1900" dirty="0">
                <a:solidFill>
                  <a:srgbClr val="313131"/>
                </a:solidFill>
              </a:rPr>
              <a:t>(800) 258-2374</a:t>
            </a:r>
          </a:p>
          <a:p>
            <a:pPr lvl="0">
              <a:spcBef>
                <a:spcPts val="0"/>
              </a:spcBef>
            </a:pPr>
            <a:endParaRPr lang="en-US" sz="1900" dirty="0">
              <a:solidFill>
                <a:srgbClr val="31313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EMAIL &amp; CHAT: </a:t>
            </a:r>
            <a:r>
              <a:rPr lang="en-US" sz="1900" dirty="0">
                <a:solidFill>
                  <a:srgbClr val="313131"/>
                </a:solidFill>
                <a:ea typeface="+mn-lt"/>
                <a:cs typeface="+mn-lt"/>
              </a:rPr>
              <a:t>aleks.com/support</a:t>
            </a:r>
            <a:endParaRPr lang="en-US" sz="1900" dirty="0"/>
          </a:p>
          <a:p>
            <a:pPr lvl="0">
              <a:spcBef>
                <a:spcPts val="0"/>
              </a:spcBef>
            </a:pPr>
            <a:endParaRPr lang="en-US" sz="1900" dirty="0">
              <a:solidFill>
                <a:srgbClr val="313131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MONDAY-THURSDAY: </a:t>
            </a:r>
            <a:r>
              <a:rPr lang="en-US" sz="1900" dirty="0">
                <a:solidFill>
                  <a:srgbClr val="313131"/>
                </a:solidFill>
              </a:rPr>
              <a:t>7 AM – 1 AM EST</a:t>
            </a: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FRIDAY: </a:t>
            </a:r>
            <a:r>
              <a:rPr lang="en-US" sz="1900" dirty="0">
                <a:solidFill>
                  <a:srgbClr val="313131"/>
                </a:solidFill>
              </a:rPr>
              <a:t>7 AM – 9 PM EST</a:t>
            </a: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SUNDAY: </a:t>
            </a:r>
            <a:r>
              <a:rPr lang="en-US" sz="1900" dirty="0">
                <a:solidFill>
                  <a:srgbClr val="313131"/>
                </a:solidFill>
              </a:rPr>
              <a:t>4 PM – 1 AM EST</a:t>
            </a:r>
            <a:endParaRPr lang="en-US" sz="19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CA1D3-AFFA-4CA2-95A8-73E2010B4F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5959" y="1267968"/>
            <a:ext cx="4114800" cy="4707890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rgbClr val="B60000"/>
              </a:buClr>
              <a:buSzPts val="2000"/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SUPPORT: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dk2"/>
              </a:buClr>
              <a:buSzPts val="2000"/>
            </a:pPr>
            <a:endParaRPr lang="en-US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313131"/>
                </a:solidFill>
              </a:rPr>
              <a:t>mhhe.com/</a:t>
            </a:r>
            <a:r>
              <a:rPr lang="en-US" dirty="0" err="1">
                <a:solidFill>
                  <a:srgbClr val="313131"/>
                </a:solidFill>
              </a:rPr>
              <a:t>collegesmarter</a:t>
            </a:r>
            <a:r>
              <a:rPr lang="en-US" dirty="0">
                <a:solidFill>
                  <a:srgbClr val="313131"/>
                </a:solidFill>
              </a:rPr>
              <a:t> </a:t>
            </a:r>
          </a:p>
          <a:p>
            <a:pPr lvl="0">
              <a:spcBef>
                <a:spcPts val="0"/>
              </a:spcBef>
              <a:buClr>
                <a:schemeClr val="dk2"/>
              </a:buClr>
              <a:buSzPts val="2000"/>
            </a:pPr>
            <a:endParaRPr lang="en-US" dirty="0">
              <a:solidFill>
                <a:srgbClr val="B6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CA6DC-59F0-41AC-B921-EE764799D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CD6A0-9015-420C-8EA1-4D98E84EA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1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1109</Words>
  <Application>Microsoft Office PowerPoint</Application>
  <PresentationFormat>On-screen Show (4:3)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Reports</vt:lpstr>
      <vt:lpstr>Reports Menu</vt:lpstr>
      <vt:lpstr>Reports Tiles</vt:lpstr>
      <vt:lpstr>The ALEKS Pie Tile</vt:lpstr>
      <vt:lpstr>The Timeline Tile</vt:lpstr>
      <vt:lpstr>This Week’s Activity Tile</vt:lpstr>
      <vt:lpstr>This Week’s Activity: View Full Report</vt:lpstr>
      <vt:lpstr>Reading This Week’s Activity Report</vt:lpstr>
      <vt:lpstr>The Attempted, Not Learned Tile</vt:lpstr>
      <vt:lpstr>The Needs More Practice Tile</vt:lpstr>
      <vt:lpstr>The Progress History Tile</vt:lpstr>
      <vt:lpstr>The Current Objective Tile</vt:lpstr>
      <vt:lpstr>The Assignments Tile</vt:lpstr>
      <vt:lpstr>Reports Tiles Tips</vt:lpstr>
      <vt:lpstr>Support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Template: User Notes Delete this slide from final presentation.</dc:title>
  <dc:creator>sgalayda</dc:creator>
  <cp:lastModifiedBy>sgalayda</cp:lastModifiedBy>
  <cp:revision>25</cp:revision>
  <dcterms:created xsi:type="dcterms:W3CDTF">2019-06-04T22:37:36Z</dcterms:created>
  <dcterms:modified xsi:type="dcterms:W3CDTF">2019-08-07T02:08:13Z</dcterms:modified>
</cp:coreProperties>
</file>