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46" r:id="rId2"/>
    <p:sldId id="335" r:id="rId3"/>
    <p:sldId id="348" r:id="rId4"/>
    <p:sldId id="349" r:id="rId5"/>
    <p:sldId id="347" r:id="rId6"/>
    <p:sldId id="350" r:id="rId7"/>
    <p:sldId id="351" r:id="rId8"/>
    <p:sldId id="352" r:id="rId9"/>
    <p:sldId id="353" r:id="rId10"/>
    <p:sldId id="354" r:id="rId11"/>
    <p:sldId id="359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76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672" userDrawn="1">
          <p15:clr>
            <a:srgbClr val="A4A3A4"/>
          </p15:clr>
        </p15:guide>
        <p15:guide id="10" pos="2976" userDrawn="1">
          <p15:clr>
            <a:srgbClr val="A4A3A4"/>
          </p15:clr>
        </p15:guide>
        <p15:guide id="11" pos="5160" userDrawn="1">
          <p15:clr>
            <a:srgbClr val="A4A3A4"/>
          </p15:clr>
        </p15:guide>
        <p15:guide id="12" pos="1948" userDrawn="1">
          <p15:clr>
            <a:srgbClr val="A4A3A4"/>
          </p15:clr>
        </p15:guide>
        <p15:guide id="13" pos="216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8C"/>
    <a:srgbClr val="692146"/>
    <a:srgbClr val="720F11"/>
    <a:srgbClr val="9F2241"/>
    <a:srgbClr val="E2DFCA"/>
    <a:srgbClr val="625D9C"/>
    <a:srgbClr val="E21A23"/>
    <a:srgbClr val="FF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94844" autoAdjust="0"/>
  </p:normalViewPr>
  <p:slideViewPr>
    <p:cSldViewPr snapToGrid="0">
      <p:cViewPr varScale="1">
        <p:scale>
          <a:sx n="90" d="100"/>
          <a:sy n="90" d="100"/>
        </p:scale>
        <p:origin x="960" y="78"/>
      </p:cViewPr>
      <p:guideLst>
        <p:guide pos="1176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672"/>
        <p:guide pos="2976"/>
        <p:guide pos="5160"/>
        <p:guide pos="1948"/>
        <p:guide pos="216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9144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6B082-7C10-BA4E-BE12-3A2FD5AE08EF}"/>
              </a:ext>
            </a:extLst>
          </p:cNvPr>
          <p:cNvGrpSpPr/>
          <p:nvPr userDrawn="1"/>
        </p:nvGrpSpPr>
        <p:grpSpPr>
          <a:xfrm>
            <a:off x="6635067" y="0"/>
            <a:ext cx="2508933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6858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697526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7" y="1280160"/>
            <a:ext cx="6975265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4365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2119" y="1280160"/>
            <a:ext cx="41148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410611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844175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4433570"/>
            <a:ext cx="41148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72119" y="4433570"/>
            <a:ext cx="41148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822960" y="3355848"/>
            <a:ext cx="6858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951" y="2163986"/>
            <a:ext cx="1069848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" y="1419046"/>
            <a:ext cx="37935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206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2185" y="274321"/>
            <a:ext cx="74302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3645" y="1524000"/>
            <a:ext cx="9157646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714711" y="4913464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9144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9144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pos="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6010" y="-1"/>
            <a:ext cx="9150022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  <p15:guide id="4">
          <p15:clr>
            <a:srgbClr val="FBAE40"/>
          </p15:clr>
        </p15:guide>
        <p15:guide id="5" pos="2880">
          <p15:clr>
            <a:srgbClr val="FBAE40"/>
          </p15:clr>
        </p15:guide>
        <p15:guide id="6" pos="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5"/>
            <a:ext cx="9144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1C43492-7E70-499B-AF94-526224C01DA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704180-9FB4-409C-B364-B110408FE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56">
          <p15:clr>
            <a:srgbClr val="FBAE40"/>
          </p15:clr>
        </p15:guide>
        <p15:guide id="3" orient="horz" pos="2352">
          <p15:clr>
            <a:srgbClr val="FBAE40"/>
          </p15:clr>
        </p15:guide>
        <p15:guide id="4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9144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DB4B4D12-AF0C-4D97-9CED-90CB55C54F5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F72B6D8-B4B8-483C-B007-F56FA2D2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0"/>
            <a:ext cx="9144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FEEE245A-9698-4A49-A735-5BCF7ABE0A3A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4BA6A4-9923-441F-97B3-3C28313D0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AB23EC-917E-B047-8295-8203CA1ECBFE}"/>
              </a:ext>
            </a:extLst>
          </p:cNvPr>
          <p:cNvGrpSpPr/>
          <p:nvPr userDrawn="1"/>
        </p:nvGrpSpPr>
        <p:grpSpPr>
          <a:xfrm>
            <a:off x="0" y="0"/>
            <a:ext cx="9144000" cy="6366424"/>
            <a:chOff x="1" y="0"/>
            <a:chExt cx="9144000" cy="63664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2D7C90-AFB1-5842-AE7B-3EE743CC58EE}"/>
                </a:ext>
              </a:extLst>
            </p:cNvPr>
            <p:cNvSpPr/>
            <p:nvPr userDrawn="1"/>
          </p:nvSpPr>
          <p:spPr>
            <a:xfrm>
              <a:off x="720000" y="3962630"/>
              <a:ext cx="8229600" cy="2403794"/>
            </a:xfrm>
            <a:custGeom>
              <a:avLst/>
              <a:gdLst>
                <a:gd name="connsiteX0" fmla="*/ 3062211 w 8229600"/>
                <a:gd name="connsiteY0" fmla="*/ 0 h 2403794"/>
                <a:gd name="connsiteX1" fmla="*/ 8229600 w 8229600"/>
                <a:gd name="connsiteY1" fmla="*/ 2403794 h 2403794"/>
                <a:gd name="connsiteX2" fmla="*/ 0 w 8229600"/>
                <a:gd name="connsiteY2" fmla="*/ 2403794 h 24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2403794">
                  <a:moveTo>
                    <a:pt x="3062211" y="0"/>
                  </a:moveTo>
                  <a:lnTo>
                    <a:pt x="8229600" y="2403794"/>
                  </a:lnTo>
                  <a:lnTo>
                    <a:pt x="0" y="2403794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2D842F-70F3-E249-837F-3B31E02390D7}"/>
                </a:ext>
              </a:extLst>
            </p:cNvPr>
            <p:cNvSpPr/>
            <p:nvPr userDrawn="1"/>
          </p:nvSpPr>
          <p:spPr>
            <a:xfrm>
              <a:off x="3782212" y="0"/>
              <a:ext cx="5361789" cy="6366424"/>
            </a:xfrm>
            <a:custGeom>
              <a:avLst/>
              <a:gdLst>
                <a:gd name="connsiteX0" fmla="*/ 5048021 w 5361789"/>
                <a:gd name="connsiteY0" fmla="*/ 0 h 6366424"/>
                <a:gd name="connsiteX1" fmla="*/ 5361789 w 5361789"/>
                <a:gd name="connsiteY1" fmla="*/ 0 h 6366424"/>
                <a:gd name="connsiteX2" fmla="*/ 5361789 w 5361789"/>
                <a:gd name="connsiteY2" fmla="*/ 6366424 h 6366424"/>
                <a:gd name="connsiteX3" fmla="*/ 5167389 w 5361789"/>
                <a:gd name="connsiteY3" fmla="*/ 6366424 h 6366424"/>
                <a:gd name="connsiteX4" fmla="*/ 0 w 5361789"/>
                <a:gd name="connsiteY4" fmla="*/ 3962630 h 6366424"/>
                <a:gd name="connsiteX5" fmla="*/ 5048021 w 5361789"/>
                <a:gd name="connsiteY5" fmla="*/ 0 h 63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789" h="6366424">
                  <a:moveTo>
                    <a:pt x="5048021" y="0"/>
                  </a:moveTo>
                  <a:lnTo>
                    <a:pt x="5361789" y="0"/>
                  </a:lnTo>
                  <a:lnTo>
                    <a:pt x="5361789" y="6366424"/>
                  </a:lnTo>
                  <a:lnTo>
                    <a:pt x="5167389" y="6366424"/>
                  </a:lnTo>
                  <a:lnTo>
                    <a:pt x="0" y="3962630"/>
                  </a:lnTo>
                  <a:lnTo>
                    <a:pt x="5048021" y="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80FE84-562B-8D4E-8B93-4B4D187CAD16}"/>
                </a:ext>
              </a:extLst>
            </p:cNvPr>
            <p:cNvSpPr/>
            <p:nvPr userDrawn="1"/>
          </p:nvSpPr>
          <p:spPr>
            <a:xfrm>
              <a:off x="1" y="2203200"/>
              <a:ext cx="3782211" cy="4163224"/>
            </a:xfrm>
            <a:custGeom>
              <a:avLst/>
              <a:gdLst>
                <a:gd name="connsiteX0" fmla="*/ 0 w 3782211"/>
                <a:gd name="connsiteY0" fmla="*/ 0 h 4163224"/>
                <a:gd name="connsiteX1" fmla="*/ 3782211 w 3782211"/>
                <a:gd name="connsiteY1" fmla="*/ 1759430 h 4163224"/>
                <a:gd name="connsiteX2" fmla="*/ 720000 w 3782211"/>
                <a:gd name="connsiteY2" fmla="*/ 4163224 h 4163224"/>
                <a:gd name="connsiteX3" fmla="*/ 0 w 3782211"/>
                <a:gd name="connsiteY3" fmla="*/ 4163224 h 4163224"/>
                <a:gd name="connsiteX4" fmla="*/ 0 w 3782211"/>
                <a:gd name="connsiteY4" fmla="*/ 0 h 41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211" h="4163224">
                  <a:moveTo>
                    <a:pt x="0" y="0"/>
                  </a:moveTo>
                  <a:lnTo>
                    <a:pt x="3782211" y="1759430"/>
                  </a:lnTo>
                  <a:lnTo>
                    <a:pt x="720000" y="4163224"/>
                  </a:lnTo>
                  <a:lnTo>
                    <a:pt x="0" y="416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6" y="203829"/>
            <a:ext cx="73152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616" y="1252728"/>
            <a:ext cx="59436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280160"/>
            <a:ext cx="6858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B390-6D7C-4F42-AF10-D70C51833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your Time with ALEKS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65409-B95C-426A-A3F5-0AA09887D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ALEKS Training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D0EEC-F0C1-4BF5-8048-2B7D041C2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22190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2A3D83-9532-4D38-8CCD-A0D81827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Your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26F22-D490-4AA2-B41C-7A2AB2AC07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Select </a:t>
            </a:r>
            <a:r>
              <a:rPr lang="en-US" b="1" dirty="0"/>
              <a:t>Timeline </a:t>
            </a:r>
            <a:r>
              <a:rPr lang="en-US" dirty="0"/>
              <a:t>from the toggle buttons on the course home page, or</a:t>
            </a:r>
          </a:p>
          <a:p>
            <a:pPr lvl="1"/>
            <a:r>
              <a:rPr lang="en-US" dirty="0"/>
              <a:t>go to the Reports menu from the Main Menu in the top, left corner. Select View Timeline Detail from the Timeline report tile.</a:t>
            </a:r>
          </a:p>
        </p:txBody>
      </p:sp>
      <p:pic>
        <p:nvPicPr>
          <p:cNvPr id="6" name="Picture 5" descr="On the timeline report tile, View Timeline Detail is in the bottom right corner.">
            <a:extLst>
              <a:ext uri="{FF2B5EF4-FFF2-40B4-BE49-F238E27FC236}">
                <a16:creationId xmlns:a16="http://schemas.microsoft.com/office/drawing/2014/main" id="{E33CC05B-94DF-4F75-9D71-475BA13520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06" y="3015672"/>
            <a:ext cx="2009140" cy="1940560"/>
          </a:xfrm>
          <a:prstGeom prst="rect">
            <a:avLst/>
          </a:prstGeom>
        </p:spPr>
      </p:pic>
      <p:pic>
        <p:nvPicPr>
          <p:cNvPr id="7" name="Picture 6" descr="The timeline is shown indicating when knowledge checks and objectives have been completed.">
            <a:extLst>
              <a:ext uri="{FF2B5EF4-FFF2-40B4-BE49-F238E27FC236}">
                <a16:creationId xmlns:a16="http://schemas.microsoft.com/office/drawing/2014/main" id="{07A8B42D-A19F-4B77-B038-C036081255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40" y="2690870"/>
            <a:ext cx="3992880" cy="259016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FFF0-430D-41BE-98C4-3897C1490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D20D5-5F95-4F2E-97B5-6B637BB6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2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8133-AF21-41C9-A9E4-56BA602D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4507A-160B-4478-8CDD-1FFACB279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241" y="1267968"/>
            <a:ext cx="4690407" cy="470789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B60000"/>
                </a:solidFill>
                <a:latin typeface="Arial Black"/>
              </a:rPr>
              <a:t>TECH SUPPORT &amp; FAQ: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DA0507"/>
              </a:solidFill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CALL: </a:t>
            </a:r>
            <a:r>
              <a:rPr lang="en-US" sz="1900" dirty="0">
                <a:solidFill>
                  <a:srgbClr val="313131"/>
                </a:solidFill>
              </a:rPr>
              <a:t>(800) 258-2374</a:t>
            </a:r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EMAIL &amp; CHAT: </a:t>
            </a:r>
            <a:r>
              <a:rPr lang="en-US" sz="1900" dirty="0">
                <a:solidFill>
                  <a:srgbClr val="313131"/>
                </a:solidFill>
                <a:ea typeface="+mn-lt"/>
                <a:cs typeface="+mn-lt"/>
              </a:rPr>
              <a:t>aleks.com/support</a:t>
            </a:r>
            <a:endParaRPr lang="en-US" sz="1900" dirty="0"/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MONDAY-THURSDAY: </a:t>
            </a:r>
            <a:r>
              <a:rPr lang="en-US" sz="1900" dirty="0">
                <a:solidFill>
                  <a:srgbClr val="313131"/>
                </a:solidFill>
              </a:rPr>
              <a:t>7 AM – 1 AM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FRIDAY: </a:t>
            </a:r>
            <a:r>
              <a:rPr lang="en-US" sz="1900" dirty="0">
                <a:solidFill>
                  <a:srgbClr val="313131"/>
                </a:solidFill>
              </a:rPr>
              <a:t>7 AM – 9 PM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SUNDAY: </a:t>
            </a:r>
            <a:r>
              <a:rPr lang="en-US" sz="1900" dirty="0">
                <a:solidFill>
                  <a:srgbClr val="313131"/>
                </a:solidFill>
              </a:rPr>
              <a:t>4 PM – 1 AM EST</a:t>
            </a:r>
            <a:endParaRPr lang="en-US" sz="1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CA1D3-AFFA-4CA2-95A8-73E2010B4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5959" y="1267968"/>
            <a:ext cx="4114800" cy="470789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B60000"/>
              </a:buClr>
              <a:buSzPts val="2000"/>
            </a:pPr>
            <a:r>
              <a:rPr lang="en-US" dirty="0">
                <a:solidFill>
                  <a:srgbClr val="B60000"/>
                </a:solidFill>
                <a:latin typeface="Arial Black"/>
                <a:ea typeface="Arial Black"/>
                <a:cs typeface="Arial Black"/>
                <a:sym typeface="Arial Black"/>
              </a:rPr>
              <a:t>FIND MORE SUPPORT: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313131"/>
                </a:solidFill>
              </a:rPr>
              <a:t>mhhe.com/</a:t>
            </a:r>
            <a:r>
              <a:rPr lang="en-US" dirty="0" err="1">
                <a:solidFill>
                  <a:srgbClr val="313131"/>
                </a:solidFill>
              </a:rPr>
              <a:t>collegesmarter</a:t>
            </a:r>
            <a:r>
              <a:rPr lang="en-US" dirty="0">
                <a:solidFill>
                  <a:srgbClr val="313131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B6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A6DC-59F0-41AC-B921-EE764799D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CD6A0-9015-420C-8EA1-4D98E84EA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rgbClr val="30303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Best Practices for Managing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588" lvl="1" indent="0">
              <a:buNone/>
            </a:pPr>
            <a:r>
              <a:rPr lang="en-US" dirty="0"/>
              <a:t>To be successful in ALEKS requires time management</a:t>
            </a:r>
          </a:p>
          <a:p>
            <a:pPr marL="1588" lvl="1" indent="0">
              <a:buNone/>
            </a:pPr>
            <a:endParaRPr lang="en-US" dirty="0"/>
          </a:p>
          <a:p>
            <a:pPr lvl="1"/>
            <a:r>
              <a:rPr lang="en-US" dirty="0"/>
              <a:t>Work in ALEKS on a regular basis. </a:t>
            </a:r>
          </a:p>
          <a:p>
            <a:pPr lvl="1"/>
            <a:r>
              <a:rPr lang="en-US" dirty="0"/>
              <a:t>Learn as many topics as you can, while logged into ALEKS.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9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Know Your Learning 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Knowing your learning rate will help you plan out your week of studying and help you avoid cramming to meet a deadline. </a:t>
            </a:r>
          </a:p>
          <a:p>
            <a:r>
              <a:rPr lang="en-US" sz="1800" dirty="0"/>
              <a:t>To get an idea of your learning rate, you’ll want to check out your Progress report. Open the Main Menu in the upper left hand corner and choose Reports. </a:t>
            </a:r>
          </a:p>
          <a:p>
            <a:r>
              <a:rPr lang="en-US" sz="1800" dirty="0"/>
              <a:t>Then find the Progress History tile and select “View All”. </a:t>
            </a:r>
          </a:p>
          <a:p>
            <a:endParaRPr lang="en-US" dirty="0"/>
          </a:p>
        </p:txBody>
      </p:sp>
      <p:pic>
        <p:nvPicPr>
          <p:cNvPr id="7" name="Picture 6" descr="The main menu is open and Reports if found near the bottom of the list.">
            <a:extLst>
              <a:ext uri="{FF2B5EF4-FFF2-40B4-BE49-F238E27FC236}">
                <a16:creationId xmlns:a16="http://schemas.microsoft.com/office/drawing/2014/main" id="{A695811C-8F94-491A-BBFD-598A811EBF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42" y="3505200"/>
            <a:ext cx="1187450" cy="24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n the progress history tile, View All is at the bottom right.">
            <a:extLst>
              <a:ext uri="{FF2B5EF4-FFF2-40B4-BE49-F238E27FC236}">
                <a16:creationId xmlns:a16="http://schemas.microsoft.com/office/drawing/2014/main" id="{D402D5EC-576E-4A4B-9810-9709C11532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15" y="3848608"/>
            <a:ext cx="1733550" cy="16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5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Your Learning 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On the right hand side of the full report, you will see the column “Topics Learned per Hour.” </a:t>
            </a:r>
          </a:p>
          <a:p>
            <a:r>
              <a:rPr lang="en-US" sz="1800" dirty="0"/>
              <a:t>This is based on your learning rate while working in the ALEKS Pie.</a:t>
            </a:r>
          </a:p>
          <a:p>
            <a:r>
              <a:rPr lang="en-US" sz="1800" dirty="0"/>
              <a:t>If you have a rough idea of how much time is needed, you can plan out how you will spread out your study hours. </a:t>
            </a:r>
          </a:p>
          <a:p>
            <a:r>
              <a:rPr lang="en-US" sz="1800" dirty="0"/>
              <a:t>One thing you should avoid is trying to do all everything the day before it is due. Procrastinating and cramming is not helpful!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On the right side of the report, Topics Learned per Hour can be found.">
            <a:extLst>
              <a:ext uri="{FF2B5EF4-FFF2-40B4-BE49-F238E27FC236}">
                <a16:creationId xmlns:a16="http://schemas.microsoft.com/office/drawing/2014/main" id="{B2F6C57B-A20D-43FA-926C-A32D89AD2F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68" y="4460055"/>
            <a:ext cx="2487064" cy="15279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9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D20D5-5F95-4F2E-97B5-6B637BB6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2A3D83-9532-4D38-8CCD-A0D81827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on Track in ALEKS: Situation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26F22-D490-4AA2-B41C-7A2AB2AC07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Situation One: you are working on a topic and you get into a cycle of getting a question correct and then missing the next question.</a:t>
            </a:r>
            <a:endParaRPr lang="en-US" dirty="0"/>
          </a:p>
          <a:p>
            <a:endParaRPr lang="en-US" sz="1800" dirty="0"/>
          </a:p>
          <a:p>
            <a:r>
              <a:rPr lang="en-US" sz="1800" dirty="0"/>
              <a:t>When this happens, there is usually one part of the topic’s concept that you aren’t understanding correctly. </a:t>
            </a:r>
          </a:p>
          <a:p>
            <a:r>
              <a:rPr lang="en-US" sz="1800" dirty="0"/>
              <a:t>In most cases, you will find that these misconceptions can quickly and easily be corrected with some guidance.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Ask your instructor for help.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Take a break from the topic.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Try working on something else for a while.</a:t>
            </a:r>
          </a:p>
          <a:p>
            <a:r>
              <a:rPr lang="en-US" sz="1800" dirty="0"/>
              <a:t>Understand that some topics are more difficult for you to learn than others. When you get to one of those, just take a break or ask for help.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FFF0-430D-41BE-98C4-3897C1490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9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D20D5-5F95-4F2E-97B5-6B637BB6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2A3D83-9532-4D38-8CCD-A0D81827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on Track in ALEKS: Situation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26F22-D490-4AA2-B41C-7A2AB2AC07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Situation Two: You are working in ALEKS and learning topics, but your grade for your current Objective assignment doesn’t seem to change.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When this happens, you may have some essential, prerequisite topics from a previous Objective assignment that you need to complete first. You can see the list of topics that you can work from the current Objective, known as goal topics.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FFF0-430D-41BE-98C4-3897C1490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8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2A3D83-9532-4D38-8CCD-A0D81827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Your Goal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26F22-D490-4AA2-B41C-7A2AB2AC07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2467761"/>
          </a:xfrm>
        </p:spPr>
        <p:txBody>
          <a:bodyPr/>
          <a:lstStyle/>
          <a:p>
            <a:pPr lvl="0"/>
            <a:r>
              <a:rPr lang="en-US" dirty="0"/>
              <a:t>From learning mode, click the blue tab to reveal the topic carousel.</a:t>
            </a:r>
          </a:p>
          <a:p>
            <a:r>
              <a:rPr lang="en-US" dirty="0"/>
              <a:t>Click on “Filters” in the upper right corner.</a:t>
            </a:r>
          </a:p>
          <a:p>
            <a:pPr lvl="0"/>
            <a:endParaRPr lang="en-US" dirty="0"/>
          </a:p>
          <a:p>
            <a:r>
              <a:rPr lang="en-US" dirty="0"/>
              <a:t> </a:t>
            </a:r>
          </a:p>
        </p:txBody>
      </p:sp>
      <p:pic>
        <p:nvPicPr>
          <p:cNvPr id="6" name="Picture 5" descr="The blue tab revealing the topic carousel as at the top left in learning mode.">
            <a:extLst>
              <a:ext uri="{FF2B5EF4-FFF2-40B4-BE49-F238E27FC236}">
                <a16:creationId xmlns:a16="http://schemas.microsoft.com/office/drawing/2014/main" id="{21B4228B-A916-490B-90DE-43C0EC2B77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4" y="3445374"/>
            <a:ext cx="3504241" cy="2139882"/>
          </a:xfrm>
          <a:prstGeom prst="rect">
            <a:avLst/>
          </a:prstGeom>
        </p:spPr>
      </p:pic>
      <p:pic>
        <p:nvPicPr>
          <p:cNvPr id="8" name="Picture 7" descr="Within the topic carousel, filters is found near the top right.">
            <a:extLst>
              <a:ext uri="{FF2B5EF4-FFF2-40B4-BE49-F238E27FC236}">
                <a16:creationId xmlns:a16="http://schemas.microsoft.com/office/drawing/2014/main" id="{4896E97F-58DC-40C8-B28B-42235F5811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0902"/>
            <a:ext cx="3504241" cy="204102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FFF0-430D-41BE-98C4-3897C1490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D20D5-5F95-4F2E-97B5-6B637BB6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9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2A3D83-9532-4D38-8CCD-A0D81827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Filters to See Your Goal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26F22-D490-4AA2-B41C-7A2AB2AC07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563687"/>
          </a:xfrm>
        </p:spPr>
        <p:txBody>
          <a:bodyPr/>
          <a:lstStyle/>
          <a:p>
            <a:pPr lvl="0"/>
            <a:r>
              <a:rPr lang="en-US" sz="1800" dirty="0"/>
              <a:t>Check the “Goal Topic” box to show just goal topics in the learning carousel (denoted by the diamond icon). </a:t>
            </a:r>
          </a:p>
          <a:p>
            <a:pPr lvl="0"/>
            <a:r>
              <a:rPr lang="en-US" sz="1800" dirty="0"/>
              <a:t>These are the topics that count toward your current Objective assignment grade. </a:t>
            </a:r>
          </a:p>
          <a:p>
            <a:pPr lvl="0"/>
            <a:r>
              <a:rPr lang="en-US" sz="1800" dirty="0"/>
              <a:t>There may come a point where ALEKS will want you to work on essential, prerequisite topics first before finishing up goal topics. </a:t>
            </a:r>
          </a:p>
          <a:p>
            <a:pPr lvl="0"/>
            <a:r>
              <a:rPr lang="en-US" sz="1800" dirty="0"/>
              <a:t>These essential topics are necessary to help you learn and understand the concepts in the goal topics.</a:t>
            </a:r>
          </a:p>
        </p:txBody>
      </p:sp>
      <p:pic>
        <p:nvPicPr>
          <p:cNvPr id="9" name="Picture 8" descr="Within the filters, a list of tags are found, each of which have a check box. Goal topic is found in this list">
            <a:extLst>
              <a:ext uri="{FF2B5EF4-FFF2-40B4-BE49-F238E27FC236}">
                <a16:creationId xmlns:a16="http://schemas.microsoft.com/office/drawing/2014/main" id="{95659D40-4744-471C-839B-F1DCFEE0A8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04" y="4117076"/>
            <a:ext cx="3714412" cy="195411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FFF0-430D-41BE-98C4-3897C1490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D20D5-5F95-4F2E-97B5-6B637BB6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4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D20D5-5F95-4F2E-97B5-6B637BB6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2A3D83-9532-4D38-8CCD-A0D81827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on Track in ALEKS: Situation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26F22-D490-4AA2-B41C-7A2AB2AC07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Situation Three: Even though you’re accomplishing a lot, sometimes it feels like you still have a long way to go.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sz="1800" dirty="0"/>
              <a:t>When this happens, all you need is a little reminder of how far you’ve come. </a:t>
            </a:r>
          </a:p>
          <a:p>
            <a:r>
              <a:rPr lang="en-US" sz="1800" dirty="0"/>
              <a:t>Seeing your ALEKS pie fill in can be motivating, but it doesn’t show your journey. </a:t>
            </a:r>
          </a:p>
          <a:p>
            <a:r>
              <a:rPr lang="en-US" sz="1800" dirty="0"/>
              <a:t>To see how far you’ve come, check out the details in your timeline. </a:t>
            </a:r>
          </a:p>
          <a:p>
            <a:endParaRPr lang="en-US" sz="1800" dirty="0"/>
          </a:p>
          <a:p>
            <a:r>
              <a:rPr lang="en-US" sz="1800" dirty="0"/>
              <a:t>You can view your timeline in two ways.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FFF0-430D-41BE-98C4-3897C1490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45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657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Managing your Time with ALEKS</vt:lpstr>
      <vt:lpstr>Best Practices for Managing Time</vt:lpstr>
      <vt:lpstr>Know Your Learning Rate</vt:lpstr>
      <vt:lpstr>Using Your Learning Rate</vt:lpstr>
      <vt:lpstr>Staying on Track in ALEKS: Situation One</vt:lpstr>
      <vt:lpstr>Staying on Track in ALEKS: Situation Two</vt:lpstr>
      <vt:lpstr>Seeing Your Goal Topics</vt:lpstr>
      <vt:lpstr>Using Filters to See Your Goal Topics</vt:lpstr>
      <vt:lpstr>Staying on Track in ALEKS: Situation Three</vt:lpstr>
      <vt:lpstr>Viewing Your Timeline</vt:lpstr>
      <vt:lpstr>Support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Template: User Notes Delete this slide from final presentation.</dc:title>
  <dc:creator>sgalayda</dc:creator>
  <cp:lastModifiedBy>sgalayda</cp:lastModifiedBy>
  <cp:revision>22</cp:revision>
  <dcterms:created xsi:type="dcterms:W3CDTF">2019-06-04T22:37:36Z</dcterms:created>
  <dcterms:modified xsi:type="dcterms:W3CDTF">2019-07-16T16:16:52Z</dcterms:modified>
</cp:coreProperties>
</file>