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5"/>
  </p:notesMasterIdLst>
  <p:handoutMasterIdLst>
    <p:handoutMasterId r:id="rId16"/>
  </p:handoutMasterIdLst>
  <p:sldIdLst>
    <p:sldId id="462" r:id="rId8"/>
    <p:sldId id="673" r:id="rId9"/>
    <p:sldId id="660" r:id="rId10"/>
    <p:sldId id="662" r:id="rId11"/>
    <p:sldId id="664" r:id="rId12"/>
    <p:sldId id="674" r:id="rId13"/>
    <p:sldId id="6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ACCA78-66C5-A808-60F0-E478E7D7111C}" v="42" dt="2024-04-30T19:10:29.227"/>
    <p1510:client id="{62EEC8BE-0983-4D40-AAFF-D34026CE48FC}" v="1" dt="2024-05-01T14:13:20.5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06/05/2024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a:t>McGraw Hill Template</a:t>
            </a:r>
          </a:p>
          <a:p>
            <a:pPr lvl="0"/>
            <a:endParaRPr lang="en-US"/>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lvl="0"/>
            <a:endParaRPr lang="en-US"/>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err="1">
                <a:latin typeface="Arial"/>
                <a:cs typeface="Arial"/>
              </a:rPr>
              <a:t>SIMnet</a:t>
            </a:r>
            <a:r>
              <a:rPr lang="en-US" baseline="30000">
                <a:latin typeface="Arial"/>
                <a:cs typeface="Arial"/>
              </a:rPr>
              <a:t>®</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a:t>Canvas with Inclusive Access</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Benefits of Registering</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r>
              <a:rPr lang="en-US" sz="1800" b="0" i="0" u="none" strike="noStrike">
                <a:effectLst/>
                <a:latin typeface="Arial"/>
                <a:cs typeface="Arial"/>
              </a:rPr>
              <a:t>What do you get when you register for </a:t>
            </a:r>
            <a:r>
              <a:rPr lang="en-US" sz="1800" b="0" i="0" u="none" strike="noStrike" err="1">
                <a:effectLst/>
                <a:latin typeface="Arial"/>
                <a:cs typeface="Arial"/>
              </a:rPr>
              <a:t>SIMnet</a:t>
            </a:r>
            <a:r>
              <a:rPr lang="en-US" sz="1800" b="0" i="0" u="none" strike="noStrike">
                <a:effectLst/>
                <a:latin typeface="Arial"/>
                <a:cs typeface="Arial"/>
              </a:rPr>
              <a:t>?</a:t>
            </a:r>
            <a:r>
              <a:rPr lang="en-US">
                <a:latin typeface="Arial"/>
                <a:cs typeface="Arial"/>
              </a:rPr>
              <a:t> </a:t>
            </a:r>
            <a:endParaRPr lang="en-US" sz="1800" b="0" i="0">
              <a:solidFill>
                <a:srgbClr val="333333"/>
              </a:solidFill>
              <a:effectLst/>
              <a:latin typeface="Arial" panose="020B0604020202020204" pitchFamily="34" charset="0"/>
            </a:endParaRPr>
          </a:p>
          <a:p>
            <a:pPr algn="l"/>
            <a:endParaRPr lang="en-US" sz="1800" b="0" i="0">
              <a:solidFill>
                <a:srgbClr val="333333"/>
              </a:solidFill>
              <a:effectLst/>
              <a:latin typeface="Arial" panose="020B0604020202020204" pitchFamily="34" charset="0"/>
            </a:endParaRPr>
          </a:p>
          <a:p>
            <a:pPr marL="285750" indent="-285750">
              <a:buFont typeface="Arial,Sans-Serif"/>
              <a:buChar char="•"/>
            </a:pPr>
            <a:r>
              <a:rPr lang="en-US">
                <a:latin typeface="Arial"/>
                <a:cs typeface="Arial"/>
              </a:rPr>
              <a:t>Hands-on </a:t>
            </a:r>
            <a:r>
              <a:rPr lang="en-US" sz="1800" b="0" i="0" u="none" strike="noStrike">
                <a:effectLst/>
                <a:latin typeface="Arial"/>
                <a:cs typeface="Arial"/>
              </a:rPr>
              <a:t>practice with the </a:t>
            </a:r>
            <a:r>
              <a:rPr lang="en-US">
                <a:latin typeface="Arial"/>
                <a:cs typeface="Arial"/>
              </a:rPr>
              <a:t>Microsoft applications </a:t>
            </a:r>
            <a:r>
              <a:rPr lang="en-US" sz="1800" b="0" i="0" u="none" strike="noStrike">
                <a:effectLst/>
                <a:latin typeface="Arial"/>
                <a:cs typeface="Arial"/>
              </a:rPr>
              <a:t>you will </a:t>
            </a:r>
            <a:r>
              <a:rPr lang="en-US">
                <a:latin typeface="Arial"/>
                <a:cs typeface="Arial"/>
              </a:rPr>
              <a:t>use </a:t>
            </a:r>
            <a:r>
              <a:rPr lang="en-US" sz="1800" b="0" i="0" u="none" strike="noStrike">
                <a:effectLst/>
                <a:latin typeface="Arial"/>
                <a:cs typeface="Arial"/>
              </a:rPr>
              <a:t>in </a:t>
            </a:r>
            <a:r>
              <a:rPr lang="en-US">
                <a:latin typeface="Arial"/>
                <a:cs typeface="Arial"/>
              </a:rPr>
              <a:t>college and </a:t>
            </a:r>
            <a:r>
              <a:rPr lang="en-US" sz="1800" b="0" i="0" u="none" strike="noStrike">
                <a:effectLst/>
                <a:latin typeface="Arial"/>
                <a:cs typeface="Arial"/>
              </a:rPr>
              <a:t>your career.  </a:t>
            </a:r>
            <a:br>
              <a:rPr lang="en-US">
                <a:latin typeface="Arial"/>
                <a:cs typeface="Arial"/>
              </a:rPr>
            </a:br>
            <a:endParaRPr lang="en-US" sz="1800" b="0" i="0" u="none" strike="noStrike">
              <a:solidFill>
                <a:srgbClr val="333333"/>
              </a:solidFill>
              <a:effectLst/>
              <a:latin typeface="Arial" panose="020B0604020202020204" pitchFamily="34" charset="0"/>
            </a:endParaRPr>
          </a:p>
          <a:p>
            <a:pPr marL="285750" indent="-285750">
              <a:buFont typeface="Arial,Sans-Serif"/>
              <a:buChar char="•"/>
            </a:pPr>
            <a:r>
              <a:rPr lang="en-US">
                <a:solidFill>
                  <a:srgbClr val="333333"/>
                </a:solidFill>
                <a:latin typeface="Arial"/>
                <a:cs typeface="Arial"/>
              </a:rPr>
              <a:t>The ability to earn digital badges </a:t>
            </a:r>
            <a:r>
              <a:rPr lang="en-US" sz="1800" b="0" i="0" u="none" strike="noStrike">
                <a:solidFill>
                  <a:srgbClr val="333333"/>
                </a:solidFill>
                <a:effectLst/>
                <a:latin typeface="Arial"/>
                <a:cs typeface="Arial"/>
              </a:rPr>
              <a:t>to </a:t>
            </a:r>
            <a:r>
              <a:rPr lang="en-US">
                <a:solidFill>
                  <a:srgbClr val="333333"/>
                </a:solidFill>
                <a:latin typeface="Arial"/>
                <a:cs typeface="Arial"/>
              </a:rPr>
              <a:t>showcase on LinkedIn, resumes, and more</a:t>
            </a:r>
            <a:r>
              <a:rPr lang="en-US" sz="1800" b="0" i="0" u="none" strike="noStrike">
                <a:solidFill>
                  <a:srgbClr val="333333"/>
                </a:solidFill>
                <a:effectLst/>
                <a:latin typeface="Arial"/>
                <a:cs typeface="Arial"/>
              </a:rPr>
              <a:t>.</a:t>
            </a:r>
            <a:br>
              <a:rPr lang="en-US">
                <a:solidFill>
                  <a:srgbClr val="333333"/>
                </a:solidFill>
                <a:latin typeface="Arial"/>
                <a:cs typeface="Arial"/>
              </a:rPr>
            </a:br>
            <a:endParaRPr lang="en-US" b="0" i="0">
              <a:solidFill>
                <a:srgbClr val="333333"/>
              </a:solidFill>
              <a:effectLst/>
              <a:latin typeface="Arial" panose="020B0604020202020204" pitchFamily="34" charset="0"/>
            </a:endParaRPr>
          </a:p>
          <a:p>
            <a:pPr marL="285750" indent="-285750">
              <a:buFont typeface="Arial,Sans-Serif"/>
              <a:buChar char="•"/>
            </a:pPr>
            <a:r>
              <a:rPr lang="en-US">
                <a:solidFill>
                  <a:srgbClr val="333333"/>
                </a:solidFill>
                <a:latin typeface="Arial"/>
                <a:cs typeface="Arial"/>
              </a:rPr>
              <a:t>The ability to continue accessing content </a:t>
            </a:r>
            <a:r>
              <a:rPr lang="en-US" sz="1800" b="0" i="0" u="none" strike="noStrike">
                <a:solidFill>
                  <a:srgbClr val="333333"/>
                </a:solidFill>
                <a:effectLst/>
                <a:latin typeface="Arial"/>
                <a:cs typeface="Arial"/>
              </a:rPr>
              <a:t>in</a:t>
            </a:r>
            <a:r>
              <a:rPr lang="en-US">
                <a:solidFill>
                  <a:srgbClr val="333333"/>
                </a:solidFill>
                <a:latin typeface="Arial"/>
                <a:cs typeface="Arial"/>
              </a:rPr>
              <a:t> your </a:t>
            </a:r>
            <a:r>
              <a:rPr lang="en-US" err="1">
                <a:solidFill>
                  <a:srgbClr val="333333"/>
                </a:solidFill>
                <a:latin typeface="Arial"/>
                <a:cs typeface="Arial"/>
              </a:rPr>
              <a:t>SIMnet</a:t>
            </a:r>
            <a:r>
              <a:rPr lang="en-US">
                <a:solidFill>
                  <a:srgbClr val="333333"/>
                </a:solidFill>
                <a:latin typeface="Arial"/>
                <a:cs typeface="Arial"/>
              </a:rPr>
              <a:t> library after your course ends</a:t>
            </a:r>
            <a:r>
              <a:rPr lang="en-US" sz="1800" b="0" i="0" u="none" strike="noStrike">
                <a:solidFill>
                  <a:srgbClr val="333333"/>
                </a:solidFill>
                <a:effectLst/>
                <a:latin typeface="Arial"/>
                <a:cs typeface="Arial"/>
              </a:rPr>
              <a:t>.</a:t>
            </a:r>
            <a:endParaRPr lang="en-US" b="0" i="0">
              <a:solidFill>
                <a:srgbClr val="333333"/>
              </a:solidFill>
              <a:effectLst/>
              <a:latin typeface="Arial"/>
              <a:cs typeface="Arial"/>
            </a:endParaRPr>
          </a:p>
          <a:p>
            <a:pPr algn="l"/>
            <a:endParaRPr lang="en-US">
              <a:solidFill>
                <a:srgbClr val="000000"/>
              </a:solidFill>
            </a:endParaRPr>
          </a:p>
        </p:txBody>
      </p:sp>
    </p:spTree>
    <p:extLst>
      <p:ext uri="{BB962C8B-B14F-4D97-AF65-F5344CB8AC3E}">
        <p14:creationId xmlns:p14="http://schemas.microsoft.com/office/powerpoint/2010/main" val="22997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p:txBody>
          <a:bodyPr vert="horz" lIns="91440" tIns="45720" rIns="91440" bIns="45720" rtlCol="0" anchor="t">
            <a:normAutofit/>
          </a:bodyPr>
          <a:lstStyle/>
          <a:p>
            <a:pPr algn="l" rtl="0" fontAlgn="base"/>
            <a:r>
              <a:rPr lang="en-US">
                <a:solidFill>
                  <a:srgbClr val="000000"/>
                </a:solidFill>
                <a:latin typeface="Arial"/>
                <a:cs typeface="Arial"/>
              </a:rPr>
              <a:t>Log</a:t>
            </a:r>
            <a:r>
              <a:rPr lang="en-US" sz="1800" b="0" i="0" u="none" strike="noStrike">
                <a:solidFill>
                  <a:srgbClr val="000000"/>
                </a:solidFill>
                <a:effectLst/>
                <a:latin typeface="Arial"/>
                <a:cs typeface="Arial"/>
              </a:rPr>
              <a:t> in to your Canvas account and navigate to your course.  </a:t>
            </a:r>
            <a:r>
              <a:rPr lang="en-US" sz="1800" b="0" i="0">
                <a:solidFill>
                  <a:srgbClr val="000000"/>
                </a:solidFill>
                <a:effectLst/>
                <a:latin typeface="Arial"/>
                <a:cs typeface="Arial"/>
              </a:rPr>
              <a:t>​</a:t>
            </a:r>
          </a:p>
          <a:p>
            <a:pPr algn="l" rtl="0" fontAlgn="base"/>
            <a:endParaRPr lang="en-US" b="0" i="0">
              <a:solidFill>
                <a:srgbClr val="000000"/>
              </a:solidFill>
              <a:effectLst/>
              <a:latin typeface="Segoe UI" panose="020B0502040204020203" pitchFamily="34" charset="0"/>
            </a:endParaRPr>
          </a:p>
          <a:p>
            <a:pPr algn="l" rtl="0" fontAlgn="base"/>
            <a:r>
              <a:rPr lang="en-US" sz="1800" b="0" i="0" u="none" strike="noStrike">
                <a:solidFill>
                  <a:srgbClr val="000000"/>
                </a:solidFill>
                <a:effectLst/>
                <a:latin typeface="Arial" panose="020B0604020202020204" pitchFamily="34" charset="0"/>
              </a:rPr>
              <a:t>If you are not sure if you have a Canvas account, please ask your instructor.</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p:txBody>
      </p:sp>
      <p:pic>
        <p:nvPicPr>
          <p:cNvPr id="1026" name="Picture 2" descr="Canvas login screen with form fields to enter email and password.  Click log in once fields are populated.  If you forgot your password, click on forgot password.  You may also check a box to stay signed in to Canvas.">
            <a:extLst>
              <a:ext uri="{FF2B5EF4-FFF2-40B4-BE49-F238E27FC236}">
                <a16:creationId xmlns:a16="http://schemas.microsoft.com/office/drawing/2014/main" id="{E29C772E-EE43-C5F3-C888-C825C927C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5967" y="1704975"/>
            <a:ext cx="3552825" cy="344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pPr algn="l" rtl="0" fontAlgn="base"/>
            <a:r>
              <a:rPr lang="en-US" sz="1800" b="0" i="0" u="none" strike="noStrike">
                <a:solidFill>
                  <a:srgbClr val="000000"/>
                </a:solidFill>
                <a:effectLst/>
                <a:latin typeface="Arial"/>
                <a:cs typeface="Arial"/>
              </a:rPr>
              <a:t>Now you will want to find the </a:t>
            </a:r>
            <a:r>
              <a:rPr lang="en-US" sz="1800" b="0" i="0" u="none" strike="noStrike" err="1">
                <a:solidFill>
                  <a:srgbClr val="000000"/>
                </a:solidFill>
                <a:effectLst/>
                <a:latin typeface="Arial"/>
                <a:cs typeface="Arial"/>
              </a:rPr>
              <a:t>SIMnet</a:t>
            </a:r>
            <a:r>
              <a:rPr lang="en-US" sz="1800" b="0" i="0" u="none" strike="noStrike">
                <a:solidFill>
                  <a:srgbClr val="000000"/>
                </a:solidFill>
                <a:effectLst/>
                <a:latin typeface="Arial"/>
                <a:cs typeface="Arial"/>
              </a:rPr>
              <a:t> assignment link. It can be listed under the Assignments or Modules in the left navigation area.  </a:t>
            </a:r>
            <a:r>
              <a:rPr lang="en-US" sz="1800" b="0" i="0">
                <a:solidFill>
                  <a:srgbClr val="000000"/>
                </a:solidFill>
                <a:effectLst/>
                <a:latin typeface="Arial"/>
                <a:cs typeface="Arial"/>
              </a:rPr>
              <a:t>​</a:t>
            </a:r>
            <a:endParaRPr lang="en-US" b="0" i="0">
              <a:solidFill>
                <a:srgbClr val="000000"/>
              </a:solidFill>
              <a:effectLst/>
              <a:latin typeface="Arial"/>
              <a:cs typeface="Arial"/>
            </a:endParaRPr>
          </a:p>
          <a:p>
            <a:endParaRPr lang="en-US">
              <a:solidFill>
                <a:srgbClr val="000000"/>
              </a:solidFill>
              <a:latin typeface="Arial"/>
              <a:cs typeface="Arial"/>
            </a:endParaRPr>
          </a:p>
          <a:p>
            <a:pPr algn="l" rtl="0" fontAlgn="base"/>
            <a:r>
              <a:rPr lang="en-US" sz="1800" b="0" i="0" u="none" strike="noStrike">
                <a:solidFill>
                  <a:srgbClr val="000000"/>
                </a:solidFill>
                <a:effectLst/>
                <a:latin typeface="Arial"/>
                <a:cs typeface="Arial"/>
              </a:rPr>
              <a:t>Once you have found it, click on a </a:t>
            </a:r>
            <a:r>
              <a:rPr lang="en-US" sz="1800" b="0" i="0" u="none" strike="noStrike" err="1">
                <a:solidFill>
                  <a:srgbClr val="000000"/>
                </a:solidFill>
                <a:effectLst/>
                <a:latin typeface="Arial"/>
                <a:cs typeface="Arial"/>
              </a:rPr>
              <a:t>SIMnet</a:t>
            </a:r>
            <a:r>
              <a:rPr lang="en-US" sz="1800" b="0" i="0" u="none" strike="noStrike">
                <a:solidFill>
                  <a:srgbClr val="000000"/>
                </a:solidFill>
                <a:effectLst/>
                <a:latin typeface="Arial"/>
                <a:cs typeface="Arial"/>
              </a:rPr>
              <a:t> assignment link to start the registration process.</a:t>
            </a:r>
            <a:r>
              <a:rPr lang="en-US" sz="1800" b="0" i="0">
                <a:solidFill>
                  <a:srgbClr val="000000"/>
                </a:solidFill>
                <a:effectLst/>
                <a:latin typeface="Arial"/>
                <a:cs typeface="Arial"/>
              </a:rPr>
              <a:t>​</a:t>
            </a:r>
            <a:endParaRPr lang="en-US" b="0" i="0">
              <a:solidFill>
                <a:srgbClr val="000000"/>
              </a:solidFill>
              <a:effectLst/>
              <a:latin typeface="Arial"/>
              <a:cs typeface="Arial"/>
            </a:endParaRPr>
          </a:p>
        </p:txBody>
      </p:sp>
      <p:pic>
        <p:nvPicPr>
          <p:cNvPr id="2050" name="Picture 2" descr="Once logged into Canvas, the SIMnet assignment link is listed under Courses and then either Assignments or Modules in the left navigation area.">
            <a:extLst>
              <a:ext uri="{FF2B5EF4-FFF2-40B4-BE49-F238E27FC236}">
                <a16:creationId xmlns:a16="http://schemas.microsoft.com/office/drawing/2014/main" id="{457F118C-489B-920D-3D88-0D06B78C3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73" y="3001466"/>
            <a:ext cx="631507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creen displaying the SIMnet assignment link.  Click on a SIMnet assignment link to start the registration process.">
            <a:extLst>
              <a:ext uri="{FF2B5EF4-FFF2-40B4-BE49-F238E27FC236}">
                <a16:creationId xmlns:a16="http://schemas.microsoft.com/office/drawing/2014/main" id="{651FF2AD-6141-5CD0-1326-5407654BD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9204" y="3962323"/>
            <a:ext cx="5755368" cy="19184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3</a:t>
            </a:r>
          </a:p>
        </p:txBody>
      </p:sp>
      <p:sp>
        <p:nvSpPr>
          <p:cNvPr id="3" name="Content Placeholder 2">
            <a:extLst>
              <a:ext uri="{FF2B5EF4-FFF2-40B4-BE49-F238E27FC236}">
                <a16:creationId xmlns:a16="http://schemas.microsoft.com/office/drawing/2014/main" id="{6BE568A0-7B58-47E9-8F4B-211F5745B2D9}"/>
              </a:ext>
            </a:extLst>
          </p:cNvPr>
          <p:cNvSpPr>
            <a:spLocks noGrp="1"/>
          </p:cNvSpPr>
          <p:nvPr/>
        </p:nvSpPr>
        <p:spPr>
          <a:xfrm>
            <a:off x="750408" y="1695485"/>
            <a:ext cx="4114800" cy="4756638"/>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b="1">
                <a:solidFill>
                  <a:srgbClr val="C00000"/>
                </a:solidFill>
                <a:ea typeface="+mn-lt"/>
                <a:cs typeface="+mn-lt"/>
              </a:rPr>
              <a:t>Existing </a:t>
            </a:r>
            <a:r>
              <a:rPr lang="en-US" sz="1800" b="1" err="1">
                <a:solidFill>
                  <a:srgbClr val="C00000"/>
                </a:solidFill>
                <a:ea typeface="+mn-lt"/>
                <a:cs typeface="+mn-lt"/>
              </a:rPr>
              <a:t>SIMnet</a:t>
            </a:r>
            <a:r>
              <a:rPr lang="en-US" sz="1800" b="1">
                <a:solidFill>
                  <a:srgbClr val="C00000"/>
                </a:solidFill>
                <a:ea typeface="+mn-lt"/>
                <a:cs typeface="+mn-lt"/>
              </a:rPr>
              <a:t> login</a:t>
            </a:r>
            <a:r>
              <a:rPr lang="en-US" sz="1800">
                <a:solidFill>
                  <a:srgbClr val="333333"/>
                </a:solidFill>
                <a:ea typeface="+mn-lt"/>
                <a:cs typeface="+mn-lt"/>
              </a:rPr>
              <a:t>:</a:t>
            </a:r>
            <a:br>
              <a:rPr lang="en-US" sz="1800">
                <a:solidFill>
                  <a:srgbClr val="333333"/>
                </a:solidFill>
                <a:ea typeface="+mn-lt"/>
                <a:cs typeface="+mn-lt"/>
              </a:rPr>
            </a:br>
            <a:br>
              <a:rPr lang="en-US" sz="1800">
                <a:solidFill>
                  <a:srgbClr val="333333"/>
                </a:solidFill>
                <a:ea typeface="+mn-lt"/>
                <a:cs typeface="+mn-lt"/>
              </a:rPr>
            </a:br>
            <a:r>
              <a:rPr lang="en-US" sz="1800">
                <a:solidFill>
                  <a:srgbClr val="333333"/>
                </a:solidFill>
                <a:ea typeface="+mn-lt"/>
                <a:cs typeface="+mn-lt"/>
              </a:rPr>
              <a:t>Select </a:t>
            </a:r>
            <a:r>
              <a:rPr lang="en-US" sz="1800" b="1">
                <a:solidFill>
                  <a:srgbClr val="333333"/>
                </a:solidFill>
                <a:ea typeface="+mn-lt"/>
                <a:cs typeface="+mn-lt"/>
              </a:rPr>
              <a:t>Yes, Sign in Now.</a:t>
            </a:r>
            <a:r>
              <a:rPr lang="en-US" sz="1800">
                <a:solidFill>
                  <a:srgbClr val="333333"/>
                </a:solidFill>
                <a:ea typeface="+mn-lt"/>
                <a:cs typeface="+mn-lt"/>
              </a:rPr>
              <a:t> </a:t>
            </a:r>
            <a:r>
              <a:rPr lang="en-US" sz="1800">
                <a:solidFill>
                  <a:srgbClr val="000000"/>
                </a:solidFill>
                <a:ea typeface="+mn-lt"/>
                <a:cs typeface="+mn-lt"/>
              </a:rPr>
              <a:t> </a:t>
            </a:r>
            <a:endParaRPr lang="en-US" sz="1800">
              <a:solidFill>
                <a:srgbClr val="333333"/>
              </a:solidFill>
              <a:ea typeface="+mn-lt"/>
              <a:cs typeface="+mn-lt"/>
            </a:endParaRPr>
          </a:p>
          <a:p>
            <a:pPr>
              <a:spcBef>
                <a:spcPts val="0"/>
              </a:spcBef>
            </a:pPr>
            <a:br>
              <a:rPr lang="en-US" sz="1800">
                <a:solidFill>
                  <a:srgbClr val="333333"/>
                </a:solidFill>
                <a:ea typeface="+mn-lt"/>
                <a:cs typeface="+mn-lt"/>
              </a:rPr>
            </a:br>
            <a:r>
              <a:rPr lang="en-US" sz="1800">
                <a:solidFill>
                  <a:srgbClr val="333333"/>
                </a:solidFill>
                <a:ea typeface="+mn-lt"/>
                <a:cs typeface="+mn-lt"/>
              </a:rPr>
              <a:t>Enter your username and password and click </a:t>
            </a:r>
            <a:r>
              <a:rPr lang="en-US" sz="1800" b="1">
                <a:solidFill>
                  <a:srgbClr val="333333"/>
                </a:solidFill>
                <a:ea typeface="+mn-lt"/>
                <a:cs typeface="+mn-lt"/>
              </a:rPr>
              <a:t>Sign-in</a:t>
            </a:r>
            <a:r>
              <a:rPr lang="en-US" sz="1800">
                <a:solidFill>
                  <a:srgbClr val="333333"/>
                </a:solidFill>
                <a:ea typeface="+mn-lt"/>
                <a:cs typeface="+mn-lt"/>
              </a:rPr>
              <a:t>.   </a:t>
            </a:r>
            <a:r>
              <a:rPr lang="en-US" sz="1800">
                <a:solidFill>
                  <a:srgbClr val="000000"/>
                </a:solidFill>
                <a:ea typeface="+mn-lt"/>
                <a:cs typeface="+mn-lt"/>
              </a:rPr>
              <a:t> </a:t>
            </a:r>
            <a:endParaRPr lang="en-US" sz="1800">
              <a:solidFill>
                <a:srgbClr val="333333"/>
              </a:solidFill>
              <a:ea typeface="+mn-lt"/>
              <a:cs typeface="+mn-lt"/>
            </a:endParaRPr>
          </a:p>
          <a:p>
            <a:pPr marL="285750" indent="-285750">
              <a:spcBef>
                <a:spcPts val="0"/>
              </a:spcBef>
              <a:buFont typeface="Arial,Sans-Serif"/>
              <a:buChar char="•"/>
            </a:pPr>
            <a:endParaRPr lang="en-US" sz="1800">
              <a:solidFill>
                <a:srgbClr val="333333"/>
              </a:solidFill>
              <a:ea typeface="+mn-lt"/>
              <a:cs typeface="+mn-lt"/>
            </a:endParaRPr>
          </a:p>
          <a:p>
            <a:pPr>
              <a:spcBef>
                <a:spcPts val="0"/>
              </a:spcBef>
            </a:pPr>
            <a:r>
              <a:rPr lang="en-US" sz="1800" b="1">
                <a:solidFill>
                  <a:srgbClr val="C00000"/>
                </a:solidFill>
                <a:ea typeface="+mn-lt"/>
                <a:cs typeface="+mn-lt"/>
              </a:rPr>
              <a:t>New to </a:t>
            </a:r>
            <a:r>
              <a:rPr lang="en-US" sz="1800" b="1" err="1">
                <a:solidFill>
                  <a:srgbClr val="C00000"/>
                </a:solidFill>
                <a:ea typeface="+mn-lt"/>
                <a:cs typeface="+mn-lt"/>
              </a:rPr>
              <a:t>SIMnet</a:t>
            </a:r>
            <a:r>
              <a:rPr lang="en-US" sz="1800">
                <a:solidFill>
                  <a:srgbClr val="333333"/>
                </a:solidFill>
                <a:ea typeface="+mn-lt"/>
                <a:cs typeface="+mn-lt"/>
              </a:rPr>
              <a:t>:</a:t>
            </a:r>
            <a:br>
              <a:rPr lang="en-US" sz="1800">
                <a:solidFill>
                  <a:srgbClr val="333333"/>
                </a:solidFill>
                <a:ea typeface="+mn-lt"/>
                <a:cs typeface="+mn-lt"/>
              </a:rPr>
            </a:br>
            <a:br>
              <a:rPr lang="en-US" sz="1800">
                <a:solidFill>
                  <a:srgbClr val="333333"/>
                </a:solidFill>
                <a:ea typeface="+mn-lt"/>
                <a:cs typeface="+mn-lt"/>
              </a:rPr>
            </a:br>
            <a:r>
              <a:rPr lang="en-US" sz="1800">
                <a:solidFill>
                  <a:srgbClr val="333333"/>
                </a:solidFill>
                <a:ea typeface="+mn-lt"/>
                <a:cs typeface="+mn-lt"/>
              </a:rPr>
              <a:t>Select </a:t>
            </a:r>
            <a:r>
              <a:rPr lang="en-US" sz="1800" b="1">
                <a:solidFill>
                  <a:srgbClr val="333333"/>
                </a:solidFill>
                <a:ea typeface="+mn-lt"/>
                <a:cs typeface="+mn-lt"/>
              </a:rPr>
              <a:t>No, Create new </a:t>
            </a:r>
            <a:br>
              <a:rPr lang="en-US" sz="1800" b="1">
                <a:solidFill>
                  <a:srgbClr val="333333"/>
                </a:solidFill>
                <a:ea typeface="+mn-lt"/>
                <a:cs typeface="+mn-lt"/>
              </a:rPr>
            </a:br>
            <a:r>
              <a:rPr lang="en-US" sz="1800" b="1">
                <a:solidFill>
                  <a:srgbClr val="333333"/>
                </a:solidFill>
                <a:ea typeface="+mn-lt"/>
                <a:cs typeface="+mn-lt"/>
              </a:rPr>
              <a:t>account</a:t>
            </a:r>
            <a:r>
              <a:rPr lang="en-US" sz="1800">
                <a:solidFill>
                  <a:srgbClr val="333333"/>
                </a:solidFill>
                <a:ea typeface="+mn-lt"/>
                <a:cs typeface="+mn-lt"/>
              </a:rPr>
              <a:t>. </a:t>
            </a:r>
            <a:r>
              <a:rPr lang="en-US" sz="1800">
                <a:solidFill>
                  <a:srgbClr val="000000"/>
                </a:solidFill>
                <a:ea typeface="+mn-lt"/>
                <a:cs typeface="+mn-lt"/>
              </a:rPr>
              <a:t> </a:t>
            </a:r>
            <a:endParaRPr lang="en-US" sz="1800">
              <a:solidFill>
                <a:srgbClr val="333333"/>
              </a:solidFill>
              <a:ea typeface="+mn-lt"/>
              <a:cs typeface="+mn-lt"/>
            </a:endParaRPr>
          </a:p>
          <a:p>
            <a:pPr>
              <a:spcBef>
                <a:spcPts val="0"/>
              </a:spcBef>
            </a:pPr>
            <a:endParaRPr lang="en-US" sz="1800">
              <a:solidFill>
                <a:srgbClr val="333333"/>
              </a:solidFill>
              <a:ea typeface="+mn-lt"/>
              <a:cs typeface="+mn-lt"/>
            </a:endParaRPr>
          </a:p>
          <a:p>
            <a:pPr>
              <a:spcBef>
                <a:spcPts val="0"/>
              </a:spcBef>
            </a:pPr>
            <a:r>
              <a:rPr lang="en-US" sz="1800">
                <a:solidFill>
                  <a:srgbClr val="333333"/>
                </a:solidFill>
                <a:ea typeface="+mn-lt"/>
                <a:cs typeface="+mn-lt"/>
              </a:rPr>
              <a:t>Click </a:t>
            </a:r>
            <a:r>
              <a:rPr lang="en-US" sz="1800" b="1">
                <a:solidFill>
                  <a:srgbClr val="333333"/>
                </a:solidFill>
                <a:ea typeface="+mn-lt"/>
                <a:cs typeface="+mn-lt"/>
              </a:rPr>
              <a:t>Create Account </a:t>
            </a:r>
            <a:r>
              <a:rPr lang="en-US" sz="1800">
                <a:solidFill>
                  <a:srgbClr val="333333"/>
                </a:solidFill>
                <a:ea typeface="+mn-lt"/>
                <a:cs typeface="+mn-lt"/>
              </a:rPr>
              <a:t>to have your account automatically created for you.  </a:t>
            </a:r>
            <a:r>
              <a:rPr lang="en-US" sz="1800">
                <a:solidFill>
                  <a:srgbClr val="000000"/>
                </a:solidFill>
                <a:ea typeface="+mn-lt"/>
                <a:cs typeface="+mn-lt"/>
              </a:rPr>
              <a:t> </a:t>
            </a:r>
            <a:endParaRPr lang="en-US" sz="1800">
              <a:solidFill>
                <a:srgbClr val="333333"/>
              </a:solidFill>
              <a:cs typeface="Arial"/>
            </a:endParaRPr>
          </a:p>
          <a:p>
            <a:endParaRPr lang="en-US">
              <a:cs typeface="Arial"/>
            </a:endParaRPr>
          </a:p>
        </p:txBody>
      </p:sp>
      <p:pic>
        <p:nvPicPr>
          <p:cNvPr id="3074" name="Picture 2" descr="SIMnet Login page.  Select Yes if you have an account and No if you need to create an account.   Existing users enter username and password. Sign-in and cancel buttons. ">
            <a:extLst>
              <a:ext uri="{FF2B5EF4-FFF2-40B4-BE49-F238E27FC236}">
                <a16:creationId xmlns:a16="http://schemas.microsoft.com/office/drawing/2014/main" id="{DFE143A8-47EE-AC6E-4CE6-CA9D38CF1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207" y="1206253"/>
            <a:ext cx="3059340" cy="26842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IMnet Login page.  Select Yes if you have an account and No if you need to create an account.   No button selected create account button appears in low right corner. ">
            <a:extLst>
              <a:ext uri="{FF2B5EF4-FFF2-40B4-BE49-F238E27FC236}">
                <a16:creationId xmlns:a16="http://schemas.microsoft.com/office/drawing/2014/main" id="{6152349C-AA61-DF8C-91EB-216917525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4813" y="2920763"/>
            <a:ext cx="3408892" cy="2853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A77747-54EB-4019-AD16-095DD7E76AB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Canvas with Inclusive Access</a:t>
            </a:r>
          </a:p>
        </p:txBody>
      </p:sp>
      <p:sp>
        <p:nvSpPr>
          <p:cNvPr id="4" name="Title 3">
            <a:extLst>
              <a:ext uri="{FF2B5EF4-FFF2-40B4-BE49-F238E27FC236}">
                <a16:creationId xmlns:a16="http://schemas.microsoft.com/office/drawing/2014/main" id="{6B798552-EE20-18CA-F294-A3D0BAF3865D}"/>
              </a:ext>
            </a:extLst>
          </p:cNvPr>
          <p:cNvSpPr>
            <a:spLocks noGrp="1"/>
          </p:cNvSpPr>
          <p:nvPr>
            <p:ph type="title"/>
          </p:nvPr>
        </p:nvSpPr>
        <p:spPr>
          <a:xfrm>
            <a:off x="754825" y="1334593"/>
            <a:ext cx="10750091" cy="365379"/>
          </a:xfrm>
        </p:spPr>
        <p:txBody>
          <a:bodyPr>
            <a:normAutofit fontScale="90000"/>
          </a:bodyPr>
          <a:lstStyle/>
          <a:p>
            <a:r>
              <a:rPr lang="en-US">
                <a:latin typeface="Arial"/>
                <a:cs typeface="Arial"/>
              </a:rPr>
              <a:t>Support &amp; Resources</a:t>
            </a:r>
            <a:endParaRPr lang="en-US"/>
          </a:p>
        </p:txBody>
      </p:sp>
      <p:sp>
        <p:nvSpPr>
          <p:cNvPr id="7" name="Text Placeholder 2">
            <a:extLst>
              <a:ext uri="{FF2B5EF4-FFF2-40B4-BE49-F238E27FC236}">
                <a16:creationId xmlns:a16="http://schemas.microsoft.com/office/drawing/2014/main" id="{243E1A7C-D0E9-A247-920F-F7FF2701DB5B}"/>
              </a:ext>
            </a:extLst>
          </p:cNvPr>
          <p:cNvSpPr>
            <a:spLocks noGrp="1"/>
          </p:cNvSpPr>
          <p:nvPr>
            <p:ph type="body" sz="quarter" idx="18"/>
          </p:nvPr>
        </p:nvSpPr>
        <p:spPr>
          <a:xfrm>
            <a:off x="751114" y="1930854"/>
            <a:ext cx="7081838" cy="4087813"/>
          </a:xfrm>
        </p:spPr>
        <p:txBody>
          <a:bodyPr vert="horz" lIns="91440" tIns="45720" rIns="91440" bIns="45720" rtlCol="0" anchor="t">
            <a:noAutofit/>
          </a:bodyPr>
          <a:lstStyle/>
          <a:p>
            <a:pPr marL="0" indent="0" algn="l">
              <a:lnSpc>
                <a:spcPct val="100000"/>
              </a:lnSpc>
              <a:buNone/>
            </a:pPr>
            <a:r>
              <a:rPr lang="en-US" sz="1800" b="1">
                <a:solidFill>
                  <a:srgbClr val="C00000"/>
                </a:solidFill>
                <a:latin typeface="Arial"/>
                <a:cs typeface="Arial"/>
              </a:rPr>
              <a:t>Tech Support &amp; FAQ:</a:t>
            </a:r>
            <a:endParaRPr lang="en-US" sz="1800">
              <a:solidFill>
                <a:srgbClr val="C00000"/>
              </a:solidFill>
            </a:endParaRPr>
          </a:p>
          <a:p>
            <a:pPr algn="l">
              <a:lnSpc>
                <a:spcPct val="100000"/>
              </a:lnSpc>
            </a:pPr>
            <a:r>
              <a:rPr lang="en-US" sz="1800" b="1">
                <a:latin typeface="Arial"/>
                <a:cs typeface="Arial"/>
              </a:rPr>
              <a:t>Call:</a:t>
            </a:r>
            <a:r>
              <a:rPr lang="en-US" sz="1800">
                <a:latin typeface="Arial"/>
                <a:cs typeface="Arial"/>
              </a:rPr>
              <a:t> </a:t>
            </a:r>
            <a:br>
              <a:rPr lang="en-US" sz="1800">
                <a:latin typeface="Arial"/>
                <a:cs typeface="Arial"/>
              </a:rPr>
            </a:br>
            <a:r>
              <a:rPr lang="en-US" sz="1800">
                <a:latin typeface="Arial"/>
                <a:cs typeface="Arial"/>
              </a:rPr>
              <a:t>(800) 331-5094</a:t>
            </a:r>
            <a:br>
              <a:rPr lang="en-US" sz="1800">
                <a:latin typeface="Arial"/>
                <a:cs typeface="Arial"/>
              </a:rPr>
            </a:br>
            <a:br>
              <a:rPr lang="en-US" sz="1800">
                <a:latin typeface="Arial"/>
                <a:cs typeface="Arial"/>
              </a:rPr>
            </a:br>
            <a:r>
              <a:rPr lang="en-US" sz="1800" b="1">
                <a:latin typeface="Arial"/>
                <a:cs typeface="Arial"/>
              </a:rPr>
              <a:t>Email &amp; Chat: </a:t>
            </a:r>
            <a:br>
              <a:rPr lang="en-US" sz="1800">
                <a:latin typeface="Arial"/>
                <a:cs typeface="Arial"/>
              </a:rPr>
            </a:br>
            <a:r>
              <a:rPr lang="en-US" sz="1800">
                <a:latin typeface="Arial"/>
                <a:cs typeface="Arial"/>
                <a:hlinkClick r:id="rId2">
                  <a:extLst>
                    <a:ext uri="{A12FA001-AC4F-418D-AE19-62706E023703}">
                      <ahyp:hlinkClr xmlns:ahyp="http://schemas.microsoft.com/office/drawing/2018/hyperlinkcolor" val="tx"/>
                    </a:ext>
                  </a:extLst>
                </a:hlinkClick>
              </a:rPr>
              <a:t>www.mhhe.com/support</a:t>
            </a:r>
            <a:endParaRPr lang="en-US" sz="1800">
              <a:latin typeface="Arial"/>
              <a:cs typeface="Arial"/>
            </a:endParaRPr>
          </a:p>
          <a:p>
            <a:pPr algn="l">
              <a:lnSpc>
                <a:spcPct val="100000"/>
              </a:lnSpc>
              <a:spcBef>
                <a:spcPts val="0"/>
              </a:spcBef>
              <a:buClr>
                <a:srgbClr val="313131"/>
              </a:buClr>
              <a:buSzPts val="2000"/>
            </a:pPr>
            <a:br>
              <a:rPr lang="en-US" sz="1800" b="1">
                <a:latin typeface="Arial"/>
                <a:cs typeface="Arial"/>
              </a:rPr>
            </a:br>
            <a:r>
              <a:rPr lang="en-US" sz="1800" b="1">
                <a:latin typeface="Arial"/>
                <a:cs typeface="Arial"/>
              </a:rPr>
              <a:t>Find More Tips:</a:t>
            </a:r>
            <a:endParaRPr lang="en-US" sz="1800" b="1"/>
          </a:p>
          <a:p>
            <a:pPr marL="0" indent="0" algn="l">
              <a:lnSpc>
                <a:spcPct val="100000"/>
              </a:lnSpc>
              <a:spcBef>
                <a:spcPts val="0"/>
              </a:spcBef>
              <a:buClr>
                <a:srgbClr val="313131"/>
              </a:buClr>
              <a:buSzPts val="2000"/>
              <a:buNone/>
            </a:pPr>
            <a:r>
              <a:rPr lang="en-US" sz="1800">
                <a:latin typeface="Arial"/>
                <a:cs typeface="Arial"/>
                <a:hlinkClick r:id="rId3">
                  <a:extLst>
                    <a:ext uri="{A12FA001-AC4F-418D-AE19-62706E023703}">
                      <ahyp:hlinkClr xmlns:ahyp="http://schemas.microsoft.com/office/drawing/2018/hyperlinkcolor" val="tx"/>
                    </a:ext>
                  </a:extLst>
                </a:hlinkClick>
              </a:rPr>
              <a:t>http://www.supportateverystep.com/</a:t>
            </a:r>
            <a:r>
              <a:rPr lang="en-US" sz="1800">
                <a:solidFill>
                  <a:schemeClr val="accent3"/>
                </a:solidFill>
                <a:latin typeface="Arial"/>
                <a:cs typeface="Arial"/>
              </a:rPr>
              <a:t> </a:t>
            </a:r>
            <a:endParaRPr lang="en-US" sz="1800">
              <a:solidFill>
                <a:schemeClr val="accent3"/>
              </a:solidFill>
            </a:endParaRPr>
          </a:p>
        </p:txBody>
      </p:sp>
    </p:spTree>
    <p:extLst>
      <p:ext uri="{BB962C8B-B14F-4D97-AF65-F5344CB8AC3E}">
        <p14:creationId xmlns:p14="http://schemas.microsoft.com/office/powerpoint/2010/main" val="1081956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a:t>QUESTIONS?</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0C8FB24-F914-4F65-BE97-B3DE1B01FFB4}">
  <ds:schemaRefs>
    <ds:schemaRef ds:uri="4f83251b-4d3b-4580-8981-be5e2b08b791"/>
    <ds:schemaRef ds:uri="55eee036-b312-4691-be2e-efe9fdaf173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3.xml><?xml version="1.0" encoding="utf-8"?>
<ds:datastoreItem xmlns:ds="http://schemas.openxmlformats.org/officeDocument/2006/customXml" ds:itemID="{44FB1409-6A3F-404B-9217-7ED1FD83E38F}">
  <ds:schemaRefs>
    <ds:schemaRef ds:uri="4f83251b-4d3b-4580-8981-be5e2b08b791"/>
    <ds:schemaRef ds:uri="55eee036-b312-4691-be2e-efe9fdaf173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Application>Microsoft Office PowerPoint</Application>
  <PresentationFormat>Widescreen</PresentationFormat>
  <Slides>7</Slides>
  <Notes>1</Notes>
  <HiddenSlides>0</HiddenSlides>
  <ScaleCrop>false</ScaleCrop>
  <HeadingPairs>
    <vt:vector size="4" baseType="variant">
      <vt:variant>
        <vt:lpstr>Theme</vt:lpstr>
      </vt:variant>
      <vt:variant>
        <vt:i4>4</vt:i4>
      </vt:variant>
      <vt:variant>
        <vt:lpstr>Slide Titles</vt:lpstr>
      </vt:variant>
      <vt:variant>
        <vt:i4>7</vt:i4>
      </vt:variant>
    </vt:vector>
  </HeadingPairs>
  <TitlesOfParts>
    <vt:vector size="11" baseType="lpstr">
      <vt:lpstr>Cover Slides</vt:lpstr>
      <vt:lpstr>1_Cover Slides</vt:lpstr>
      <vt:lpstr>Master Slide White Header</vt:lpstr>
      <vt:lpstr>Master Slide Gray Header</vt:lpstr>
      <vt:lpstr>SIMnet®</vt:lpstr>
      <vt:lpstr>Benefits of Registering</vt:lpstr>
      <vt:lpstr>Step 1</vt:lpstr>
      <vt:lpstr>Step 2</vt:lpstr>
      <vt:lpstr>Step 3</vt:lpstr>
      <vt:lpstr>Support &amp;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Canvas with Inclusive Access</dc:title>
  <dc:creator>Herrig, Meghan</dc:creator>
  <cp:revision>2</cp:revision>
  <dcterms:created xsi:type="dcterms:W3CDTF">2022-02-17T20:16:12Z</dcterms:created>
  <dcterms:modified xsi:type="dcterms:W3CDTF">2024-05-06T14:42:26Z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