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0"/>
  </p:notesMasterIdLst>
  <p:handoutMasterIdLst>
    <p:handoutMasterId r:id="rId41"/>
  </p:handoutMasterIdLst>
  <p:sldIdLst>
    <p:sldId id="727" r:id="rId16"/>
    <p:sldId id="11481" r:id="rId17"/>
    <p:sldId id="11483" r:id="rId18"/>
    <p:sldId id="11476" r:id="rId19"/>
    <p:sldId id="11477" r:id="rId20"/>
    <p:sldId id="11479" r:id="rId21"/>
    <p:sldId id="11478" r:id="rId22"/>
    <p:sldId id="751" r:id="rId23"/>
    <p:sldId id="870" r:id="rId24"/>
    <p:sldId id="868" r:id="rId25"/>
    <p:sldId id="925" r:id="rId26"/>
    <p:sldId id="927" r:id="rId27"/>
    <p:sldId id="843" r:id="rId28"/>
    <p:sldId id="848" r:id="rId29"/>
    <p:sldId id="849" r:id="rId30"/>
    <p:sldId id="845" r:id="rId31"/>
    <p:sldId id="851" r:id="rId32"/>
    <p:sldId id="852" r:id="rId33"/>
    <p:sldId id="885" r:id="rId34"/>
    <p:sldId id="853" r:id="rId35"/>
    <p:sldId id="887" r:id="rId36"/>
    <p:sldId id="842" r:id="rId37"/>
    <p:sldId id="856" r:id="rId38"/>
    <p:sldId id="9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C &amp; FDOC Checklist" id="{5C75EF3B-86B8-6647-A64C-81E4B07450B2}">
          <p14:sldIdLst>
            <p14:sldId id="727"/>
          </p14:sldIdLst>
        </p14:section>
        <p14:section name="McGraw Hill GO" id="{EA58254A-5671-5F43-A597-51CF5E9897F7}">
          <p14:sldIdLst>
            <p14:sldId id="11481"/>
            <p14:sldId id="11483"/>
            <p14:sldId id="11476"/>
            <p14:sldId id="11477"/>
            <p14:sldId id="11479"/>
            <p14:sldId id="11478"/>
          </p14:sldIdLst>
        </p14:section>
        <p14:section name="GO and Sharpen Companion FDOC" id="{3FF79D4C-1A44-495D-A98F-65822680579F}">
          <p14:sldIdLst>
            <p14:sldId id="751"/>
            <p14:sldId id="870"/>
            <p14:sldId id="868"/>
            <p14:sldId id="925"/>
            <p14:sldId id="927"/>
          </p14:sldIdLst>
        </p14:section>
        <p14:section name="Sharpen Companion: GO Non-IA with an LMS" id="{87625E43-C14A-4D4E-8E2A-C170726C0675}">
          <p14:sldIdLst>
            <p14:sldId id="843"/>
            <p14:sldId id="848"/>
            <p14:sldId id="849"/>
            <p14:sldId id="845"/>
            <p14:sldId id="851"/>
            <p14:sldId id="852"/>
            <p14:sldId id="885"/>
            <p14:sldId id="853"/>
            <p14:sldId id="887"/>
          </p14:sldIdLst>
        </p14:section>
        <p14:section name="Sharpen Companion: GO Log-In with LMS" id="{E075AC97-203A-436E-8FC3-C8C7FC5C0DB1}">
          <p14:sldIdLst>
            <p14:sldId id="842"/>
            <p14:sldId id="856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81"/>
    <p:restoredTop sz="83027" autoAdjust="0"/>
  </p:normalViewPr>
  <p:slideViewPr>
    <p:cSldViewPr snapToGrid="0">
      <p:cViewPr varScale="1">
        <p:scale>
          <a:sx n="84" d="100"/>
          <a:sy n="84" d="100"/>
        </p:scale>
        <p:origin x="1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microsoft.com/office/2018/10/relationships/authors" Target="authors.xml"/><Relationship Id="rId20" Type="http://schemas.openxmlformats.org/officeDocument/2006/relationships/slide" Target="slides/slide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9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9DCB-21E0-F2A1-3064-A6BC6A6F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A3F36-5724-3F22-587C-5EA53294B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6DDC2-DBB5-DBE0-EBD1-68DA83532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D3C5-510A-CBB0-344C-774396496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4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2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F7AE-78BA-9DF7-C44F-AFC0E1C5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E82EF-052F-792F-FF79-97376768C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004A6-4BD9-EDB7-A861-3F40DB93B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E5D7E-A6C7-547E-5857-49AF1AF1C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0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C4003-357D-8A65-D21D-C0594DA5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EFFBC-66EC-33EF-D097-7AD1B80EB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3FBAB-2BC2-97B6-968A-2EAE493AF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BF706-4D50-83D9-8A04-3A601587B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7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E7B7-3C10-5623-D4E6-A4AD11AA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5C966-A91B-3D92-9BBB-173BE0F89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82397-8CB2-6273-0D77-DD7FAC2BA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E1340-C157-94C8-0D48-08E8BAF3B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1DA3C-C95B-C9C9-4372-6E722C72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D714F-8CBB-7BEF-59E2-F828D1368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C7461-A6B6-66F0-56CA-DB31DCF32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ABC2-DF54-2D33-4313-EA404F8F7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44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EA377-3F01-C0FA-A24D-EA8B77C1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77585-7366-49BD-0597-23B8F796B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A8312-5FED-E3D0-8DB2-6C995B7C2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196C6-C976-09D8-BE93-4B6CEAC3D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3C637-6336-C9BE-8D8F-20FE6A652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D7294-89AF-C18A-CE09-8FCE6FFE3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5C11C-598D-0D53-815C-40B5E0338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552A-146B-9243-5857-8CEB7088A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49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0B3F-47A7-A4B4-6798-E8E684C9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57AB0-15C9-DDE4-4F12-AF105985B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968B3-03A6-6124-A598-92F42B8CD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08F89-59F5-010C-333E-560B164D5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B8A61-C950-702D-B478-2336B4A6A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B35B5-5B80-F4A5-E155-CF57EFD8F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91AF9-727F-5F95-7DEB-A13797237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DF2F-3CA3-A3B5-DE38-771332DC9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56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D3C1A-1DE1-2B78-D79A-848EA3C7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6692B-7BDD-673B-7A77-B41BA02A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4B253-5749-0A65-2323-1A019FD94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573C-B31E-1B8D-ECE0-34538C276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29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FCC78-37E2-F649-6A91-9DFDBA19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F469E-FAF4-34DD-4A94-FA70E1CBC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1DF8A-C02C-457B-CC18-22158371D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EC5F6-F19D-CC72-6B16-A5E9B16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1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3F2E-80DF-86EE-4984-F847BDD56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8573B-B09E-E67E-19B1-176B59B51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96004-C74D-DF6C-4D02-8919A6005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0D4D9-F234-9AA0-E437-E47CDCBD1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1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46B0C-FA63-953B-2157-9784D38A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51469-5B93-473F-7F84-72F1F3086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E227B-C2EB-8DE1-433B-AECE978FA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07499-0D47-B2AB-086C-66EE0F559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0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77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142801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2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Slides Available for the First Day of Class: Sharpen Companion, non-IA, Moodle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Getting Started with McGraw Hill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</a:t>
            </a:r>
            <a:r>
              <a:rPr lang="en-US" sz="1400" dirty="0">
                <a:latin typeface="Arial"/>
                <a:cs typeface="Arial"/>
              </a:rPr>
              <a:t>2 – 7</a:t>
            </a:r>
            <a:endParaRPr lang="en-US" sz="1400" b="1" dirty="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GO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and Sharpen Companion FDOC Slides 8 – 12</a:t>
            </a:r>
            <a:endParaRPr lang="en-US" sz="1400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Purchase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GO with an LMS: Moodle Slides 13 – 21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GO Log-In Flow – Slides 22 – 24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63E3-077C-3A58-C1E8-B041FE7F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CBB8BF-CF40-008B-335C-E1C2C81D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6BFD1-A69A-34C7-327D-C7873BCED9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 </a:t>
            </a:r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the GO launch points.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C94D9E-FC4D-03A3-8DAE-A761D5DD9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4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384689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07213-A707-EC3D-86F8-53F5E0D8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276E3F-33FB-BE4F-F713-E9A4C880F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B94B5E8-2BCF-1828-DB35-942AD1F907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BCD10E74-E6CC-69D3-273E-3F8B20555A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F906D3EC-08BC-DD17-EAD4-7FD955FEB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E6D44E2D-3B65-CCC9-347C-711DC31201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F1A3E2B8-A8B1-7C32-EA1C-7A2D9E7CFB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56-BA12-9B0A-A0C3-E6E98A66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226EA-6B8D-123B-A02F-C52E17DC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C50471-9679-0B14-B87B-ED31FADA15F2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Getting Started with McGraw Hill GO</a:t>
            </a:r>
            <a:r>
              <a:rPr lang="en-US" baseline="30000" dirty="0">
                <a:latin typeface="Arial"/>
                <a:cs typeface="Arial"/>
              </a:rPr>
              <a:t>®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D3FA68-E9EB-2F7C-383A-89CC870333EF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29465-4BED-8319-FA0E-043C2BDCBA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GO: Non-IA Integrated with a Learning Management System (LMS)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FB43A-034C-3848-81B3-CAC79A1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3036615"/>
            <a:ext cx="4832785" cy="3812191"/>
          </a:xfrm>
          <a:prstGeom prst="rect">
            <a:avLst/>
          </a:prstGeom>
        </p:spPr>
      </p:pic>
      <p:pic>
        <p:nvPicPr>
          <p:cNvPr id="17" name="Picture 16" descr="Sharpen on a computer and mobile phone.">
            <a:extLst>
              <a:ext uri="{FF2B5EF4-FFF2-40B4-BE49-F238E27FC236}">
                <a16:creationId xmlns:a16="http://schemas.microsoft.com/office/drawing/2014/main" id="{55D02419-737E-4296-181C-4CFAC10BC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041" y="2958729"/>
            <a:ext cx="2562641" cy="1959862"/>
          </a:xfrm>
          <a:prstGeom prst="rect">
            <a:avLst/>
          </a:prstGeom>
        </p:spPr>
      </p:pic>
      <p:grpSp>
        <p:nvGrpSpPr>
          <p:cNvPr id="15" name="Group 14" descr="GO on a computer screen.">
            <a:extLst>
              <a:ext uri="{FF2B5EF4-FFF2-40B4-BE49-F238E27FC236}">
                <a16:creationId xmlns:a16="http://schemas.microsoft.com/office/drawing/2014/main" id="{17DD0595-6E30-8A68-B26C-88F5F436C57A}"/>
              </a:ext>
            </a:extLst>
          </p:cNvPr>
          <p:cNvGrpSpPr/>
          <p:nvPr/>
        </p:nvGrpSpPr>
        <p:grpSpPr>
          <a:xfrm>
            <a:off x="7937330" y="4767191"/>
            <a:ext cx="2163757" cy="1870872"/>
            <a:chOff x="2661057" y="4201464"/>
            <a:chExt cx="2937302" cy="24019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FC2D622-DCD5-1007-0F1E-3DC4234D1903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3" name="Picture 12" descr="Course with McGraw Hill Connect ...">
                <a:extLst>
                  <a:ext uri="{FF2B5EF4-FFF2-40B4-BE49-F238E27FC236}">
                    <a16:creationId xmlns:a16="http://schemas.microsoft.com/office/drawing/2014/main" id="{8CE36155-20A3-D23D-4C54-FA6F93F5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4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FFFF002C-1659-95F0-B7D8-7D219D511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10" descr="McGraw Hill GO">
              <a:extLst>
                <a:ext uri="{FF2B5EF4-FFF2-40B4-BE49-F238E27FC236}">
                  <a16:creationId xmlns:a16="http://schemas.microsoft.com/office/drawing/2014/main" id="{4C7C94C0-9DF1-3257-66DB-868364ED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7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GO: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Moodle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407B9-C4FE-A26A-3361-0E8BFA6B376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ea typeface="Calibri"/>
                <a:cs typeface="Calibri"/>
              </a:rPr>
              <a:t>Step 1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F7F22-620F-D413-39D6-32D26963AC64}"/>
              </a:ext>
            </a:extLst>
          </p:cNvPr>
          <p:cNvSpPr txBox="1"/>
          <p:nvPr/>
        </p:nvSpPr>
        <p:spPr>
          <a:xfrm>
            <a:off x="4500561" y="2138795"/>
            <a:ext cx="61111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GO from your Moodle course, select a McGraw Hill GO assignment from a topic area.</a:t>
            </a:r>
          </a:p>
        </p:txBody>
      </p:sp>
      <p:pic>
        <p:nvPicPr>
          <p:cNvPr id="6" name="Picture 7" descr="Screenshot of Assignment in Moodle platform. Yellow rectangle highlights the assignment.">
            <a:extLst>
              <a:ext uri="{FF2B5EF4-FFF2-40B4-BE49-F238E27FC236}">
                <a16:creationId xmlns:a16="http://schemas.microsoft.com/office/drawing/2014/main" id="{AED3DD70-4BD9-3092-4455-CD3D722EA7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468" y="2866307"/>
            <a:ext cx="7003472" cy="3142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7D148-5F51-CCED-ED95-39D99306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181" y="4328636"/>
            <a:ext cx="1459015" cy="36467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3590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391D-E201-BA3C-3345-95AE0DBC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C88F3-1965-F346-9280-E8054823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Accessing McGraw Hill GO: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Sharpen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5A62B-C6E1-B89F-441E-8073EAD9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Getting Started with GO</a:t>
            </a:r>
            <a:r>
              <a:rPr lang="en-US" baseline="30000" dirty="0">
                <a:latin typeface="Arial"/>
                <a:cs typeface="Arial"/>
              </a:rPr>
              <a:t>®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2B50E-1FF2-7163-E66F-4284DEDDD39A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ea typeface="Calibri"/>
                <a:cs typeface="Calibri"/>
              </a:rPr>
              <a:t>Step 2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73DE0-A8C0-3BAF-9900-1831AF814678}"/>
              </a:ext>
            </a:extLst>
          </p:cNvPr>
          <p:cNvSpPr txBox="1"/>
          <p:nvPr/>
        </p:nvSpPr>
        <p:spPr>
          <a:xfrm>
            <a:off x="4639106" y="2231159"/>
            <a:ext cx="45409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Clicking on a GO assignment launches the Course Access Page. On this page, click </a:t>
            </a:r>
            <a:r>
              <a:rPr lang="en-US" b="1">
                <a:cs typeface="Calibri"/>
              </a:rPr>
              <a:t>Begin</a:t>
            </a:r>
            <a:r>
              <a:rPr lang="en-US">
                <a:cs typeface="Calibri"/>
              </a:rPr>
              <a:t>. 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GO registration launch point screenshot.">
            <a:extLst>
              <a:ext uri="{FF2B5EF4-FFF2-40B4-BE49-F238E27FC236}">
                <a16:creationId xmlns:a16="http://schemas.microsoft.com/office/drawing/2014/main" id="{D42719DA-CB14-B2F1-2CD1-152C78E8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29" y="2858324"/>
            <a:ext cx="5569858" cy="1387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8D537-0422-1948-1A88-5CE3A1124B82}"/>
              </a:ext>
            </a:extLst>
          </p:cNvPr>
          <p:cNvSpPr txBox="1"/>
          <p:nvPr/>
        </p:nvSpPr>
        <p:spPr>
          <a:xfrm>
            <a:off x="5966834" y="4343979"/>
            <a:ext cx="51413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If your assignment launches in a new tab but your browser does not open it, click </a:t>
            </a:r>
            <a:r>
              <a:rPr lang="en-US" b="1">
                <a:cs typeface="Calibri"/>
              </a:rPr>
              <a:t>Launch Assignment</a:t>
            </a:r>
            <a:r>
              <a:rPr lang="en-US">
                <a:cs typeface="Calibri"/>
              </a:rPr>
              <a:t>.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7" name="Picture 6" descr="GO registration launch point screenshot.">
            <a:extLst>
              <a:ext uri="{FF2B5EF4-FFF2-40B4-BE49-F238E27FC236}">
                <a16:creationId xmlns:a16="http://schemas.microsoft.com/office/drawing/2014/main" id="{43731934-FDE5-C168-3298-69AAFD7F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46" y="5006666"/>
            <a:ext cx="5391728" cy="14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9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196A-8BD5-D071-5AA4-B408B6D4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F5BE6B-F80D-23F3-B1C4-E040F0F9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Accessing McGraw Hill GO: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Sharpen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Purchase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31E1B-5EA4-712E-D484-41A87A28A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E97A4-3D6F-9A2D-A269-DBC38FBE896D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ea typeface="Calibri"/>
                <a:cs typeface="Calibri"/>
              </a:rPr>
              <a:t>Step 3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8FC7D3-8432-D99F-F873-0FC62898E07A}"/>
              </a:ext>
            </a:extLst>
          </p:cNvPr>
          <p:cNvSpPr txBox="1">
            <a:spLocks/>
          </p:cNvSpPr>
          <p:nvPr/>
        </p:nvSpPr>
        <p:spPr>
          <a:xfrm>
            <a:off x="4498385" y="2088415"/>
            <a:ext cx="7616060" cy="188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>
                <a:solidFill>
                  <a:srgbClr val="333333"/>
                </a:solidFill>
                <a:latin typeface="Arial"/>
                <a:cs typeface="Arial"/>
              </a:rPr>
              <a:t>The first time you launch a GO assignment,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will see three registration options (right to left):</a:t>
            </a:r>
            <a:endParaRPr lang="en-US" sz="1800">
              <a:solidFill>
                <a:srgbClr val="000000"/>
              </a:solidFill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GO only and not Sharpen.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44DD4-9BB3-D26A-A21C-8B0ADFBDD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32" y="4348842"/>
            <a:ext cx="2542723" cy="2079173"/>
          </a:xfrm>
          <a:prstGeom prst="rect">
            <a:avLst/>
          </a:prstGeom>
        </p:spPr>
      </p:pic>
      <p:pic>
        <p:nvPicPr>
          <p:cNvPr id="2" name="Picture 1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222F1DA7-5553-AEF3-57CE-F2DA94A1D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34" y="3973284"/>
            <a:ext cx="3762777" cy="2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EC32-5740-A1DF-C930-8D765448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F809B-17AC-E124-B113-4147ACCEF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1BBB5C-E571-4E7D-578F-9DA2090B07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2A0B03-97F2-3444-ACC9-89A797F47B0A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Place Order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". A purchase confirmation screen will load.</a:t>
            </a:r>
          </a:p>
          <a:p>
            <a:pPr marL="0" indent="0">
              <a:buNone/>
            </a:pP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GO and Sharpen Companion purchase.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C38E1-C5FB-E9ED-4E37-34FCE4071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1" y="825499"/>
            <a:ext cx="3242984" cy="2866573"/>
          </a:xfrm>
          <a:prstGeom prst="rect">
            <a:avLst/>
          </a:prstGeom>
        </p:spPr>
      </p:pic>
      <p:pic>
        <p:nvPicPr>
          <p:cNvPr id="5" name="Picture 4" descr="Secure checkout page screenshot. ">
            <a:extLst>
              <a:ext uri="{FF2B5EF4-FFF2-40B4-BE49-F238E27FC236}">
                <a16:creationId xmlns:a16="http://schemas.microsoft.com/office/drawing/2014/main" id="{D359442D-CE1A-9314-45D3-69E032E4F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1" y="819508"/>
            <a:ext cx="3927551" cy="286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92B59-55A5-AD29-98D4-59CBFE5C8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55" y="3891069"/>
            <a:ext cx="5091546" cy="2701133"/>
          </a:xfrm>
          <a:prstGeom prst="rect">
            <a:avLst/>
          </a:prstGeom>
        </p:spPr>
      </p:pic>
      <p:pic>
        <p:nvPicPr>
          <p:cNvPr id="7" name="Picture 6" descr="Post-purchase confirmation page screenshot.">
            <a:extLst>
              <a:ext uri="{FF2B5EF4-FFF2-40B4-BE49-F238E27FC236}">
                <a16:creationId xmlns:a16="http://schemas.microsoft.com/office/drawing/2014/main" id="{0399EC1B-C014-D873-0E4F-DA272B81C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847" y="3897600"/>
            <a:ext cx="5075671" cy="2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F54-706F-46BA-00E4-1E06EE345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E9719-100E-CACA-3121-8FE1519FC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70F00-D19A-4BA1-50FF-EA3660520A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874784-0BC5-4E1B-639E-D66B8524D1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4D12C-CCDB-CC7A-E623-F128FE41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625" y="4367537"/>
            <a:ext cx="4053862" cy="212217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3090938-B3EE-D725-17A3-E725DE178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53" y="1363589"/>
            <a:ext cx="4999657" cy="1994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B3254-28CA-A68A-DF9A-A26F3A42C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0974" y="2299030"/>
            <a:ext cx="1766207" cy="2000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ea typeface="Calibri"/>
                <a:cs typeface="Calibri"/>
              </a:rPr>
              <a:t>Intro to Sociology: GO with Sharpen</a:t>
            </a:r>
          </a:p>
        </p:txBody>
      </p:sp>
      <p:pic>
        <p:nvPicPr>
          <p:cNvPr id="2" name="Picture 1" descr="Temporary access confirmation page screenshot.">
            <a:extLst>
              <a:ext uri="{FF2B5EF4-FFF2-40B4-BE49-F238E27FC236}">
                <a16:creationId xmlns:a16="http://schemas.microsoft.com/office/drawing/2014/main" id="{9C32004A-DE64-45CC-BF82-D045A9F8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22" y="4286224"/>
            <a:ext cx="5416365" cy="2275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30078-0498-657F-C811-6F5EC75E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43" y="1297667"/>
            <a:ext cx="5297715" cy="2203451"/>
          </a:xfrm>
          <a:prstGeom prst="rect">
            <a:avLst/>
          </a:prstGeom>
        </p:spPr>
      </p:pic>
      <p:pic>
        <p:nvPicPr>
          <p:cNvPr id="8" name="Picture 7" descr="Access code confirmation page screenshot.">
            <a:extLst>
              <a:ext uri="{FF2B5EF4-FFF2-40B4-BE49-F238E27FC236}">
                <a16:creationId xmlns:a16="http://schemas.microsoft.com/office/drawing/2014/main" id="{95F128A1-6FC1-F9F8-4E66-4EEDDEA015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6" r="190" b="10811"/>
          <a:stretch/>
        </p:blipFill>
        <p:spPr>
          <a:xfrm>
            <a:off x="399386" y="1227366"/>
            <a:ext cx="5297213" cy="23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54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4557-E113-EA49-4C66-E3BF2F1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06417-56DA-4A52-045E-917A1325F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0684EB-98D0-F655-3DF4-94179EFFCB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BFFDB2-83CE-5FB1-2A55-EB16298CAB0D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Access Now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B44C2-A3A5-95B0-8371-88FE0DF31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82" y="1570433"/>
            <a:ext cx="6223001" cy="3324588"/>
          </a:xfrm>
          <a:prstGeom prst="rect">
            <a:avLst/>
          </a:prstGeom>
        </p:spPr>
      </p:pic>
      <p:pic>
        <p:nvPicPr>
          <p:cNvPr id="6" name="Picture 5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6950EDA0-80DB-E39B-461E-496863E6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4" y="1565418"/>
            <a:ext cx="6264852" cy="33461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1881D4-93DB-78EC-A3CE-B9DD463E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7823" y="4308422"/>
            <a:ext cx="768867" cy="40071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78F6DCE-DF72-5F0A-0F94-2CF01792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GO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5432091-86BF-0D6D-1795-15930B74F30B}"/>
              </a:ext>
            </a:extLst>
          </p:cNvPr>
          <p:cNvSpPr txBox="1">
            <a:spLocks/>
          </p:cNvSpPr>
          <p:nvPr/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 Registration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DEE01A0-A94F-887A-285B-74955E4FCCD3}"/>
              </a:ext>
            </a:extLst>
          </p:cNvPr>
          <p:cNvSpPr txBox="1">
            <a:spLocks/>
          </p:cNvSpPr>
          <p:nvPr/>
        </p:nvSpPr>
        <p:spPr>
          <a:xfrm>
            <a:off x="1208087" y="4122407"/>
            <a:ext cx="4887913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Moodle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2732166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249208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6755934" y="1575055"/>
            <a:ext cx="4332828" cy="4364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 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. That's it- now you can access your first McGraw Hill GO assignment!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 </a:t>
            </a:r>
            <a:r>
              <a:rPr lang="en-US" sz="1800">
                <a:latin typeface="Arial"/>
                <a:cs typeface="Arial"/>
              </a:rPr>
              <a:t>Select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>
                <a:latin typeface="Arial"/>
                <a:cs typeface="Arial"/>
              </a:rPr>
              <a:t> and then you can access your first McGraw Hill GO assignment!</a:t>
            </a:r>
            <a:endParaRPr lang="en-US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en-US" sz="1800" b="1">
                <a:latin typeface="Arial"/>
                <a:cs typeface="Arial"/>
              </a:rPr>
              <a:t>Reminder</a:t>
            </a:r>
            <a:r>
              <a:rPr lang="en-US" sz="1800">
                <a:latin typeface="Arial"/>
                <a:cs typeface="Arial"/>
              </a:rPr>
              <a:t>: if you used Temporary Access, this applies only to GO and not Sharpen.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6EA6239-8A18-A9EC-8BD4-6714DC1C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61" y="4032310"/>
            <a:ext cx="5154445" cy="2061988"/>
          </a:xfrm>
          <a:prstGeom prst="rect">
            <a:avLst/>
          </a:prstGeom>
        </p:spPr>
      </p:pic>
      <p:grpSp>
        <p:nvGrpSpPr>
          <p:cNvPr id="20" name="Group 19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FAFF1D0E-DA86-CB30-7AB3-FC792EA8B5CB}"/>
              </a:ext>
            </a:extLst>
          </p:cNvPr>
          <p:cNvGrpSpPr/>
          <p:nvPr/>
        </p:nvGrpSpPr>
        <p:grpSpPr>
          <a:xfrm>
            <a:off x="1127850" y="3736373"/>
            <a:ext cx="5393952" cy="2371166"/>
            <a:chOff x="132510" y="2305049"/>
            <a:chExt cx="5393952" cy="2371166"/>
          </a:xfrm>
        </p:grpSpPr>
        <p:pic>
          <p:nvPicPr>
            <p:cNvPr id="5" name="Picture 4" descr="A screen shot of a course information&#10;&#10;AI-generated content may be incorrect.">
              <a:extLst>
                <a:ext uri="{FF2B5EF4-FFF2-40B4-BE49-F238E27FC236}">
                  <a16:creationId xmlns:a16="http://schemas.microsoft.com/office/drawing/2014/main" id="{AD5602A5-0F0E-391E-52EF-2E99BB39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10" y="2305049"/>
              <a:ext cx="5393952" cy="2371166"/>
            </a:xfrm>
            <a:prstGeom prst="rect">
              <a:avLst/>
            </a:prstGeom>
          </p:spPr>
        </p:pic>
        <p:pic>
          <p:nvPicPr>
            <p:cNvPr id="6" name="Picture 6" descr="A close-up of a course information&#10;&#10;Description automatically generated">
              <a:extLst>
                <a:ext uri="{FF2B5EF4-FFF2-40B4-BE49-F238E27FC236}">
                  <a16:creationId xmlns:a16="http://schemas.microsoft.com/office/drawing/2014/main" id="{F85E73BD-A952-273E-DA44-E0A48E22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55" t="51852" r="49930" b="30159"/>
            <a:stretch/>
          </p:blipFill>
          <p:spPr>
            <a:xfrm>
              <a:off x="288330" y="3898820"/>
              <a:ext cx="2580900" cy="381017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B63569-B9C2-30DB-FAA4-C73C27D3918B}"/>
                </a:ext>
              </a:extLst>
            </p:cNvPr>
            <p:cNvSpPr/>
            <p:nvPr/>
          </p:nvSpPr>
          <p:spPr>
            <a:xfrm>
              <a:off x="241614" y="3800087"/>
              <a:ext cx="1405962" cy="440169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A200D20D-C743-E568-7D24-82930C521F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40" b="-307"/>
          <a:stretch/>
        </p:blipFill>
        <p:spPr>
          <a:xfrm>
            <a:off x="177241" y="1052898"/>
            <a:ext cx="6091445" cy="238098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3CD618C7-4F9B-41F4-CB17-06151E5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4" t="51754" r="73158" b="32012"/>
          <a:stretch/>
        </p:blipFill>
        <p:spPr>
          <a:xfrm>
            <a:off x="419715" y="2589003"/>
            <a:ext cx="1418360" cy="38101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C1C9DB-B40C-A940-DFFD-C26342159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906" y="2490270"/>
            <a:ext cx="1405962" cy="48135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8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BE71-D6EB-89F5-B33D-904F9B6D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07952-1E53-F2A7-0BF3-691BEEB2D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B88AF4-908A-7B52-7530-E5EF6411D3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D58469-1507-9A77-6A23-D13F7BA0B53C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GO and Sharpen Companion access code or purchase GO and Sharpen Companion.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6" name="Picture 15" descr="Screenshot prompting student to get full access to GO. ">
            <a:extLst>
              <a:ext uri="{FF2B5EF4-FFF2-40B4-BE49-F238E27FC236}">
                <a16:creationId xmlns:a16="http://schemas.microsoft.com/office/drawing/2014/main" id="{41B1DF36-BB0B-CAA7-868A-18D7ADEF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001382"/>
            <a:ext cx="5715000" cy="1830327"/>
          </a:xfrm>
          <a:prstGeom prst="rect">
            <a:avLst/>
          </a:prstGeom>
        </p:spPr>
      </p:pic>
      <p:grpSp>
        <p:nvGrpSpPr>
          <p:cNvPr id="15" name="Group 14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37D6F988-E7FD-2000-A671-B4D5530BAD1C}"/>
              </a:ext>
            </a:extLst>
          </p:cNvPr>
          <p:cNvGrpSpPr/>
          <p:nvPr/>
        </p:nvGrpSpPr>
        <p:grpSpPr>
          <a:xfrm>
            <a:off x="2321570" y="3303647"/>
            <a:ext cx="4363141" cy="3238503"/>
            <a:chOff x="6096934" y="59375"/>
            <a:chExt cx="9131413" cy="6575139"/>
          </a:xfrm>
        </p:grpSpPr>
        <p:pic>
          <p:nvPicPr>
            <p:cNvPr id="12" name="Picture 11" descr="A screenshot of a web page&#10;&#10;AI-generated content may be incorrect.">
              <a:extLst>
                <a:ext uri="{FF2B5EF4-FFF2-40B4-BE49-F238E27FC236}">
                  <a16:creationId xmlns:a16="http://schemas.microsoft.com/office/drawing/2014/main" id="{7047F0D3-2808-9628-6D23-9EA63AA9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934" y="59375"/>
              <a:ext cx="9131413" cy="6575139"/>
            </a:xfrm>
            <a:prstGeom prst="rect">
              <a:avLst/>
            </a:prstGeom>
          </p:spPr>
        </p:pic>
        <p:pic>
          <p:nvPicPr>
            <p:cNvPr id="14" name="Picture 1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FB0C7AC-5F49-B7AA-5B0F-B9DC4795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09" t="56260" r="69598" b="7924"/>
            <a:stretch/>
          </p:blipFill>
          <p:spPr>
            <a:xfrm>
              <a:off x="6222767" y="3652158"/>
              <a:ext cx="2863605" cy="272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950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53C7-4288-F227-1F5A-6396310E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55F64-CB41-CCCB-C2DD-F291C1E52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2465D0-593D-DE3E-1AB8-51E323DCD14B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GO</a:t>
            </a:r>
            <a:r>
              <a:rPr lang="en-US" baseline="30000">
                <a:latin typeface="Arial"/>
                <a:cs typeface="Arial"/>
              </a:rPr>
              <a:t>®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82E217B-A963-9A05-D98F-E91CECEF8C5B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5167-81B5-BB33-AF53-061009336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GO: IA and non-IA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2F61E-8815-DAF9-A67A-293E3DA5E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3604" b="239"/>
          <a:stretch/>
        </p:blipFill>
        <p:spPr>
          <a:xfrm>
            <a:off x="3884263" y="2927758"/>
            <a:ext cx="4832785" cy="3920799"/>
          </a:xfrm>
          <a:prstGeom prst="rect">
            <a:avLst/>
          </a:prstGeom>
        </p:spPr>
      </p:pic>
      <p:pic>
        <p:nvPicPr>
          <p:cNvPr id="18" name="Picture 17" descr="Sharpen on a computer screen and a mobile phone.">
            <a:extLst>
              <a:ext uri="{FF2B5EF4-FFF2-40B4-BE49-F238E27FC236}">
                <a16:creationId xmlns:a16="http://schemas.microsoft.com/office/drawing/2014/main" id="{C13FE3B2-DAEA-92A9-D36E-8C851A6C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131" y="2393001"/>
            <a:ext cx="2585732" cy="2075316"/>
          </a:xfrm>
          <a:prstGeom prst="rect">
            <a:avLst/>
          </a:prstGeom>
        </p:spPr>
      </p:pic>
      <p:grpSp>
        <p:nvGrpSpPr>
          <p:cNvPr id="14" name="Group 13" descr="GO on a computer screen.">
            <a:extLst>
              <a:ext uri="{FF2B5EF4-FFF2-40B4-BE49-F238E27FC236}">
                <a16:creationId xmlns:a16="http://schemas.microsoft.com/office/drawing/2014/main" id="{5DE9C0D9-0E68-5B32-F745-DA78DB67CCBF}"/>
              </a:ext>
            </a:extLst>
          </p:cNvPr>
          <p:cNvGrpSpPr/>
          <p:nvPr/>
        </p:nvGrpSpPr>
        <p:grpSpPr>
          <a:xfrm>
            <a:off x="8122056" y="4559377"/>
            <a:ext cx="2394665" cy="2067145"/>
            <a:chOff x="2661057" y="4201464"/>
            <a:chExt cx="2937302" cy="24019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303D7C-4750-8422-E0FE-54220FC145D4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1" name="Picture 10" descr="Course with McGraw Hill Connect ...">
                <a:extLst>
                  <a:ext uri="{FF2B5EF4-FFF2-40B4-BE49-F238E27FC236}">
                    <a16:creationId xmlns:a16="http://schemas.microsoft.com/office/drawing/2014/main" id="{3F5CC51C-E329-FA07-8F1F-4B25FB0D6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3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7E63BADF-2609-8745-5C82-66C6D8BC5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 descr="McGraw Hill GO">
              <a:extLst>
                <a:ext uri="{FF2B5EF4-FFF2-40B4-BE49-F238E27FC236}">
                  <a16:creationId xmlns:a16="http://schemas.microsoft.com/office/drawing/2014/main" id="{F4F08BEB-7411-BE84-830B-AF30482E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494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F2A2-051E-731E-0D20-B3FFE85A5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6494A-2E0E-F69E-7F5F-8FD2753D8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GO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00592-1C2A-A58A-E061-E1412DDD8187}"/>
              </a:ext>
            </a:extLst>
          </p:cNvPr>
          <p:cNvSpPr txBox="1"/>
          <p:nvPr/>
        </p:nvSpPr>
        <p:spPr>
          <a:xfrm>
            <a:off x="6970951" y="943790"/>
            <a:ext cx="37711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ea typeface="Calibri"/>
                <a:cs typeface="Calibri"/>
              </a:rPr>
              <a:t>Logging into Sharpen: Registered Students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3DEB1-3400-637A-3285-0216CA8754DD}"/>
              </a:ext>
            </a:extLst>
          </p:cNvPr>
          <p:cNvSpPr txBox="1"/>
          <p:nvPr/>
        </p:nvSpPr>
        <p:spPr>
          <a:xfrm>
            <a:off x="6968031" y="1791980"/>
            <a:ext cx="39427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13FF0A-86FB-D04E-2B51-6932F4EFA8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67497" y="2348023"/>
            <a:ext cx="4752881" cy="36478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Launch point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Once you have registered for Sharpen, you will always see the Sharpen launch point at the top of the GO reading screen. Click this to launch Sharpen in a new web window.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2B7568-22EE-B0CD-2DB6-C5C3FAC9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132" y="1052202"/>
            <a:ext cx="764639" cy="19313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" name="Picture 1" descr="Screenshot of GO assignment with Sharpen launch point highlighted. Yellow rectangle highlights the launch point.">
            <a:extLst>
              <a:ext uri="{FF2B5EF4-FFF2-40B4-BE49-F238E27FC236}">
                <a16:creationId xmlns:a16="http://schemas.microsoft.com/office/drawing/2014/main" id="{14594AFD-285D-C7E3-E71B-B5ECF3F74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0" y="1015999"/>
            <a:ext cx="2909583" cy="2975431"/>
          </a:xfrm>
          <a:prstGeom prst="rect">
            <a:avLst/>
          </a:prstGeom>
        </p:spPr>
      </p:pic>
      <p:pic>
        <p:nvPicPr>
          <p:cNvPr id="15" name="Picture 14" descr="Sharpen web app that opens after students open Sharpen from GO.">
            <a:extLst>
              <a:ext uri="{FF2B5EF4-FFF2-40B4-BE49-F238E27FC236}">
                <a16:creationId xmlns:a16="http://schemas.microsoft.com/office/drawing/2014/main" id="{DDDEBEC6-0162-C0BC-40CA-C8EB80A1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7" y="4862678"/>
            <a:ext cx="6966856" cy="17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Getting Started with McGraw Hill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GO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  <p:grpSp>
        <p:nvGrpSpPr>
          <p:cNvPr id="20" name="Group 19" descr="GO product on a computer screen.">
            <a:extLst>
              <a:ext uri="{FF2B5EF4-FFF2-40B4-BE49-F238E27FC236}">
                <a16:creationId xmlns:a16="http://schemas.microsoft.com/office/drawing/2014/main" id="{A77C16B1-670C-3BBD-F1A4-E29A6112C429}"/>
              </a:ext>
            </a:extLst>
          </p:cNvPr>
          <p:cNvGrpSpPr/>
          <p:nvPr/>
        </p:nvGrpSpPr>
        <p:grpSpPr>
          <a:xfrm>
            <a:off x="10038602" y="1061105"/>
            <a:ext cx="1932847" cy="1605327"/>
            <a:chOff x="2661057" y="4201464"/>
            <a:chExt cx="2937302" cy="24019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AFA19D-826E-1D12-FFC6-A08F73A51745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8" name="Picture 17" descr="Course with McGraw Hill Connect ...">
                <a:extLst>
                  <a:ext uri="{FF2B5EF4-FFF2-40B4-BE49-F238E27FC236}">
                    <a16:creationId xmlns:a16="http://schemas.microsoft.com/office/drawing/2014/main" id="{E4C5C342-C48E-7C43-5FFC-1DF28700D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9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1C38FA7A-6A16-CEA8-ACBA-8EA024225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" descr="McGraw Hill GO">
              <a:extLst>
                <a:ext uri="{FF2B5EF4-FFF2-40B4-BE49-F238E27FC236}">
                  <a16:creationId xmlns:a16="http://schemas.microsoft.com/office/drawing/2014/main" id="{9BFFF1C9-C306-E931-1AFB-10316B9A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A9DF-2010-0D1C-0779-F4DBC4C7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>
            <a:extLst>
              <a:ext uri="{FF2B5EF4-FFF2-40B4-BE49-F238E27FC236}">
                <a16:creationId xmlns:a16="http://schemas.microsoft.com/office/drawing/2014/main" id="{194A9891-A9FE-D631-C933-1462985B967C}"/>
              </a:ext>
            </a:extLst>
          </p:cNvPr>
          <p:cNvSpPr txBox="1"/>
          <p:nvPr/>
        </p:nvSpPr>
        <p:spPr>
          <a:xfrm>
            <a:off x="7340363" y="5316582"/>
            <a:ext cx="3169283" cy="13849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 fontAlgn="auto">
              <a:buNone/>
            </a:pPr>
            <a:r>
              <a:rPr lang="en-US" sz="1400" b="0" i="0">
                <a:solidFill>
                  <a:schemeClr val="bg2">
                    <a:lumMod val="10000"/>
                  </a:schemeClr>
                </a:solidFill>
                <a:effectLst/>
                <a:latin typeface="Proxima Nova" panose="02000506030000020004" pitchFamily="50" charset="0"/>
              </a:rPr>
              <a:t>College study app for exam prep that goes with our textbook and McGraw Hill GO, offering flashcards, quizzes, videos, and tools to stay on track.</a:t>
            </a:r>
          </a:p>
          <a:p>
            <a:pPr>
              <a:buNone/>
            </a:pPr>
            <a:br>
              <a:rPr lang="en-US" sz="140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</a:br>
            <a:endParaRPr lang="en-US" sz="1400">
              <a:solidFill>
                <a:schemeClr val="bg2">
                  <a:lumMod val="1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7" name="Picture 16" descr="Sharpen logo. &#10;">
            <a:extLst>
              <a:ext uri="{FF2B5EF4-FFF2-40B4-BE49-F238E27FC236}">
                <a16:creationId xmlns:a16="http://schemas.microsoft.com/office/drawing/2014/main" id="{737A586C-FC86-0355-2DD4-98C64393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3" y="4904713"/>
            <a:ext cx="1397609" cy="350595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F65D68D0-633F-478B-E06C-655ED68CC04C}"/>
              </a:ext>
            </a:extLst>
          </p:cNvPr>
          <p:cNvSpPr txBox="1"/>
          <p:nvPr/>
        </p:nvSpPr>
        <p:spPr>
          <a:xfrm>
            <a:off x="7966741" y="2505670"/>
            <a:ext cx="2288703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Quiz While You Read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Check your understanding and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flip from readings to assessments to gauge your grasp of the concepts covered.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6" name="Graphic 6" descr="Checklist outline">
            <a:extLst>
              <a:ext uri="{FF2B5EF4-FFF2-40B4-BE49-F238E27FC236}">
                <a16:creationId xmlns:a16="http://schemas.microsoft.com/office/drawing/2014/main" id="{2901980D-679C-C57F-7579-C2940BAA2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769" y="2476609"/>
            <a:ext cx="914400" cy="91440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65E36ACA-E51D-FC04-26EC-403B27C19247}"/>
              </a:ext>
            </a:extLst>
          </p:cNvPr>
          <p:cNvSpPr txBox="1"/>
          <p:nvPr/>
        </p:nvSpPr>
        <p:spPr>
          <a:xfrm>
            <a:off x="4083905" y="4942164"/>
            <a:ext cx="2568966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CA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On-the-GO Access</a:t>
            </a:r>
          </a:p>
          <a:p>
            <a:endParaRPr lang="en-CA" sz="800" b="1">
              <a:solidFill>
                <a:schemeClr val="tx1">
                  <a:lumMod val="50000"/>
                </a:schemeClr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Access your McGraw Hill GO eBook on mobile devices through the free </a:t>
            </a:r>
            <a:r>
              <a:rPr lang="en-CA" sz="1400" b="1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ReadAnywhere app </a:t>
            </a:r>
            <a:r>
              <a:rPr lang="en-CA" sz="1400">
                <a:solidFill>
                  <a:schemeClr val="tx1">
                    <a:lumMod val="50000"/>
                  </a:schemeClr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(must activate GO first). </a:t>
            </a:r>
            <a:endParaRPr lang="en-US" sz="140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13" name="Picture 12" descr="A logo of a computer">
            <a:extLst>
              <a:ext uri="{FF2B5EF4-FFF2-40B4-BE49-F238E27FC236}">
                <a16:creationId xmlns:a16="http://schemas.microsoft.com/office/drawing/2014/main" id="{A4E0CF43-3E92-C35B-AE46-492387AA19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415" y="4942164"/>
            <a:ext cx="645644" cy="622381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4A031514-1A38-CFAD-B514-B965E7D0F3C9}"/>
              </a:ext>
            </a:extLst>
          </p:cNvPr>
          <p:cNvSpPr txBox="1"/>
          <p:nvPr/>
        </p:nvSpPr>
        <p:spPr>
          <a:xfrm>
            <a:off x="4083905" y="2505671"/>
            <a:ext cx="2568966" cy="18466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Actively Read </a:t>
            </a:r>
            <a:r>
              <a:rPr lang="en-US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using the </a:t>
            </a:r>
            <a:r>
              <a:rPr lang="en-US" b="1" u="sng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AI Reader</a:t>
            </a:r>
          </a:p>
          <a:p>
            <a:endParaRPr lang="en-US" sz="800" b="1" u="sng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  <a:p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Leverage the power of our </a:t>
            </a:r>
            <a:r>
              <a:rPr lang="en-US" sz="1400" b="1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gen AI tool embedded in the ebook </a:t>
            </a:r>
            <a:r>
              <a:rPr lang="en-US" sz="140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</a:rPr>
              <a:t>to expand your understanding and boost your curiosity.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02284E-5D84-387E-BD99-B5D36B56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68" t="7406" r="11943" b="6060"/>
          <a:stretch/>
        </p:blipFill>
        <p:spPr>
          <a:xfrm>
            <a:off x="3319238" y="2574035"/>
            <a:ext cx="617821" cy="59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13E2C1-047A-07ED-3079-56F16BD7A0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34573" y="1726816"/>
            <a:ext cx="8277164" cy="827655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McGraw Hill GO is an eBook+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Proxima Nova" panose="02000506030000020004" pitchFamily="50" charset="0"/>
              </a:rPr>
              <a:t>embedded directly in your LMS course – no additional logins or access required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BFBC29-1E2D-D7C9-3965-780E6414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573" y="1084310"/>
            <a:ext cx="5422996" cy="748230"/>
          </a:xfrm>
        </p:spPr>
        <p:txBody>
          <a:bodyPr/>
          <a:lstStyle/>
          <a:p>
            <a:r>
              <a:rPr lang="en-US" dirty="0"/>
              <a:t>What is McGraw Hill GO?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C75BC-FC16-E2DC-FCF1-780F75E9F88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7" y="190253"/>
            <a:ext cx="5584132" cy="365125"/>
          </a:xfrm>
        </p:spPr>
        <p:txBody>
          <a:bodyPr/>
          <a:lstStyle/>
          <a:p>
            <a:r>
              <a:rPr lang="en-US" dirty="0"/>
              <a:t>Moodle Regular Integration</a:t>
            </a:r>
          </a:p>
        </p:txBody>
      </p:sp>
    </p:spTree>
    <p:extLst>
      <p:ext uri="{BB962C8B-B14F-4D97-AF65-F5344CB8AC3E}">
        <p14:creationId xmlns:p14="http://schemas.microsoft.com/office/powerpoint/2010/main" val="313755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Regular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cs typeface="Calibri"/>
              </a:rPr>
              <a:t>To access McGraw Hill GO, select a GO assignment in the Content area of your D2L Moodle course.</a:t>
            </a:r>
            <a:endParaRPr lang="en-US" dirty="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</a:endParaRPr>
          </a:p>
        </p:txBody>
      </p:sp>
      <p:pic>
        <p:nvPicPr>
          <p:cNvPr id="6" name="Picture 7" descr="A screenshot of a computer">
            <a:extLst>
              <a:ext uri="{FF2B5EF4-FFF2-40B4-BE49-F238E27FC236}">
                <a16:creationId xmlns:a16="http://schemas.microsoft.com/office/drawing/2014/main" id="{4E793EFE-BCCF-3E75-2947-788377FE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29" t="9061" r="20642" b="4550"/>
          <a:stretch/>
        </p:blipFill>
        <p:spPr>
          <a:xfrm>
            <a:off x="5521420" y="2857655"/>
            <a:ext cx="4267201" cy="272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7006856" y="1447371"/>
            <a:ext cx="459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The first time you launch a GO assignment, you will see three access options: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McGraw Hill GO Code: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Enter a McGraw Hill GO access code and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Redeem.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Purchase Online: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Purchase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to use a credit card or PayPal.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b="1" dirty="0">
                <a:latin typeface="Proxima Nova" panose="02000506030000020004" pitchFamily="50" charset="0"/>
                <a:cs typeface="Arial"/>
              </a:rPr>
              <a:t>Temporary Access: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Click </a:t>
            </a:r>
            <a:r>
              <a:rPr lang="en-US" b="1" dirty="0">
                <a:latin typeface="Proxima Nova" panose="02000506030000020004" pitchFamily="50" charset="0"/>
                <a:cs typeface="Arial"/>
              </a:rPr>
              <a:t>Access now</a:t>
            </a:r>
            <a:r>
              <a:rPr lang="en-US" dirty="0">
                <a:latin typeface="Proxima Nova" panose="02000506030000020004" pitchFamily="50" charset="0"/>
                <a:cs typeface="Arial"/>
              </a:rPr>
              <a:t> for 14 days of temporary access.</a:t>
            </a:r>
          </a:p>
          <a:p>
            <a:endParaRPr lang="en-US" dirty="0"/>
          </a:p>
        </p:txBody>
      </p:sp>
      <p:pic>
        <p:nvPicPr>
          <p:cNvPr id="4" name="Picture 5" descr="A screenshot of a computer">
            <a:extLst>
              <a:ext uri="{FF2B5EF4-FFF2-40B4-BE49-F238E27FC236}">
                <a16:creationId xmlns:a16="http://schemas.microsoft.com/office/drawing/2014/main" id="{EB3E5DB9-2F18-468D-E22E-6145765B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2" y="1447371"/>
            <a:ext cx="5877790" cy="4640199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7782CCC-417C-F603-A299-10BBD7F0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Regular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A4E02-6AE3-16DC-A0A0-04F56927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Regular Integration</a:t>
            </a:r>
          </a:p>
          <a:p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10826656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After completing the steps for your selected access method, "confirm" your McGraw Hill GO access.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5" name="Picture 6" descr="A close-up of a course information">
            <a:extLst>
              <a:ext uri="{FF2B5EF4-FFF2-40B4-BE49-F238E27FC236}">
                <a16:creationId xmlns:a16="http://schemas.microsoft.com/office/drawing/2014/main" id="{E654E2B5-00A0-E68E-3615-8C9CD0E13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377" y="2901485"/>
            <a:ext cx="5739245" cy="22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1" y="1780549"/>
            <a:ext cx="10609105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dirty="0">
                <a:latin typeface="Proxima Nova" panose="02000506030000020004" pitchFamily="50" charset="0"/>
                <a:cs typeface="Arial"/>
              </a:rPr>
              <a:t>Select Complete Registration and then you can access your first McGraw Hill GO assignment!</a:t>
            </a:r>
            <a:endParaRPr lang="en-US" dirty="0">
              <a:latin typeface="Proxima Nova" panose="02000506030000020004" pitchFamily="50" charset="0"/>
            </a:endParaRPr>
          </a:p>
        </p:txBody>
      </p:sp>
      <p:pic>
        <p:nvPicPr>
          <p:cNvPr id="4" name="Picture 6" descr="A close-up of a course information">
            <a:extLst>
              <a:ext uri="{FF2B5EF4-FFF2-40B4-BE49-F238E27FC236}">
                <a16:creationId xmlns:a16="http://schemas.microsoft.com/office/drawing/2014/main" id="{1841F5AC-D1DF-0A22-4553-CC8EEF57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06" y="2764201"/>
            <a:ext cx="5869131" cy="2406257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BBC6858-55F5-08AD-C7B2-C6B874F0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Regular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Getting Started with McGraw Hill GO</a:t>
            </a:r>
            <a:r>
              <a:rPr lang="en-US" sz="2100" baseline="30000" dirty="0">
                <a:latin typeface="Arial"/>
                <a:cs typeface="Arial"/>
              </a:rPr>
              <a:t>® </a:t>
            </a:r>
            <a:br>
              <a:rPr lang="en-US" sz="2100" baseline="30000" dirty="0">
                <a:latin typeface="Arial"/>
                <a:cs typeface="Arial"/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baseline="30000" dirty="0">
                <a:latin typeface="Arial"/>
                <a:cs typeface="Arial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7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9200-C3FB-09B6-A40C-FD5C04487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8DB61-D5CC-B122-DEB6-DDFE19AF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GO with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6FA738-FF10-8511-66C5-0167282DB0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GO! By using both GO and Sharpen,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study tools customized for your course so you can learn in just 5 minutes. The app delivers personalized  study tips based on your in-app performance, so you can see what you know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GO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AF4BB5-C741-3C28-638E-3A715D44C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GO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7BC40-62AA-C453-DD5C-16670191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64152" y="5040163"/>
            <a:ext cx="1943966" cy="10945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 descr="GO on a computer screen.">
            <a:extLst>
              <a:ext uri="{FF2B5EF4-FFF2-40B4-BE49-F238E27FC236}">
                <a16:creationId xmlns:a16="http://schemas.microsoft.com/office/drawing/2014/main" id="{88353D54-AE87-30F1-3289-6964EE5BF2A9}"/>
              </a:ext>
            </a:extLst>
          </p:cNvPr>
          <p:cNvGrpSpPr/>
          <p:nvPr/>
        </p:nvGrpSpPr>
        <p:grpSpPr>
          <a:xfrm>
            <a:off x="3492330" y="4963463"/>
            <a:ext cx="2071393" cy="1697690"/>
            <a:chOff x="3492330" y="4963463"/>
            <a:chExt cx="2071393" cy="16976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8CEFCB-450D-B336-DE65-A065DDA0B61A}"/>
                </a:ext>
              </a:extLst>
            </p:cNvPr>
            <p:cNvGrpSpPr/>
            <p:nvPr/>
          </p:nvGrpSpPr>
          <p:grpSpPr>
            <a:xfrm>
              <a:off x="3492330" y="4963463"/>
              <a:ext cx="2071393" cy="1697690"/>
              <a:chOff x="-3150430" y="816996"/>
              <a:chExt cx="2937302" cy="2401962"/>
            </a:xfrm>
          </p:grpSpPr>
          <p:pic>
            <p:nvPicPr>
              <p:cNvPr id="16" name="Picture 15" descr="Course with McGraw Hill Connect ...">
                <a:extLst>
                  <a:ext uri="{FF2B5EF4-FFF2-40B4-BE49-F238E27FC236}">
                    <a16:creationId xmlns:a16="http://schemas.microsoft.com/office/drawing/2014/main" id="{B9692E7C-3171-CAFF-1C9A-259087E35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8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3EBDEE55-838E-2349-EAA8-6A71043D0C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0" descr="McGraw Hill GO">
              <a:extLst>
                <a:ext uri="{FF2B5EF4-FFF2-40B4-BE49-F238E27FC236}">
                  <a16:creationId xmlns:a16="http://schemas.microsoft.com/office/drawing/2014/main" id="{985D99EC-0E64-6696-CA81-735E8D9A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8757" y="5162364"/>
              <a:ext cx="1791443" cy="844672"/>
            </a:xfrm>
            <a:prstGeom prst="rect">
              <a:avLst/>
            </a:prstGeom>
          </p:spPr>
        </p:pic>
      </p:grpSp>
      <p:pic>
        <p:nvPicPr>
          <p:cNvPr id="14" name="Picture 13" descr="Sharpen on a computer screen and mobile phone screen.">
            <a:extLst>
              <a:ext uri="{FF2B5EF4-FFF2-40B4-BE49-F238E27FC236}">
                <a16:creationId xmlns:a16="http://schemas.microsoft.com/office/drawing/2014/main" id="{89D2B2D2-C204-9A78-7D5B-E1B3BD72D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223" y="4829092"/>
            <a:ext cx="2562641" cy="19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7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Props1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53B760-A764-4C50-80C3-588A85ECE8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eee036-b312-4691-be2e-efe9fdaf1737"/>
    <ds:schemaRef ds:uri="4f83251b-4d3b-4580-8981-be5e2b08b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F98F79-CDE5-4D73-B2C6-1BC6C1BC02F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4f83251b-4d3b-4580-8981-be5e2b08b791"/>
    <ds:schemaRef ds:uri="http://schemas.openxmlformats.org/package/2006/metadata/core-properties"/>
    <ds:schemaRef ds:uri="55eee036-b312-4691-be2e-efe9fdaf173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7</TotalTime>
  <Words>1229</Words>
  <Application>Microsoft Macintosh PowerPoint</Application>
  <PresentationFormat>Widescreen</PresentationFormat>
  <Paragraphs>158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Proxima Nova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Slides Available for the First Day of Class: Sharpen Companion, non-IA, Moodle</vt:lpstr>
      <vt:lpstr>McGraw Hill GO</vt:lpstr>
      <vt:lpstr>What is McGraw Hill GO?</vt:lpstr>
      <vt:lpstr>Step 1</vt:lpstr>
      <vt:lpstr>Step 2</vt:lpstr>
      <vt:lpstr>Step 3</vt:lpstr>
      <vt:lpstr>Step 4</vt:lpstr>
      <vt:lpstr>Getting Started with McGraw Hill GO®  and Sharpen  </vt:lpstr>
      <vt:lpstr>Students: What is GO with Sharpen?</vt:lpstr>
      <vt:lpstr>Students, here are some tips to ace your exams with Sharpen:</vt:lpstr>
      <vt:lpstr>Sharpen is the ultimate college study app for exam prep</vt:lpstr>
      <vt:lpstr>Download the Sharpen College Study App – Scan This Code​</vt:lpstr>
      <vt:lpstr>Sharpen Companion Purchase Flow GO: Non-IA Integrated with a Learning Management System (LMS)  </vt:lpstr>
      <vt:lpstr>Accessing McGraw Hill GO:  Moodle</vt:lpstr>
      <vt:lpstr>Accessing McGraw Hill GO:  Sharpen</vt:lpstr>
      <vt:lpstr>Accessing McGraw Hill GO:  Sharpen Purchase</vt:lpstr>
      <vt:lpstr>Step 4A:</vt:lpstr>
      <vt:lpstr>Step 4B-4C:</vt:lpstr>
      <vt:lpstr>Step 5A: </vt:lpstr>
      <vt:lpstr>Step 5B-5C</vt:lpstr>
      <vt:lpstr>Step 6C: </vt:lpstr>
      <vt:lpstr>Sharpen Companion Log-In Flow GO: IA and non-IA  </vt:lpstr>
      <vt:lpstr>Sharpen Launch point: Once you have registered for Sharpen, you will always see the Sharpen launch point at the top of the GO reading screen. Click this to launch Sharpen in a new web window.  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76</cp:revision>
  <dcterms:created xsi:type="dcterms:W3CDTF">2023-07-10T01:20:11Z</dcterms:created>
  <dcterms:modified xsi:type="dcterms:W3CDTF">2025-05-30T16:48:07Z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r8>2220300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