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20" r:id="rId7"/>
    <p:sldMasterId id="2147483732" r:id="rId8"/>
    <p:sldMasterId id="2147484036" r:id="rId9"/>
    <p:sldMasterId id="2147483742" r:id="rId10"/>
    <p:sldMasterId id="2147483824" r:id="rId11"/>
    <p:sldMasterId id="2147483984" r:id="rId12"/>
    <p:sldMasterId id="2147483859" r:id="rId13"/>
    <p:sldMasterId id="2147483929" r:id="rId14"/>
    <p:sldMasterId id="2147483783" r:id="rId15"/>
  </p:sldMasterIdLst>
  <p:notesMasterIdLst>
    <p:notesMasterId r:id="rId48"/>
  </p:notesMasterIdLst>
  <p:handoutMasterIdLst>
    <p:handoutMasterId r:id="rId49"/>
  </p:handoutMasterIdLst>
  <p:sldIdLst>
    <p:sldId id="462" r:id="rId16"/>
    <p:sldId id="629" r:id="rId17"/>
    <p:sldId id="11474" r:id="rId18"/>
    <p:sldId id="11476" r:id="rId19"/>
    <p:sldId id="11477" r:id="rId20"/>
    <p:sldId id="11479" r:id="rId21"/>
    <p:sldId id="11478" r:id="rId22"/>
    <p:sldId id="11480" r:id="rId23"/>
    <p:sldId id="11482" r:id="rId24"/>
    <p:sldId id="11481" r:id="rId25"/>
    <p:sldId id="727" r:id="rId26"/>
    <p:sldId id="749" r:id="rId27"/>
    <p:sldId id="867" r:id="rId28"/>
    <p:sldId id="921" r:id="rId29"/>
    <p:sldId id="922" r:id="rId30"/>
    <p:sldId id="806" r:id="rId31"/>
    <p:sldId id="866" r:id="rId32"/>
    <p:sldId id="777" r:id="rId33"/>
    <p:sldId id="756" r:id="rId34"/>
    <p:sldId id="832" r:id="rId35"/>
    <p:sldId id="875" r:id="rId36"/>
    <p:sldId id="827" r:id="rId37"/>
    <p:sldId id="826" r:id="rId38"/>
    <p:sldId id="825" r:id="rId39"/>
    <p:sldId id="873" r:id="rId40"/>
    <p:sldId id="824" r:id="rId41"/>
    <p:sldId id="886" r:id="rId42"/>
    <p:sldId id="761" r:id="rId43"/>
    <p:sldId id="836" r:id="rId44"/>
    <p:sldId id="923" r:id="rId45"/>
    <p:sldId id="924" r:id="rId46"/>
    <p:sldId id="90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ct Student Registration" id="{5C75EF3B-86B8-6647-A64C-81E4B07450B2}">
          <p14:sldIdLst>
            <p14:sldId id="462"/>
            <p14:sldId id="629"/>
            <p14:sldId id="11474"/>
            <p14:sldId id="11476"/>
            <p14:sldId id="11477"/>
            <p14:sldId id="11479"/>
            <p14:sldId id="11478"/>
            <p14:sldId id="11480"/>
            <p14:sldId id="11482"/>
            <p14:sldId id="11481"/>
          </p14:sldIdLst>
        </p14:section>
        <p14:section name="TOC &amp; FDOC Checklist" id="{174EF085-1A58-A34B-A0C0-1C6DA998167E}">
          <p14:sldIdLst>
            <p14:sldId id="727"/>
          </p14:sldIdLst>
        </p14:section>
        <p14:section name="CONNECT and Sharpen Companion FDOC" id="{A0C82838-10D7-43A1-9983-E9A634D22EF6}">
          <p14:sldIdLst>
            <p14:sldId id="749"/>
            <p14:sldId id="867"/>
            <p14:sldId id="921"/>
            <p14:sldId id="922"/>
            <p14:sldId id="806"/>
            <p14:sldId id="866"/>
            <p14:sldId id="777"/>
            <p14:sldId id="756"/>
          </p14:sldIdLst>
        </p14:section>
        <p14:section name="Sharpen Companion: Connect Non-IA, with LMS" id="{53C6C3A9-B3E0-4122-97C9-6E1E6D7D61D3}">
          <p14:sldIdLst>
            <p14:sldId id="832"/>
            <p14:sldId id="875"/>
            <p14:sldId id="827"/>
            <p14:sldId id="826"/>
            <p14:sldId id="825"/>
            <p14:sldId id="873"/>
            <p14:sldId id="824"/>
            <p14:sldId id="886"/>
            <p14:sldId id="761"/>
          </p14:sldIdLst>
        </p14:section>
        <p14:section name="Sharpen Companion: Connect Log-In with LMS" id="{AA956BDD-B3DA-40BB-9958-206883F48C3F}">
          <p14:sldIdLst>
            <p14:sldId id="836"/>
            <p14:sldId id="923"/>
            <p14:sldId id="924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64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BA09C-FA6D-2E31-A31A-11B85302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09232-9813-F9D0-B520-2BBEFBD64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96E22-44E5-A3B8-BE31-298EA2989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92C17-C704-010B-A7C5-14C69881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92D7C-7077-49A2-6043-185CD13F8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336EB-F27A-0281-8053-D53E10C33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09209-BCF7-5CBE-6370-0E29E3B7C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5C2E4-3337-BE78-698B-5CDBD796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14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15BE-95DE-4DD7-6011-37DC123B8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59056-98C0-0FFA-9122-4E2AA5C22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23A4F-F7C8-EA79-5531-09DE61541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F6188-0AD5-6C87-0037-76AF4DE33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5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C071D-1E94-E403-D848-9F2F4830B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A0B0E-C5DB-D5A9-6F4E-0966FA329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26B9B-F990-2BF1-1FD4-100E30DD7D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CC7ED-F7D1-F236-84C3-F7D796DF0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9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FFA71-CF27-21BA-017E-57D9AF671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8CD0D-4DFE-B661-C3B0-47B78A154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8B52F-B6FA-9A4F-878D-F8AA2AD2D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F8B53-4CEB-B7B6-9FDE-A7EB06293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1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674D-0A53-AB07-744A-1C24EF8A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A5F80-4387-9599-B128-B0F03661D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96F3D9-DEB4-9C13-CC81-2E40F3BC8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737BF-5157-624B-5B14-A5212FC02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84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B3DE7-1DC7-1E31-5ADB-F80FFEB5D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5DAA08-EC31-02F6-8229-9B38AC17C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77F32-AAC4-D4B9-1591-66A6BA3EB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9631A-9AFB-78F2-508C-8E40C52BF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0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7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151D1-45D5-5A35-96D1-56B4A38AF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6732C9-D94D-44DC-BC98-6CA3340AE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6DC4CE-42A6-CA52-0B6B-85E03F224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7B608-E21E-B4A8-1C5C-7611F7AB4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00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E468F-43DF-2D49-D1EB-723751A6E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6448FC-7289-EC2B-4428-7986329D6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0913A-2931-5147-7997-0050C8DE9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3B675-7202-8F23-8FB9-5AD84F9CD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40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961B-31B7-CA90-926C-5ECDE7F16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DB49C-6396-85C0-251C-7B849B4D0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73326-405A-C78B-BDB7-5FBB73832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A4A9C-6F17-D574-D265-5D2147CF6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74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FBB53-D2B7-E0B5-D7A8-05E0CB63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04F77-02AE-669B-6080-B86093E4B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02F2C-AD4D-7257-779F-C0D801BB2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39A9C-5457-CC4F-DE30-BA1815650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7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85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FF1BC-FF4E-71C9-CFBF-7D651E358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D75D9-F516-D004-25EC-7D80CEF58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D3F53-B6C5-65CB-637A-98284999B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002CD-E621-8B38-7990-B11D0652E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7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13AA-1138-5F50-B101-C4D9E429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66156-B026-DFBD-0A2A-9DFE4D469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6B0CC-DB99-009A-C49A-E7B5F264A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7BD82-F14E-BDB4-0B66-FFF98EFCC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4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E336E-5A56-CB71-CF59-91C81F94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7B8BF-AEBC-CE5C-99A8-63977D3D8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62735-72E5-83C1-ABFF-ED6FE7EBB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E12AF-C398-2151-97BC-78873F53A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0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22A62-A79E-4119-B229-FBF7365A5F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4AA9-FBAD-4349-DAE2-74DE39C5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E03E-AA78-2089-2D72-4E3704491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57EDD-AAA5-16A4-C365-DA1D52687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CA6C-AA40-EA62-990A-C5F58A4A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0F11-AC95-B7A2-2E34-BE03514B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DAC3-63BE-4B12-FF9C-FFAAB11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C23F-3B07-BF25-2B92-48EFD4F26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EFF6A-F2B8-DB33-A599-39F0183D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A782-D5A0-D999-8897-E32A8787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4309B-CD31-72F6-0959-6A4590D8D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5C408E-7AE3-AAFC-39D6-4BD7D480F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3394B-3C62-9C18-E0C8-65AE2A988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3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40EBF-85EB-BF90-DC6A-BCB5C6764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7B997-E005-6122-1C7D-840F420D5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FEAB9-ECC9-8191-E6F5-524F7F11C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BDA40-8E28-4144-0F1A-F1250307F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47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C201C-5C03-7536-C34F-A4ED565A2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198D2E-6002-ACE0-6949-14C9D406C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7092A-16CC-92F0-6BD6-1739864ED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D0993-49F8-64ED-5AB3-B7A8BA808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45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4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3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6BC6A701-16E4-384A-B480-07F21A4EB6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8AAD9075-C0FD-4F01-4CCF-5A2EB36744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95487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5D06A-C660-304A-BF51-E53969C245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7613E3-528C-4B48-962F-218DA3062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41A4-E791-D44E-AC57-83B8D467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841270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459054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92134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48158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E5E1A-83D6-C743-AA00-2266C72F07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93A090-B6E4-C645-ACB7-BA8B5BBC5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B60C-87AB-3B4D-9FA6-2E22249D4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23049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199" cy="61314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B24EE79-0614-1C44-9851-9AF8AE45475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7BE2A8A8-9F48-D340-BBE6-3CCC22FF3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359663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C2F877-471D-F64A-908A-B18F17859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187EC-ADB8-8D41-852E-6A8DD6FB36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800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83F9BD00-9860-B24B-A115-ADCF1F87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715F7-79AE-4445-BAD3-85182EECD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596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C4D0ECBF-4E72-77E1-6744-5633305B89F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06282726-7744-71C7-52A7-0E097341F0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Headline 2">
            <a:extLst>
              <a:ext uri="{FF2B5EF4-FFF2-40B4-BE49-F238E27FC236}">
                <a16:creationId xmlns:a16="http://schemas.microsoft.com/office/drawing/2014/main" id="{3B9320FD-ECFE-2547-B24C-41807BE745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26A6B253-D5CC-3F6C-B9F3-19D6063668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612916-D698-B646-8E99-73538FEC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hapter Title">
            <a:extLst>
              <a:ext uri="{FF2B5EF4-FFF2-40B4-BE49-F238E27FC236}">
                <a16:creationId xmlns:a16="http://schemas.microsoft.com/office/drawing/2014/main" id="{3B15BE9E-15AB-6248-BC6C-65FA9B41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113C-B06C-114F-9BC4-D9927D5E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5070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- Cover Slid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79206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89860AF3-B11D-E044-9D8F-73B99FD308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026" y="2978282"/>
            <a:ext cx="2341460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4DC76FFC-829F-2E41-8010-283209A5F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04" y="354173"/>
            <a:ext cx="2493543" cy="211306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FFD2E4EE-B4A2-8B45-B517-3A2016545C0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976B47-2A89-7E1C-4938-FDDCFFD5D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4134A905-D06B-FAE7-A7C4-664E8D45C9AD}"/>
              </a:ext>
            </a:extLst>
          </p:cNvPr>
          <p:cNvSpPr txBox="1">
            <a:spLocks/>
          </p:cNvSpPr>
          <p:nvPr userDrawn="1"/>
        </p:nvSpPr>
        <p:spPr>
          <a:xfrm>
            <a:off x="682672" y="751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09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1BC4-FA1F-4029-B4CB-B47323FF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F5675-32B7-4D35-AE2B-978AE119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AD0C-07DB-4418-8107-789D281B336C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0748-5877-469E-9BCE-C929CDC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2884F-AEA2-4D7C-BC30-0D072C6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A0C4-6567-459F-93BF-7D480B18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38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24.emf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6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06" imgH="403" progId="TCLayout.ActiveDocument.1">
                  <p:embed/>
                </p:oleObj>
              </mc:Choice>
              <mc:Fallback>
                <p:oleObj name="think-cell Slide" r:id="rId17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40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FEEBE7-2301-DAE8-5FED-C2008DAEA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9" r:id="rId3"/>
    <p:sldLayoutId id="2147483724" r:id="rId4"/>
    <p:sldLayoutId id="2147483726" r:id="rId5"/>
    <p:sldLayoutId id="2147483728" r:id="rId6"/>
    <p:sldLayoutId id="2147483727" r:id="rId7"/>
    <p:sldLayoutId id="2147483730" r:id="rId8"/>
    <p:sldLayoutId id="2147483731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  <p:sldLayoutId id="2147484040" r:id="rId11"/>
    <p:sldLayoutId id="2147484041" r:id="rId12"/>
    <p:sldLayoutId id="214748404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apps.apple.com/us/app/sharpen-college-exam-prep/id1595642363" TargetMode="External"/><Relationship Id="rId7" Type="http://schemas.openxmlformats.org/officeDocument/2006/relationships/image" Target="../media/image58.png"/><Relationship Id="rId2" Type="http://schemas.openxmlformats.org/officeDocument/2006/relationships/hyperlink" Target="https://play.google.com/store/apps/details?id=com.mheducation.redi&amp;hl=en_US" TargetMode="Externa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://www.studysharpen.com" TargetMode="Externa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student/connect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61.png"/><Relationship Id="rId5" Type="http://schemas.openxmlformats.org/officeDocument/2006/relationships/image" Target="../media/image30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3.png"/><Relationship Id="rId4" Type="http://schemas.openxmlformats.org/officeDocument/2006/relationships/hyperlink" Target="https://www.mheducation.com/highered/support/support-at-every-step/student/connect/temporary-access-endi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connect/first-day-of-class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4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3.png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C9C857-E79A-F545-BAB3-908AA67D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/>
              <a:t>McGraw Hill Connect ®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FD6EFB-269E-194A-A965-948F2D8D67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Student Registration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F26C10-15BC-1541-80F0-D47778F7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8087" y="4122407"/>
            <a:ext cx="4887913" cy="723986"/>
          </a:xfrm>
        </p:spPr>
        <p:txBody>
          <a:bodyPr/>
          <a:lstStyle/>
          <a:p>
            <a:r>
              <a:rPr lang="en-US" dirty="0"/>
              <a:t>Moodle with Inclusive Access </a:t>
            </a:r>
          </a:p>
          <a:p>
            <a:r>
              <a:rPr lang="en-US" dirty="0"/>
              <a:t>LTIA Deep Integration</a:t>
            </a:r>
          </a:p>
        </p:txBody>
      </p:sp>
    </p:spTree>
    <p:extLst>
      <p:ext uri="{BB962C8B-B14F-4D97-AF65-F5344CB8AC3E}">
        <p14:creationId xmlns:p14="http://schemas.microsoft.com/office/powerpoint/2010/main" val="143142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5970B-6317-BA2D-0C7D-9B2CA4321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A889-5809-2E29-4702-93274F21B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977DD-D626-74F1-FA03-74EE67AB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Moodle with Inclusive Access LTIA Deep Integration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BDFFE6-0C95-1A93-A903-A3DCC2F32BC9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Confirm</a:t>
            </a:r>
            <a:r>
              <a:rPr lang="en-US" dirty="0"/>
              <a:t>.   You are now registered. </a:t>
            </a:r>
          </a:p>
        </p:txBody>
      </p:sp>
      <p:pic>
        <p:nvPicPr>
          <p:cNvPr id="4" name="Picture 3" descr="The course information will be displayed and if correct you will click on the red rectangular box to Confirm registration. ">
            <a:extLst>
              <a:ext uri="{FF2B5EF4-FFF2-40B4-BE49-F238E27FC236}">
                <a16:creationId xmlns:a16="http://schemas.microsoft.com/office/drawing/2014/main" id="{BB657C13-CA93-2C45-45F9-0D776A0A7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337" y="2952107"/>
            <a:ext cx="6513325" cy="26127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55534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200">
                <a:latin typeface="Arial"/>
                <a:cs typeface="Arial"/>
              </a:rPr>
              <a:t>Slides Available for the First Day of Class: Sharpen Companion, non-IA, Moodle</a:t>
            </a:r>
            <a:endParaRPr lang="en-US" sz="2200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966" y="1951406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Connect and Sharpen</a:t>
            </a:r>
            <a:r>
              <a:rPr lang="en-US" sz="1400" dirty="0">
                <a:latin typeface="Arial"/>
                <a:cs typeface="Arial"/>
              </a:rPr>
              <a:t>:</a:t>
            </a:r>
            <a:endParaRPr lang="en-US" sz="1400" strike="sngStrike" dirty="0">
              <a:highlight>
                <a:srgbClr val="FFFF00"/>
              </a:highlight>
              <a:latin typeface="Arial"/>
              <a:cs typeface="Arial"/>
            </a:endParaRP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and Sharpen Companion FDOC Slides 11 – 19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Purchase Flows</a:t>
            </a:r>
            <a:endParaRPr lang="en-US" sz="1400" dirty="0"/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Non-IA: Connect with an LMS: Moodle Slides 20 – 28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Log-In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 and IA: Connect with an LMS Slides 29 – 32</a:t>
            </a:r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>
              <a:latin typeface="Arial"/>
              <a:cs typeface="Arial"/>
            </a:endParaRPr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/>
          </a:p>
          <a:p>
            <a:pPr>
              <a:buFont typeface="Wingdings" panose="020B0604020202020204" pitchFamily="34" charset="0"/>
              <a:buChar char="q"/>
            </a:pPr>
            <a:endParaRPr lang="en-US" sz="1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/>
          <a:lstStyle/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13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CB67-2626-98B6-7B2E-FC76D302C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02517-75C5-6C46-BC82-F842B0B3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A3F45-C847-CAC3-F71D-3D129B93ED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Connect! By using these platforms together,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tools customized for your course to help you learn in just 5 minutes. The app's AI engine delivers personalized study tips based on your progress, so you can see what you've mastered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Connect or the LMS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AE97EF-0C45-24CA-FE18-8ECC8ED53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68DC74-3731-B670-7F27-B5FB24110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7" name="Picture 6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25FAB81B-B0F0-B287-4225-8C0021948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447" y="4972640"/>
            <a:ext cx="2546193" cy="1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24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51B435-6E5D-6EBD-DD9B-4F902C122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673178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FA2E2-6E98-FB93-D509-F1AA29412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EBE8FB-1025-7E4C-41DA-28BE7BBA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0517CD-2ED7-68EF-1595-2AECB3384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A73ADC0-44B8-C9A8-1083-D46A818AAF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EE10A906-799B-8E13-E8B4-B8ECD06573B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31BD18CA-E462-26DA-7134-B0B2AD119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2BD7A65A-CB13-3540-19A1-A6F893A6D8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C72D5321-6A39-DE58-DBE9-530C5E8E84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25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51BE-8D8C-5D3A-1A88-37C9291E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7E6315-7A9A-B783-CF4C-EDA0D5DD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tips to make the most of Connect: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B6105D-F1A2-29D1-4CA2-FB347CD25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Stay Organized </a:t>
            </a:r>
            <a:endParaRPr lang="en-US" b="1">
              <a:solidFill>
                <a:schemeClr val="tx1"/>
              </a:solidFill>
            </a:endParaRP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Digital Course Planner has all your upcoming Connect assignments in one place, and you can customize calendar alerts.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spcAft>
                <a:spcPts val="600"/>
              </a:spcAft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Focus On What Matters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Use Reports to track your performance and understanding of key concepts.</a:t>
            </a:r>
          </a:p>
          <a:p>
            <a:pPr marL="572770" lvl="1" indent="-342900">
              <a:spcAft>
                <a:spcPts val="600"/>
              </a:spcAft>
            </a:pPr>
            <a:endParaRPr lang="en-US" sz="1800"/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Learn On-the-Go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Download the free </a:t>
            </a:r>
            <a:r>
              <a:rPr lang="en-US" sz="1800" err="1">
                <a:latin typeface="Arial"/>
                <a:cs typeface="Arial"/>
              </a:rPr>
              <a:t>ReadAnywhere</a:t>
            </a:r>
            <a:r>
              <a:rPr lang="en-US" sz="1800">
                <a:latin typeface="Arial"/>
                <a:cs typeface="Arial"/>
              </a:rPr>
              <a:t> app to take your eBook* and </a:t>
            </a:r>
            <a:r>
              <a:rPr lang="en-US" sz="1800" err="1">
                <a:latin typeface="Arial"/>
                <a:cs typeface="Arial"/>
              </a:rPr>
              <a:t>SmartBook</a:t>
            </a:r>
            <a:r>
              <a:rPr lang="en-US" sz="1800" baseline="30000">
                <a:latin typeface="Arial"/>
                <a:cs typeface="Arial"/>
              </a:rPr>
              <a:t>®</a:t>
            </a:r>
            <a:r>
              <a:rPr lang="en-US" sz="1800">
                <a:latin typeface="Arial"/>
                <a:cs typeface="Arial"/>
              </a:rPr>
              <a:t>* with you—online and offline, 24/7. </a:t>
            </a:r>
          </a:p>
          <a:p>
            <a:pPr lvl="1" indent="0">
              <a:spcAft>
                <a:spcPts val="600"/>
              </a:spcAft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/>
            <a:r>
              <a:rPr lang="en-US" sz="1400">
                <a:latin typeface="Arial"/>
                <a:cs typeface="Arial"/>
              </a:rPr>
              <a:t>*</a:t>
            </a:r>
            <a:r>
              <a:rPr lang="en-US" sz="1400" i="1" err="1">
                <a:latin typeface="Arial"/>
                <a:cs typeface="Arial"/>
              </a:rPr>
              <a:t>ReadAnywhere</a:t>
            </a:r>
            <a:r>
              <a:rPr lang="en-US" sz="1400" i="1">
                <a:latin typeface="Arial"/>
                <a:cs typeface="Arial"/>
              </a:rPr>
              <a:t> supports newer eBooks and </a:t>
            </a:r>
            <a:r>
              <a:rPr lang="en-US" sz="1400" i="1" err="1">
                <a:latin typeface="Arial"/>
                <a:cs typeface="Arial"/>
              </a:rPr>
              <a:t>SmartBook</a:t>
            </a:r>
            <a:r>
              <a:rPr lang="en-US" sz="1400" i="1">
                <a:latin typeface="Arial"/>
                <a:cs typeface="Arial"/>
              </a:rPr>
              <a:t>. May not be available in your specific Connect course.</a:t>
            </a:r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D1BB5C-83F9-D82B-97A0-611541C62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BDDDD4-0CCE-5CC2-6BC3-51BFB1453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72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3D2C7-0C6B-79EB-491C-346307AE7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8B42C3-BC93-F8B8-DD07-9E5BF928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2B4A1-71EF-18ED-DCD8-78270D5BD1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482496"/>
            <a:ext cx="10706330" cy="43740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  </a:t>
            </a:r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Connect or LMS launch points. </a:t>
            </a:r>
            <a:endParaRPr lang="en-US" sz="1800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300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FDE8D9A-7100-30DC-B8F3-B4A80AF57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D7CDFD-6A1E-3B56-2F7E-1CF15406D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148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175817-792A-094E-A220-22C149BB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79" y="835665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Study on your Smartphone or Tablet!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5671F-AF2D-46C1-984C-E962B4AE6DF3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487258" y="1362128"/>
            <a:ext cx="6570190" cy="269304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300" b="1" err="1">
                <a:latin typeface="Arial"/>
                <a:cs typeface="Arial"/>
              </a:rPr>
              <a:t>ReadAnywhere</a:t>
            </a:r>
            <a:r>
              <a:rPr lang="en-US" sz="1300" b="1" baseline="30000">
                <a:latin typeface="Arial"/>
                <a:cs typeface="Arial"/>
              </a:rPr>
              <a:t>®</a:t>
            </a:r>
            <a:r>
              <a:rPr lang="en-US" sz="1300" b="1">
                <a:latin typeface="Arial"/>
                <a:cs typeface="Arial"/>
              </a:rPr>
              <a:t> 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Download the free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 to your Android or iOS smartphone or tablet and access your course eBook for offline study access anytime, anywhere. </a:t>
            </a: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More than </a:t>
            </a:r>
            <a:r>
              <a:rPr lang="en-US" sz="1300" u="sng">
                <a:latin typeface="Arial"/>
                <a:cs typeface="Arial"/>
              </a:rPr>
              <a:t>1 million students and instructors</a:t>
            </a:r>
            <a:r>
              <a:rPr lang="en-US" sz="1300">
                <a:latin typeface="Arial"/>
                <a:cs typeface="Arial"/>
              </a:rPr>
              <a:t> have downloaded the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app, which has a 4.7 rating on the App Store.</a:t>
            </a:r>
          </a:p>
          <a:p>
            <a:endParaRPr lang="en-US" sz="1300"/>
          </a:p>
          <a:p>
            <a:r>
              <a:rPr lang="en-US" sz="1300" b="1">
                <a:latin typeface="Arial"/>
                <a:cs typeface="Arial"/>
              </a:rPr>
              <a:t>Connect Tablet 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Log into Connect on your tablet browser and then add it to your home screen to complete assignments. </a:t>
            </a:r>
            <a:r>
              <a:rPr lang="en-US" sz="1300" i="1">
                <a:latin typeface="Arial"/>
                <a:cs typeface="Arial"/>
              </a:rPr>
              <a:t>The Connect Tablet App is not recommended for smartphone use.</a:t>
            </a:r>
            <a:endParaRPr lang="en-US" sz="1300">
              <a:latin typeface="Arial"/>
              <a:cs typeface="Arial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36E08D-B7A3-325F-533A-E8193A8CCC4F}"/>
              </a:ext>
            </a:extLst>
          </p:cNvPr>
          <p:cNvSpPr txBox="1">
            <a:spLocks/>
          </p:cNvSpPr>
          <p:nvPr/>
        </p:nvSpPr>
        <p:spPr>
          <a:xfrm>
            <a:off x="485444" y="4172456"/>
            <a:ext cx="6570190" cy="2492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>
                <a:latin typeface="Arial"/>
                <a:cs typeface="Arial"/>
              </a:rPr>
              <a:t>Sharpen Exam Prep App</a:t>
            </a:r>
            <a:endParaRPr lang="en-US" sz="1300"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Find the Sharpen launch point in Connect, GO, or your LMS. Click get started!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Then download the Sharpen app to your </a:t>
            </a:r>
            <a:r>
              <a:rPr lang="en-US" sz="1300">
                <a:latin typeface="Arial"/>
                <a:cs typeface="Arial"/>
                <a:hlinkClick r:id="rId2"/>
              </a:rPr>
              <a:t>Android</a:t>
            </a:r>
            <a:r>
              <a:rPr lang="en-US" sz="1300">
                <a:latin typeface="Arial"/>
                <a:cs typeface="Arial"/>
              </a:rPr>
              <a:t> or </a:t>
            </a:r>
            <a:r>
              <a:rPr lang="en-US" sz="1300">
                <a:latin typeface="Arial"/>
                <a:cs typeface="Arial"/>
                <a:hlinkClick r:id="rId3"/>
              </a:rPr>
              <a:t>iOS</a:t>
            </a:r>
            <a:r>
              <a:rPr lang="en-US" sz="1300">
                <a:latin typeface="Arial"/>
                <a:cs typeface="Arial"/>
              </a:rPr>
              <a:t> smartphone to access your study content anytime, anywhere.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On your tablet or laptop? Log into Sharpen web at </a:t>
            </a:r>
            <a:r>
              <a:rPr lang="en-US" sz="1300">
                <a:latin typeface="Arial"/>
                <a:cs typeface="Arial"/>
                <a:hlinkClick r:id="rId4"/>
              </a:rPr>
              <a:t>www.studysharpen.com</a:t>
            </a:r>
            <a:r>
              <a:rPr lang="en-US" sz="1300">
                <a:latin typeface="Arial"/>
                <a:cs typeface="Arial"/>
              </a:rPr>
              <a:t> to access your content. Always sign in with your school email address so your progress is up to date on any device.</a:t>
            </a:r>
            <a:endParaRPr lang="en-US" sz="13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Close to </a:t>
            </a:r>
            <a:r>
              <a:rPr lang="en-US" sz="1300" u="sng">
                <a:latin typeface="Arial"/>
                <a:cs typeface="Arial"/>
              </a:rPr>
              <a:t>1 million students</a:t>
            </a:r>
            <a:r>
              <a:rPr lang="en-US" sz="1300">
                <a:latin typeface="Arial"/>
                <a:cs typeface="Arial"/>
              </a:rPr>
              <a:t> have tried Sharpen, which has a 4.7 App Store rating.</a:t>
            </a:r>
            <a:endParaRPr lang="en-US" sz="1300"/>
          </a:p>
        </p:txBody>
      </p:sp>
      <p:pic>
        <p:nvPicPr>
          <p:cNvPr id="9" name="Picture 8" descr="Image of the ReadAnywhere App Logo.">
            <a:extLst>
              <a:ext uri="{FF2B5EF4-FFF2-40B4-BE49-F238E27FC236}">
                <a16:creationId xmlns:a16="http://schemas.microsoft.com/office/drawing/2014/main" id="{E9C0DE07-94EA-47D2-9677-F594AD588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331" y="1015067"/>
            <a:ext cx="2316113" cy="241267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142E43-DE2B-6632-4863-878684C5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Image of the Sharpen logo.">
            <a:extLst>
              <a:ext uri="{FF2B5EF4-FFF2-40B4-BE49-F238E27FC236}">
                <a16:creationId xmlns:a16="http://schemas.microsoft.com/office/drawing/2014/main" id="{081C7F18-E127-826A-1D86-6108352F6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769" y="3428697"/>
            <a:ext cx="2056966" cy="2112737"/>
          </a:xfrm>
          <a:prstGeom prst="roundRect">
            <a:avLst/>
          </a:prstGeom>
        </p:spPr>
      </p:pic>
      <p:pic>
        <p:nvPicPr>
          <p:cNvPr id="8" name="Picture 7" descr="Google Play Store icon.">
            <a:extLst>
              <a:ext uri="{FF2B5EF4-FFF2-40B4-BE49-F238E27FC236}">
                <a16:creationId xmlns:a16="http://schemas.microsoft.com/office/drawing/2014/main" id="{50E6952B-DBF3-0425-E3E1-B8EB79D1D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5546" y="5730707"/>
            <a:ext cx="1406463" cy="455418"/>
          </a:xfrm>
          <a:prstGeom prst="rect">
            <a:avLst/>
          </a:prstGeom>
        </p:spPr>
      </p:pic>
      <p:pic>
        <p:nvPicPr>
          <p:cNvPr id="10" name="Picture 9" descr="Apple App Store icon.">
            <a:extLst>
              <a:ext uri="{FF2B5EF4-FFF2-40B4-BE49-F238E27FC236}">
                <a16:creationId xmlns:a16="http://schemas.microsoft.com/office/drawing/2014/main" id="{6103DF3C-37C4-72FB-C49B-56BA553F54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8783" y="5732826"/>
            <a:ext cx="1319080" cy="46049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1A92296-2EAE-60D8-EB39-80A7247D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7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81500" y="1306513"/>
            <a:ext cx="7018338" cy="528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 Student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how to register, navigate Connect, use SmartBook</a:t>
            </a:r>
            <a:r>
              <a: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download the ReadAnywhere</a:t>
            </a:r>
            <a:r>
              <a: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app, and more!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mheducation.com/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highered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/support/student/connect.html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Plus, access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technical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via chat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phone 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(800) 331-5094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Hours of Operation: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Sunday: 12 PM to 12 AM 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Monday–Thursday: 24 hours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Friday: 12 AM to 9 PM ET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Saturday: 10 AM to 8 PM ET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766CE-7799-F25F-DBD6-7360E926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23" t="28837" r="58035" b="14977"/>
          <a:stretch/>
        </p:blipFill>
        <p:spPr>
          <a:xfrm>
            <a:off x="452062" y="2139190"/>
            <a:ext cx="3174714" cy="33178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1905E1-2753-B4E9-BE76-D17C5562F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pic>
        <p:nvPicPr>
          <p:cNvPr id="2" name="Picture 6" descr="QR code to scan to access Connect student support.">
            <a:extLst>
              <a:ext uri="{FF2B5EF4-FFF2-40B4-BE49-F238E27FC236}">
                <a16:creationId xmlns:a16="http://schemas.microsoft.com/office/drawing/2014/main" id="{42D9CE48-3DF9-4968-D117-5A388ADAC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258" y="3508780"/>
            <a:ext cx="3033485" cy="30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32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A43DFC8-760D-FA5E-F9F9-479122304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812"/>
            <a:ext cx="12192000" cy="68451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here is a 95% student satisfaction rate reported.&#10;&#10;&#10;&#10;&#10;">
            <a:extLst>
              <a:ext uri="{FF2B5EF4-FFF2-40B4-BE49-F238E27FC236}">
                <a16:creationId xmlns:a16="http://schemas.microsoft.com/office/drawing/2014/main" id="{1B13A01B-16DB-B0E2-5766-38690CAA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755" y="4434030"/>
            <a:ext cx="2227431" cy="2423969"/>
          </a:xfrm>
          <a:prstGeom prst="rect">
            <a:avLst/>
          </a:prstGeom>
        </p:spPr>
      </p:pic>
      <p:pic>
        <p:nvPicPr>
          <p:cNvPr id="13" name="Picture 12" descr="88% of students using Connect report that they find it easy to use.">
            <a:extLst>
              <a:ext uri="{FF2B5EF4-FFF2-40B4-BE49-F238E27FC236}">
                <a16:creationId xmlns:a16="http://schemas.microsoft.com/office/drawing/2014/main" id="{A585DD2F-02DA-8B7A-EADE-717BCC7FD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03" y="4434031"/>
            <a:ext cx="2734733" cy="2423968"/>
          </a:xfrm>
          <a:prstGeom prst="rect">
            <a:avLst/>
          </a:prstGeom>
        </p:spPr>
      </p:pic>
      <p:pic>
        <p:nvPicPr>
          <p:cNvPr id="11" name="Picture 10" descr="There is a 99% uptime and reliability reported among users.">
            <a:extLst>
              <a:ext uri="{FF2B5EF4-FFF2-40B4-BE49-F238E27FC236}">
                <a16:creationId xmlns:a16="http://schemas.microsoft.com/office/drawing/2014/main" id="{AA9CA2E7-A54B-32DB-2E9E-4D7112E4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046" y="4434031"/>
            <a:ext cx="2197732" cy="2423969"/>
          </a:xfrm>
          <a:prstGeom prst="rect">
            <a:avLst/>
          </a:prstGeom>
        </p:spPr>
      </p:pic>
      <p:pic>
        <p:nvPicPr>
          <p:cNvPr id="5" name="Picture 4" descr="A computer with a chat window&#10;&#10;AI-generated content may be incorrect.">
            <a:extLst>
              <a:ext uri="{FF2B5EF4-FFF2-40B4-BE49-F238E27FC236}">
                <a16:creationId xmlns:a16="http://schemas.microsoft.com/office/drawing/2014/main" id="{4EB64396-0494-E881-FF52-7D72ADF54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133" y="1413000"/>
            <a:ext cx="5268209" cy="2782088"/>
          </a:xfrm>
          <a:prstGeom prst="rect">
            <a:avLst/>
          </a:prstGeom>
        </p:spPr>
      </p:pic>
      <p:sp>
        <p:nvSpPr>
          <p:cNvPr id="2" name="Content">
            <a:extLst>
              <a:ext uri="{FF2B5EF4-FFF2-40B4-BE49-F238E27FC236}">
                <a16:creationId xmlns:a16="http://schemas.microsoft.com/office/drawing/2014/main" id="{2DCC113D-1C05-E944-2ED5-9EAFBCBCFA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0905" y="2423969"/>
            <a:ext cx="3759272" cy="29113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  <a:latin typeface="Arial"/>
                <a:cs typeface="Arial"/>
              </a:rPr>
              <a:t>Personalized Learning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Interactive, Course-Specific Tools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Built-in AI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Mobile eBook Access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Affordable Materials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Quality Content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Support!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5B486-3B8F-1D3E-7066-0C1216A32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8755" y="434586"/>
            <a:ext cx="2341460" cy="550591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A59AA992-546C-FC9F-640A-FC9DC98291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3517" y="434586"/>
            <a:ext cx="8898789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 is your personalized digital learning experience designed to help you optimize study time and ramp up your grade potential.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15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FBBB1-F691-2DBB-0E41-0C1A4A140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7921D-3035-DC63-AD61-AFA509E96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44DFD4B-7A03-B942-C39C-B04433F1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B34A92C-1959-BED0-600B-4E790B250D9E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403C93B-0C5C-6EBA-38B9-CDC91690D486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798DD6-469C-DC2A-93A7-786B9D829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51"/>
          <a:stretch/>
        </p:blipFill>
        <p:spPr>
          <a:xfrm>
            <a:off x="3884263" y="2307272"/>
            <a:ext cx="4832074" cy="455072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6E0BA-3400-31A1-885E-50BE516D93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Purchase Flow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Registration: Connect Integrated with a Learning Management System (LMS)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E945652F-4939-F4BB-055D-B0DBF178C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39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D5554-7FC2-80B6-2D28-78E18C1BD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37C7A2-D579-1FFF-120F-9D524A00A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Accessing McGraw Hill Connect: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Moodle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B4F36-605D-E159-F5FA-8BB8AE3FE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046D0-D78C-F99F-C249-D1E2735F40F8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DC54E7-74D9-5B70-E0E4-1278D51F0FDE}"/>
              </a:ext>
            </a:extLst>
          </p:cNvPr>
          <p:cNvSpPr txBox="1"/>
          <p:nvPr/>
        </p:nvSpPr>
        <p:spPr>
          <a:xfrm>
            <a:off x="4500561" y="2089315"/>
            <a:ext cx="76351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To access McGraw Hill Connect from your Moodle course, select a McGraw Hill Connect assignment from a topic area. On the next screen, click to launch it.</a:t>
            </a:r>
          </a:p>
        </p:txBody>
      </p:sp>
      <p:pic>
        <p:nvPicPr>
          <p:cNvPr id="6" name="Picture 7" descr="Moodle course screenshot showing the student's Connect assignment. Yellow rectangle highlights the assignment.">
            <a:extLst>
              <a:ext uri="{FF2B5EF4-FFF2-40B4-BE49-F238E27FC236}">
                <a16:creationId xmlns:a16="http://schemas.microsoft.com/office/drawing/2014/main" id="{77FF6D61-136C-CF2B-C345-1CEA7EB8E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091" y="2777242"/>
            <a:ext cx="5618018" cy="2549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FAA6B-B036-7569-A879-E04B87BD0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043" y="3932792"/>
            <a:ext cx="1159659" cy="36467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11" descr="Connect assignment screenshot with the launch button.">
            <a:extLst>
              <a:ext uri="{FF2B5EF4-FFF2-40B4-BE49-F238E27FC236}">
                <a16:creationId xmlns:a16="http://schemas.microsoft.com/office/drawing/2014/main" id="{76E4B612-FFCE-A66B-F726-A2DA4342A1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713" t="32740" b="465"/>
          <a:stretch/>
        </p:blipFill>
        <p:spPr>
          <a:xfrm>
            <a:off x="7742738" y="4416286"/>
            <a:ext cx="4139115" cy="1803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0179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FE5C0-3740-48B6-257B-EB91AF94E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DE1E0-F081-98B5-7C7F-C81D1BC59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EA62FD0-67B8-7050-235A-393454281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1A9899A-89AC-6F0C-D7AD-CCFD340141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2: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B7E9B0-2B78-B524-F60A-C1F963508C1A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5000283" cy="43834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You have three registration options (right to left):</a:t>
            </a:r>
            <a:endParaRPr lang="en-US" sz="1800"/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use a credit card or PayPal.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a Connect and Sharpen access code and 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Redeem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  </a:t>
            </a: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Temporary Access: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Access Now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for two-week temporary access. Note this unlocks Connect only and not Sharpen. </a:t>
            </a:r>
          </a:p>
        </p:txBody>
      </p:sp>
      <p:grpSp>
        <p:nvGrpSpPr>
          <p:cNvPr id="14" name="Group 13" descr="Course access page screenshot showing the 3 registration options: purchase online, enter access code, or activate temporary access.">
            <a:extLst>
              <a:ext uri="{FF2B5EF4-FFF2-40B4-BE49-F238E27FC236}">
                <a16:creationId xmlns:a16="http://schemas.microsoft.com/office/drawing/2014/main" id="{4733343C-1A2B-1EE0-0C54-B0B3B567F1E7}"/>
              </a:ext>
            </a:extLst>
          </p:cNvPr>
          <p:cNvGrpSpPr/>
          <p:nvPr/>
        </p:nvGrpSpPr>
        <p:grpSpPr>
          <a:xfrm>
            <a:off x="185773" y="1105308"/>
            <a:ext cx="5730908" cy="4381500"/>
            <a:chOff x="266591" y="1243853"/>
            <a:chExt cx="5730908" cy="4381500"/>
          </a:xfrm>
        </p:grpSpPr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836DEDE-A82D-6FB3-1B13-A07FB39BE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591" y="1243853"/>
              <a:ext cx="5730908" cy="4381500"/>
            </a:xfrm>
            <a:prstGeom prst="rect">
              <a:avLst/>
            </a:prstGeom>
          </p:spPr>
        </p:pic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13C0025-96B0-5F0B-10C7-516919AE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17" t="60199" r="67998" b="3881"/>
            <a:stretch/>
          </p:blipFill>
          <p:spPr>
            <a:xfrm>
              <a:off x="318433" y="3710365"/>
              <a:ext cx="1762651" cy="1692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431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92B74-D9D2-8691-D9A8-85FA4B832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23199-BC19-B1AB-FAA7-04EA3887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2D71B6-4955-6CA6-A359-5C445E79F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745926-269B-F52C-7AD9-15C2EBDAD11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C80C877-A065-BC51-F984-7B68EC3A329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852666" cy="19696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to use a credit card or PayPal. Enter your payment information and click "Place Order". A purchase confirmation page will load.</a:t>
            </a:r>
          </a:p>
          <a:p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Congratulations! You have successfully completed your Connect and Sharpen Companion purchase.</a:t>
            </a:r>
            <a:endParaRPr lang="en-US" sz="17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  <a:buAutoNum type="alphaU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5" name="Picture 14" descr="Secure checkout page screenshot. ">
            <a:extLst>
              <a:ext uri="{FF2B5EF4-FFF2-40B4-BE49-F238E27FC236}">
                <a16:creationId xmlns:a16="http://schemas.microsoft.com/office/drawing/2014/main" id="{B49D66EA-9C68-AE1F-4A04-30BF7606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51" y="794052"/>
            <a:ext cx="3788833" cy="2769812"/>
          </a:xfrm>
          <a:prstGeom prst="rect">
            <a:avLst/>
          </a:prstGeom>
        </p:spPr>
      </p:pic>
      <p:pic>
        <p:nvPicPr>
          <p:cNvPr id="17" name="Picture 16" descr="Post-purchase confirmation page screenshot.">
            <a:extLst>
              <a:ext uri="{FF2B5EF4-FFF2-40B4-BE49-F238E27FC236}">
                <a16:creationId xmlns:a16="http://schemas.microsoft.com/office/drawing/2014/main" id="{07529E64-B203-0083-8EBA-37183B818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196" y="3722551"/>
            <a:ext cx="4625219" cy="29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28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CB2D3-A62E-6B72-7291-BBF3CD3D0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40AA-B501-CD99-08EE-3A4C9ABD8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E92F4B-3F44-16DB-4DC7-A4C98286C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ABE90C-6663-4708-7248-2219132F6E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4184A6-B55F-FEAE-838B-22FC8848CEBB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752881" cy="3384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Access Code Confirmation Screen appears.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Digital access confirmation screen appears. On the next screen,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/>
          </a:p>
          <a:p>
            <a:pPr>
              <a:spcAft>
                <a:spcPts val="900"/>
              </a:spcAft>
              <a:buAutoNum type="arabi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2" name="Picture 11" descr="Access code confirmation page screenshot.">
            <a:extLst>
              <a:ext uri="{FF2B5EF4-FFF2-40B4-BE49-F238E27FC236}">
                <a16:creationId xmlns:a16="http://schemas.microsoft.com/office/drawing/2014/main" id="{3405731D-3A75-21A0-9B62-B47F27485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02" y="1106826"/>
            <a:ext cx="4908534" cy="2291791"/>
          </a:xfrm>
          <a:prstGeom prst="rect">
            <a:avLst/>
          </a:prstGeom>
        </p:spPr>
      </p:pic>
      <p:pic>
        <p:nvPicPr>
          <p:cNvPr id="15" name="Picture 14" descr="Temporary access confirmation page screenshot.">
            <a:extLst>
              <a:ext uri="{FF2B5EF4-FFF2-40B4-BE49-F238E27FC236}">
                <a16:creationId xmlns:a16="http://schemas.microsoft.com/office/drawing/2014/main" id="{9EBDBBCC-E9FD-5D6D-4381-9D17726BA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888" y="4207177"/>
            <a:ext cx="5223178" cy="2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8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7CF02-F0D3-8DE7-A2F3-F0A610290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945B2-0330-2F5D-351E-42B67E5EC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849A1D-5F42-6354-E7B3-C81E2F087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F6A27F-3C12-AA7E-D95D-47066D8E9B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2E5BC5F-1E09-88F5-A303-7993B3B1DC70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7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7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On the purchase confirmation page, 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Complete Registration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2" name="Picture 1" descr="Screenshot of post-purchase confirmation page highlighting the &quot;Complete Registration&quot; button.">
            <a:extLst>
              <a:ext uri="{FF2B5EF4-FFF2-40B4-BE49-F238E27FC236}">
                <a16:creationId xmlns:a16="http://schemas.microsoft.com/office/drawing/2014/main" id="{E34CF3BB-2E6A-CD43-7F7F-992EA4E3A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3" y="960439"/>
            <a:ext cx="5631874" cy="34593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A08F7B-6D27-CE80-1A66-40521B52A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0672" y="3770183"/>
            <a:ext cx="1237282" cy="52826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5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9C6A1-0903-4970-80B5-A58F39F04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C8DF5-513C-EFF0-87C3-9A030980F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CA52A8-A48D-B772-0A50-036971263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FB91CC-D65A-73CE-428F-676227C7C5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-4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92FF04-D53E-037B-450F-005930AADF6F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Complete Registration</a:t>
            </a:r>
            <a:r>
              <a:rPr lang="en-US" sz="1800" b="1" i="1">
                <a:solidFill>
                  <a:srgbClr val="333333"/>
                </a:solidFill>
                <a:latin typeface="Arial"/>
                <a:cs typeface="Arial"/>
              </a:rPr>
              <a:t>. </a:t>
            </a:r>
            <a:endParaRPr lang="en-US" sz="1800">
              <a:latin typeface="Arial"/>
              <a:cs typeface="Arial"/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</a:t>
            </a:r>
            <a:r>
              <a:rPr lang="en-US" sz="1800">
                <a:latin typeface="Arial"/>
                <a:cs typeface="Arial"/>
              </a:rPr>
              <a:t>successfully joined your course.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Click </a:t>
            </a:r>
            <a:r>
              <a:rPr lang="en-US" sz="1800" b="1">
                <a:latin typeface="Arial"/>
                <a:cs typeface="Arial"/>
              </a:rPr>
              <a:t>Complete Registration</a:t>
            </a:r>
            <a:r>
              <a:rPr lang="en-US" sz="1800" b="1" i="1">
                <a:latin typeface="Arial"/>
                <a:cs typeface="Arial"/>
              </a:rPr>
              <a:t>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successfully joined your course.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Reminder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: if you used Temporary Access, this applies only to Connect and not Sharpen.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25" name="Picture 24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059FE09C-9DE5-1585-FCDD-17A4742F1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83" y="1159382"/>
            <a:ext cx="5222892" cy="248856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7FFEAF5-77B2-5E95-7F49-3A829C3F0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630" y="1724553"/>
            <a:ext cx="2001950" cy="97276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18DCA569-E74B-E40C-300F-7B04AADE4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975" y="4074282"/>
            <a:ext cx="5129289" cy="244686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5BECCD-AFC0-3C33-D86B-34BA0EE18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2366" y="4607925"/>
            <a:ext cx="1905188" cy="88810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28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935D-536C-DBB1-0374-6010491D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B7B0-B3DF-D45E-1F32-D2F5AF70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860B82F-3DF6-35B8-CE8D-9A124B336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114993E-0F8E-6E13-DF20-B6B837A5CE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82BDFC-AFF3-33C4-2DE1-B3C19FE371E0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When your two-week Temporary Access Expires, you will be directed to the Course Access Page to redeem the Connect and Sharpen Companion access code or purchase Connect and Sharpen Companion. 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 can view more information and instructions here</a:t>
            </a:r>
            <a:r>
              <a:rPr lang="en-US" sz="1800">
                <a:solidFill>
                  <a:srgbClr val="000000"/>
                </a:solidFill>
              </a:rPr>
              <a:t>.</a:t>
            </a:r>
            <a:endParaRPr lang="en-US"/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2" name="Picture 11" descr="Course Access page screenshot showing the Access Code and Purchase flows a user will see after using their Temporary Access.">
            <a:extLst>
              <a:ext uri="{FF2B5EF4-FFF2-40B4-BE49-F238E27FC236}">
                <a16:creationId xmlns:a16="http://schemas.microsoft.com/office/drawing/2014/main" id="{64124D77-4556-1A1B-AD75-EF7071311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98" y="2034475"/>
            <a:ext cx="4424246" cy="31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30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36C09F-B439-09FE-A7A7-0F8C9627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Register for Connect in Your School’s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43400" y="1379558"/>
            <a:ext cx="7081838" cy="503807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For instructions specific to your school’s LMS, visit: </a:t>
            </a:r>
            <a:br>
              <a:rPr lang="en-US"/>
            </a:br>
            <a:r>
              <a:rPr lang="en-US">
                <a:latin typeface="Arial"/>
                <a:cs typeface="Arial"/>
                <a:hlinkClick r:id="rId3"/>
              </a:rPr>
              <a:t>https://www.mheducation.com/highered/support/connect/first-day-of-class.html</a:t>
            </a:r>
            <a:r>
              <a:rPr lang="en-US">
                <a:latin typeface="Arial"/>
                <a:cs typeface="Arial"/>
              </a:rPr>
              <a:t> 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Then create a new account or sign in with an existing account.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You will be prompted to create a new Connect account or sign in with an existing Connect account. Depending on your school's setup, some fields may need to be input to complete the registration. Click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Create Account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or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Sign In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to complete the pairing process.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7637BD4-5C8B-448B-98F7-B5F26B440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pic>
        <p:nvPicPr>
          <p:cNvPr id="2" name="Picture 7" descr="QR code to scan and access instructions specific to your school's LMS.">
            <a:extLst>
              <a:ext uri="{FF2B5EF4-FFF2-40B4-BE49-F238E27FC236}">
                <a16:creationId xmlns:a16="http://schemas.microsoft.com/office/drawing/2014/main" id="{3C6EFCC5-CA1F-6A93-25A7-35C189287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305" y="2159939"/>
            <a:ext cx="2211010" cy="21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92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ED406-8D56-2C03-32D9-8AD2857F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13D0F-03DE-8091-49AB-81C808C83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80E7AA-3628-3A3C-B899-2A1793FEC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228838-41E7-8743-64B3-0C2E5366B006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B1546F-E383-9624-DA0D-7BD40F193796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94CDD-0A9D-0594-DEE2-47301F08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22" t="14251" b="246"/>
          <a:stretch/>
        </p:blipFill>
        <p:spPr>
          <a:xfrm>
            <a:off x="3884263" y="2957213"/>
            <a:ext cx="4834427" cy="389104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B260E-1BE2-01E0-442F-8E686034E8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and IA: Connect Integrated with a Learning Management System (LMS)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Laptop showing the McGraw Hill Connect platform and a mobile phone showing the Sharpen study app.​">
            <a:extLst>
              <a:ext uri="{FF2B5EF4-FFF2-40B4-BE49-F238E27FC236}">
                <a16:creationId xmlns:a16="http://schemas.microsoft.com/office/drawing/2014/main" id="{F9AFD67B-AD9B-571D-45B5-45CAD26F3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1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7734" y="2318515"/>
            <a:ext cx="2731443" cy="273144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38100" dir="270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SUCCESS!</a:t>
            </a:r>
          </a:p>
        </p:txBody>
      </p:sp>
      <p:sp>
        <p:nvSpPr>
          <p:cNvPr id="5" name="Diamond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0681" y="2352971"/>
            <a:ext cx="243749" cy="243749"/>
          </a:xfrm>
          <a:prstGeom prst="diamond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iamond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93459" y="5641705"/>
            <a:ext cx="243749" cy="243749"/>
          </a:xfrm>
          <a:prstGeom prst="diamond">
            <a:avLst/>
          </a:prstGeom>
          <a:solidFill>
            <a:srgbClr val="E3BA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Diamond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99540" y="4623555"/>
            <a:ext cx="243749" cy="243749"/>
          </a:xfrm>
          <a:prstGeom prst="diamond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4688" y="3444413"/>
            <a:ext cx="243749" cy="243749"/>
          </a:xfrm>
          <a:prstGeom prst="diamond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90291" y="3561134"/>
            <a:ext cx="141485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02912" y="4752523"/>
            <a:ext cx="149415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48047" y="5770672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63964" y="3124116"/>
            <a:ext cx="926088" cy="9260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47004" y="4336522"/>
            <a:ext cx="926088" cy="9260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9987" y="5387649"/>
            <a:ext cx="926088" cy="926088"/>
          </a:xfrm>
          <a:prstGeom prst="ellipse">
            <a:avLst/>
          </a:prstGeom>
          <a:solidFill>
            <a:srgbClr val="E3BAFE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2" name="Straight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721415" y="2462964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47343" y="1972092"/>
            <a:ext cx="926088" cy="92608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A1F7072A-CFCF-833C-0C76-8305D4EA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35795" y="1448962"/>
            <a:ext cx="243749" cy="243749"/>
          </a:xfrm>
          <a:prstGeom prst="diamond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061442-C886-DFB1-AC08-A0DF6B95D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55397" y="946388"/>
            <a:ext cx="926088" cy="92608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1C89F4-1B61-7055-85B8-9DA1D5B8C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390383" y="1577929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6C46B8-D4FE-0D7C-6202-530A521276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667" y="6129970"/>
            <a:ext cx="11669636" cy="6036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b="0" dirty="0">
                <a:latin typeface="Arial"/>
                <a:cs typeface="Arial"/>
              </a:rPr>
              <a:t>*  </a:t>
            </a:r>
            <a:r>
              <a:rPr lang="en-US" sz="1400" b="0" i="1" dirty="0" err="1">
                <a:latin typeface="Arial"/>
                <a:cs typeface="Arial"/>
              </a:rPr>
              <a:t>ReadAnywhere</a:t>
            </a:r>
            <a:r>
              <a:rPr lang="en-US" sz="1400" b="0" i="1" dirty="0">
                <a:latin typeface="Arial"/>
                <a:cs typeface="Arial"/>
              </a:rPr>
              <a:t> supports newer eBooks and </a:t>
            </a:r>
            <a:r>
              <a:rPr lang="en-US" sz="1400" b="0" i="1" dirty="0" err="1">
                <a:latin typeface="Arial"/>
                <a:cs typeface="Arial"/>
              </a:rPr>
              <a:t>SmartBook</a:t>
            </a:r>
            <a:r>
              <a:rPr lang="en-US" sz="1400" b="0" i="1" dirty="0">
                <a:latin typeface="Arial"/>
                <a:cs typeface="Arial"/>
              </a:rPr>
              <a:t> - may not be available in your Connect course. Sharpen available in most courses.</a:t>
            </a:r>
            <a:endParaRPr lang="en-US" b="0" dirty="0">
              <a:latin typeface="Arial"/>
              <a:cs typeface="Arial"/>
            </a:endParaRPr>
          </a:p>
          <a:p>
            <a:endParaRPr lang="en-US" dirty="0"/>
          </a:p>
        </p:txBody>
      </p:sp>
      <p:grpSp>
        <p:nvGrpSpPr>
          <p:cNvPr id="79" name="Group 78" descr="Get support when needed. Connect support is available 24/7 via chat or phone. Please reach out to them with any issues. They are there to help!">
            <a:extLst>
              <a:ext uri="{FF2B5EF4-FFF2-40B4-BE49-F238E27FC236}">
                <a16:creationId xmlns:a16="http://schemas.microsoft.com/office/drawing/2014/main" id="{60F9DCB8-D144-8DCD-73CA-2DAD61EB592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662552" y="5513314"/>
            <a:ext cx="4618053" cy="773924"/>
            <a:chOff x="6712960" y="1530785"/>
            <a:chExt cx="2405788" cy="77392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E96D5CC-7B0E-74D7-25A4-2F887F0BDF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Connect support is available 24/7 via chat or phone. Please reach out to them with any issues. They are there to help!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E9868A-AD10-6242-D3FC-B97221004F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Get Support When Needed</a:t>
              </a:r>
            </a:p>
          </p:txBody>
        </p:sp>
      </p:grpSp>
      <p:pic>
        <p:nvPicPr>
          <p:cNvPr id="93" name="Graphic 92" descr="Lightbulb and gear outline">
            <a:extLst>
              <a:ext uri="{FF2B5EF4-FFF2-40B4-BE49-F238E27FC236}">
                <a16:creationId xmlns:a16="http://schemas.microsoft.com/office/drawing/2014/main" id="{F3D0A7AB-A13F-8A04-6C2D-858BF1585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61395" y="5473817"/>
            <a:ext cx="743764" cy="743764"/>
          </a:xfrm>
          <a:prstGeom prst="rect">
            <a:avLst/>
          </a:prstGeom>
        </p:spPr>
      </p:pic>
      <p:grpSp>
        <p:nvGrpSpPr>
          <p:cNvPr id="76" name="Group 75" descr="Use your resources. Prep like a pro with exam-like quizzes, flashcards, videos, and study tools aligned with your textbook.">
            <a:extLst>
              <a:ext uri="{FF2B5EF4-FFF2-40B4-BE49-F238E27FC236}">
                <a16:creationId xmlns:a16="http://schemas.microsoft.com/office/drawing/2014/main" id="{687B8526-DD28-8E16-6017-8FA65D22A31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44583" y="4379592"/>
            <a:ext cx="3809806" cy="989368"/>
            <a:chOff x="6712960" y="1530785"/>
            <a:chExt cx="2405788" cy="989368"/>
          </a:xfrm>
        </p:grpSpPr>
        <p:sp>
          <p:nvSpPr>
            <p:cNvPr id="77" name="Rectangle 76" descr="Use your resources. Prep like a pro with exam-like quizzes, flashcards, videos, and study tools aligned with your textbook.">
              <a:extLst>
                <a:ext uri="{FF2B5EF4-FFF2-40B4-BE49-F238E27FC236}">
                  <a16:creationId xmlns:a16="http://schemas.microsoft.com/office/drawing/2014/main" id="{05C7FFA6-1DA2-B6B4-9AD8-3C8AC852CF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Prep like a pro with exam-like quizzes, flashcards, videos, and study tools aligned with your textbook.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2BC0027-A31C-0F53-9CD8-B4A579D412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Use Your Resources</a:t>
              </a:r>
            </a:p>
          </p:txBody>
        </p:sp>
      </p:grpSp>
      <p:pic>
        <p:nvPicPr>
          <p:cNvPr id="91" name="Graphic 90" descr="Connections outline">
            <a:extLst>
              <a:ext uri="{FF2B5EF4-FFF2-40B4-BE49-F238E27FC236}">
                <a16:creationId xmlns:a16="http://schemas.microsoft.com/office/drawing/2014/main" id="{EDB9C382-3EB5-128A-D3CC-DC717CB757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20544" y="4502111"/>
            <a:ext cx="594910" cy="594910"/>
          </a:xfrm>
          <a:prstGeom prst="rect">
            <a:avLst/>
          </a:prstGeom>
        </p:spPr>
      </p:pic>
      <p:grpSp>
        <p:nvGrpSpPr>
          <p:cNvPr id="73" name="Group 72" descr="Know what to study. Recharge in SmartBook provides you with personalized studying of concepts you’ve learned. Built with the power of learning science, you’ll know just what to study!">
            <a:extLst>
              <a:ext uri="{FF2B5EF4-FFF2-40B4-BE49-F238E27FC236}">
                <a16:creationId xmlns:a16="http://schemas.microsoft.com/office/drawing/2014/main" id="{9F2F35AE-15BE-5686-2687-37F31526F8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61721" y="3048290"/>
            <a:ext cx="4378036" cy="1204811"/>
            <a:chOff x="6712960" y="1530785"/>
            <a:chExt cx="2405788" cy="120481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755CA58-09D0-6D28-5F50-71D1A433A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Recharge in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provides you with personalized studying of concepts you’ve learned. Built with the power of learning science, you’ll know just what to study!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E45B606-2B6C-7FAC-8328-9A5B7B3BB8E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Know What to Study</a:t>
              </a:r>
            </a:p>
          </p:txBody>
        </p:sp>
      </p:grpSp>
      <p:pic>
        <p:nvPicPr>
          <p:cNvPr id="83" name="Graphic 82" descr="Chat bubble outline">
            <a:extLst>
              <a:ext uri="{FF2B5EF4-FFF2-40B4-BE49-F238E27FC236}">
                <a16:creationId xmlns:a16="http://schemas.microsoft.com/office/drawing/2014/main" id="{3EC52EBC-83C9-D758-D8EE-B47ED5A348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5633" y="3187590"/>
            <a:ext cx="823222" cy="823222"/>
          </a:xfrm>
          <a:prstGeom prst="rect">
            <a:avLst/>
          </a:prstGeom>
        </p:spPr>
      </p:pic>
      <p:grpSp>
        <p:nvGrpSpPr>
          <p:cNvPr id="21" name="Group 20" descr="Focus. View the Reports in Connect to understand key concepts from the content.">
            <a:extLst>
              <a:ext uri="{FF2B5EF4-FFF2-40B4-BE49-F238E27FC236}">
                <a16:creationId xmlns:a16="http://schemas.microsoft.com/office/drawing/2014/main" id="{C57DD816-45BD-248D-0E3C-C675FE6A5F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07768" y="1988182"/>
            <a:ext cx="3809806" cy="773924"/>
            <a:chOff x="6712960" y="1530785"/>
            <a:chExt cx="2405788" cy="773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FB3366-15D0-6D31-51F7-89C54E4604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View the Reports in Connect to understand key concepts from the content.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C8AC9A0-5315-5051-B9C0-4C65E9CEA8E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Focus!</a:t>
              </a:r>
            </a:p>
          </p:txBody>
        </p:sp>
      </p:grpSp>
      <p:pic>
        <p:nvPicPr>
          <p:cNvPr id="89" name="Graphic 88" descr="Ui Ux outline">
            <a:extLst>
              <a:ext uri="{FF2B5EF4-FFF2-40B4-BE49-F238E27FC236}">
                <a16:creationId xmlns:a16="http://schemas.microsoft.com/office/drawing/2014/main" id="{0080D1CD-4548-941A-1441-8EA4FDB99A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4281" y="2085798"/>
            <a:ext cx="646197" cy="646197"/>
          </a:xfrm>
          <a:prstGeom prst="rect">
            <a:avLst/>
          </a:prstGeom>
        </p:spPr>
      </p:pic>
      <p:grpSp>
        <p:nvGrpSpPr>
          <p:cNvPr id="34" name="Group 33" descr="Learn On-the-Go. Download the free ReadAnywhere app to take your eBook and SmartBook with you—online and offline."/>
          <p:cNvGrpSpPr>
            <a:grpSpLocks noGrp="1" noUngrp="1" noRot="1" noMove="1" noResize="1"/>
          </p:cNvGrpSpPr>
          <p:nvPr/>
        </p:nvGrpSpPr>
        <p:grpSpPr>
          <a:xfrm>
            <a:off x="5979102" y="904473"/>
            <a:ext cx="5958898" cy="815133"/>
            <a:chOff x="6712960" y="1530785"/>
            <a:chExt cx="2405788" cy="815133"/>
          </a:xfrm>
        </p:grpSpPr>
        <p:sp>
          <p:nvSpPr>
            <p:cNvPr id="32" name="Rectangle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822698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Download the free </a:t>
              </a:r>
              <a:r>
                <a:rPr lang="en-US" sz="1400" dirty="0" err="1">
                  <a:latin typeface="Calibri"/>
                  <a:cs typeface="Calibri"/>
                </a:rPr>
                <a:t>ReadAnywhere</a:t>
              </a:r>
              <a:r>
                <a:rPr lang="en-US" sz="1400" dirty="0">
                  <a:latin typeface="Calibri"/>
                  <a:cs typeface="Calibri"/>
                </a:rPr>
                <a:t> app to take your eBook and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with you—online</a:t>
              </a:r>
              <a:r>
                <a:rPr lang="en-US" sz="1400" i="1" dirty="0">
                  <a:latin typeface="Calibri"/>
                  <a:cs typeface="Calibri"/>
                </a:rPr>
                <a:t> and </a:t>
              </a:r>
              <a:r>
                <a:rPr lang="en-US" sz="1400" dirty="0">
                  <a:latin typeface="Calibri"/>
                  <a:cs typeface="Calibri"/>
                </a:rPr>
                <a:t>offline.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Learn On-the-Go</a:t>
              </a:r>
            </a:p>
          </p:txBody>
        </p:sp>
      </p:grpSp>
      <p:pic>
        <p:nvPicPr>
          <p:cNvPr id="87" name="Graphic 86" descr="Smiling face outline outline">
            <a:extLst>
              <a:ext uri="{FF2B5EF4-FFF2-40B4-BE49-F238E27FC236}">
                <a16:creationId xmlns:a16="http://schemas.microsoft.com/office/drawing/2014/main" id="{75B10BC4-02A1-3C20-4F37-4D8CED478A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3679" y="1027309"/>
            <a:ext cx="732442" cy="732442"/>
          </a:xfrm>
          <a:prstGeom prst="rect">
            <a:avLst/>
          </a:prstGeom>
        </p:spPr>
      </p:pic>
      <p:sp>
        <p:nvSpPr>
          <p:cNvPr id="4" name="Arc 3" descr="Make the most of connect to gain success!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7259" y="1612212"/>
            <a:ext cx="4378036" cy="4378034"/>
          </a:xfrm>
          <a:prstGeom prst="arc">
            <a:avLst>
              <a:gd name="adj1" fmla="val 16200000"/>
              <a:gd name="adj2" fmla="val 536165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 descr="McGraw Hill Connect Logo">
            <a:extLst>
              <a:ext uri="{FF2B5EF4-FFF2-40B4-BE49-F238E27FC236}">
                <a16:creationId xmlns:a16="http://schemas.microsoft.com/office/drawing/2014/main" id="{DE7325CA-533B-03D5-50AF-AC408B2AF3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3633" y="256749"/>
            <a:ext cx="2341460" cy="550591"/>
          </a:xfrm>
          <a:prstGeom prst="rect">
            <a:avLst/>
          </a:prstGeom>
        </p:spPr>
      </p:pic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72494" y="-147031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rgbClr val="002060"/>
                </a:solidFill>
              </a:rPr>
              <a:t>Make the Most of Connect!</a:t>
            </a:r>
          </a:p>
        </p:txBody>
      </p:sp>
    </p:spTree>
    <p:extLst>
      <p:ext uri="{BB962C8B-B14F-4D97-AF65-F5344CB8AC3E}">
        <p14:creationId xmlns:p14="http://schemas.microsoft.com/office/powerpoint/2010/main" val="320765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74513-6A0B-C980-D365-3133946F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CD388-BDE4-B32C-C722-895049EA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3E38D1-00F6-3830-D6A6-316566534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330957-D553-2BC9-BB60-B6DB5CD1ED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Part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941393-78B7-54EF-512E-227DB1DE7352}"/>
              </a:ext>
            </a:extLst>
          </p:cNvPr>
          <p:cNvSpPr txBox="1">
            <a:spLocks/>
          </p:cNvSpPr>
          <p:nvPr/>
        </p:nvSpPr>
        <p:spPr>
          <a:xfrm>
            <a:off x="6921470" y="1754995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 LMS Cover Sheet includes two Sharpen launch points. 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First, click on the top LMS Cover Sheet to open a new page with the Sharpen access point. 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7" name="Picture 6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B2102AB5-EC71-434C-FEB4-30BD35AD5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9" name="Picture 8" descr="Screenshot of Begin button to launch Sharpen. Yellow rectangle highlights the Begin button.">
            <a:extLst>
              <a:ext uri="{FF2B5EF4-FFF2-40B4-BE49-F238E27FC236}">
                <a16:creationId xmlns:a16="http://schemas.microsoft.com/office/drawing/2014/main" id="{84543BC3-0BFA-C64F-A2FD-2E27DA75B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012" y="3542117"/>
            <a:ext cx="3512724" cy="30404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414CE-01BC-DF89-2A35-01DEC0A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6" y="1913162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9" name="Picture 18" descr="Sharpen web app that opens after students open Sharpen from Connect.">
            <a:extLst>
              <a:ext uri="{FF2B5EF4-FFF2-40B4-BE49-F238E27FC236}">
                <a16:creationId xmlns:a16="http://schemas.microsoft.com/office/drawing/2014/main" id="{E2528E62-6FA8-04B7-83E7-01D693DAE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83A2C-66F4-FF97-9062-124486E7B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043" y="4639053"/>
            <a:ext cx="1191591" cy="35007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012402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43D05-AEF8-801C-8B9F-B0679DE8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2CF5-2A6D-250F-0D68-A02ADF266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51F751-DC0E-2BE1-C873-7E1D158E2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DBEFD0-351C-13DB-D55D-F55EAEF877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Part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A66A1F-AB04-9744-8BCF-BC5DA997EF21}"/>
              </a:ext>
            </a:extLst>
          </p:cNvPr>
          <p:cNvSpPr txBox="1">
            <a:spLocks/>
          </p:cNvSpPr>
          <p:nvPr/>
        </p:nvSpPr>
        <p:spPr>
          <a:xfrm>
            <a:off x="6921470" y="1754995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b="1" dirty="0">
                <a:latin typeface="Arial"/>
                <a:cs typeface="Arial"/>
              </a:rPr>
              <a:t>LMS Cover Sheet</a:t>
            </a:r>
            <a:r>
              <a:rPr lang="en-US" sz="1800" dirty="0">
                <a:latin typeface="Arial"/>
                <a:cs typeface="Arial"/>
              </a:rPr>
              <a:t>: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Then, click on the bottom Sharpen assignment to open a new page with the Sharpen access point.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800" dirty="0">
              <a:latin typeface="Arial"/>
              <a:cs typeface="Arial"/>
            </a:endParaRPr>
          </a:p>
        </p:txBody>
      </p:sp>
      <p:pic>
        <p:nvPicPr>
          <p:cNvPr id="6" name="Picture 5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C98E3267-1366-3737-FC75-06C918A0D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10" name="Picture 9" descr="Screenshot of Begin button to launch Sharpen. Yellow rectangle highlights the Launch point.">
            <a:extLst>
              <a:ext uri="{FF2B5EF4-FFF2-40B4-BE49-F238E27FC236}">
                <a16:creationId xmlns:a16="http://schemas.microsoft.com/office/drawing/2014/main" id="{FD1BC754-F213-B3DE-5D98-37E33D528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94" y="3708144"/>
            <a:ext cx="4898572" cy="2607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856B0-0EC7-0B8A-ADEE-DC55B78D0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5" y="2364259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 descr="Sharpen web app that opens after students open Sharpen from Connect.">
            <a:extLst>
              <a:ext uri="{FF2B5EF4-FFF2-40B4-BE49-F238E27FC236}">
                <a16:creationId xmlns:a16="http://schemas.microsoft.com/office/drawing/2014/main" id="{7F45EF98-FA8C-618D-6CBC-CC920CB80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3D034-9077-D990-6712-74D321D33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072" y="5412259"/>
            <a:ext cx="1465908" cy="41730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71951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Connect</a:t>
            </a:r>
            <a:r>
              <a:rPr lang="en-US" baseline="30000">
                <a:latin typeface="Arial"/>
                <a:cs typeface="Arial"/>
              </a:rPr>
              <a:t> ®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pic>
        <p:nvPicPr>
          <p:cNvPr id="11" name="Picture 10" descr="Laptop showing the McGraw Hill Connect platform and a mobile phone showing the Sharpen study app.​">
            <a:extLst>
              <a:ext uri="{FF2B5EF4-FFF2-40B4-BE49-F238E27FC236}">
                <a16:creationId xmlns:a16="http://schemas.microsoft.com/office/drawing/2014/main" id="{6526AF70-00EB-6272-9C69-35FECD9C6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272" y="4941165"/>
            <a:ext cx="2304184" cy="1663123"/>
          </a:xfrm>
          <a:prstGeom prst="rect">
            <a:avLst/>
          </a:prstGeom>
        </p:spPr>
      </p:pic>
      <p:pic>
        <p:nvPicPr>
          <p:cNvPr id="14" name="Picture 13" descr="Sharpen on a computer screen and a mobile phone.">
            <a:extLst>
              <a:ext uri="{FF2B5EF4-FFF2-40B4-BE49-F238E27FC236}">
                <a16:creationId xmlns:a16="http://schemas.microsoft.com/office/drawing/2014/main" id="{A296A8E8-78EB-8F12-DA69-3DB75E69C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89AD-3D61-36EA-2948-6B112DE4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4D9E0-C4F1-9D66-8F9F-2C7B5B12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Moodle with Inclusive Access LTIA Deep Integration</a:t>
            </a:r>
          </a:p>
          <a:p>
            <a:endParaRPr lang="en-US" dirty="0"/>
          </a:p>
        </p:txBody>
      </p:sp>
      <p:pic>
        <p:nvPicPr>
          <p:cNvPr id="4" name="Picture 3" descr="Student in computer lab typing on laptop.">
            <a:extLst>
              <a:ext uri="{FF2B5EF4-FFF2-40B4-BE49-F238E27FC236}">
                <a16:creationId xmlns:a16="http://schemas.microsoft.com/office/drawing/2014/main" id="{AF3AFC82-7C61-DC66-C643-548367B3DB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0407" y="1776412"/>
            <a:ext cx="3305175" cy="330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5F9B9-E32E-C37A-7B68-4ED6AC21FF2D}"/>
              </a:ext>
            </a:extLst>
          </p:cNvPr>
          <p:cNvSpPr txBox="1"/>
          <p:nvPr/>
        </p:nvSpPr>
        <p:spPr>
          <a:xfrm>
            <a:off x="4517712" y="1857543"/>
            <a:ext cx="6923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Login into your </a:t>
            </a:r>
            <a:r>
              <a:rPr lang="en-US" dirty="0"/>
              <a:t>Moodle</a:t>
            </a:r>
            <a:r>
              <a:rPr lang="en-US" dirty="0">
                <a:latin typeface="Arial"/>
                <a:cs typeface="Arial"/>
              </a:rPr>
              <a:t> account and navigate to your course.  </a:t>
            </a:r>
            <a:endParaRPr lang="en-US" dirty="0"/>
          </a:p>
          <a:p>
            <a:r>
              <a:rPr lang="en-US" dirty="0"/>
              <a:t>                </a:t>
            </a:r>
          </a:p>
          <a:p>
            <a:r>
              <a:rPr lang="en-US" dirty="0">
                <a:latin typeface="Arial"/>
                <a:cs typeface="Arial"/>
              </a:rPr>
              <a:t>If you are not sure if you have a Blackboard account, check with your instructor.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779-ED6B-C1F6-67BC-417EE87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012F-23DA-E89E-87E8-98AB82EE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4FC930-A7C5-0A96-EBF0-F5DAB7ED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Moodle with Inclusive Access LTIA Deep Integration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1D6B3-F334-BF8B-2D50-7214895F8693}"/>
              </a:ext>
            </a:extLst>
          </p:cNvPr>
          <p:cNvSpPr txBox="1"/>
          <p:nvPr/>
        </p:nvSpPr>
        <p:spPr>
          <a:xfrm>
            <a:off x="682672" y="1951907"/>
            <a:ext cx="692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Navigate to a Connect assignment link and click on it.   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34D44-C230-D82F-3693-1E5E11283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72" y="3028068"/>
            <a:ext cx="9811854" cy="20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140C-3D9B-35D8-5A39-128A9611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A130-29C2-E441-1428-7557D25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A4E02-6AE3-16DC-A0A0-04F56927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Moodle with Inclusive Access LTIA Deep Integration</a:t>
            </a:r>
          </a:p>
          <a:p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BAABA9-7BBE-47C0-31E6-39608C1D76B7}"/>
              </a:ext>
            </a:extLst>
          </p:cNvPr>
          <p:cNvSpPr txBox="1">
            <a:spLocks/>
          </p:cNvSpPr>
          <p:nvPr/>
        </p:nvSpPr>
        <p:spPr>
          <a:xfrm>
            <a:off x="682672" y="1736496"/>
            <a:ext cx="3201988" cy="43740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Begin</a:t>
            </a:r>
            <a:r>
              <a:rPr lang="en-US" dirty="0"/>
              <a:t>. </a:t>
            </a:r>
          </a:p>
        </p:txBody>
      </p:sp>
      <p:pic>
        <p:nvPicPr>
          <p:cNvPr id="6" name="Picture 5" descr="Image shows Connect prompt where there is a blue rectangular box where you will click to begin registration. ">
            <a:extLst>
              <a:ext uri="{FF2B5EF4-FFF2-40B4-BE49-F238E27FC236}">
                <a16:creationId xmlns:a16="http://schemas.microsoft.com/office/drawing/2014/main" id="{66FAE266-F022-7D30-0497-12E7B6EC8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84" y="2663455"/>
            <a:ext cx="5580896" cy="25201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12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E7C4-3776-7E45-0132-1F4CB8DE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D99D-2C1B-FDCE-788D-C0A7FF81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DF7C4-1F6B-4888-0BC4-462CFB49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Moodle with Inclusive Access LTIA Deep Integration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84FAEE-FF49-B11E-3E7A-7B4B3400ECD7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b="1" dirty="0"/>
              <a:t>Sign In </a:t>
            </a:r>
            <a:r>
              <a:rPr lang="en-US" dirty="0"/>
              <a:t>with an existing Connect account or </a:t>
            </a:r>
            <a:r>
              <a:rPr lang="en-US" b="1" dirty="0"/>
              <a:t>Create Account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kern="100" dirty="0">
                <a:solidFill>
                  <a:srgbClr val="000000"/>
                </a:solidFill>
                <a:ea typeface="Aptos" panose="020B0004020202020204" pitchFamily="34" charset="0"/>
              </a:rPr>
              <a:t>Connect will create an auto-paired account using information from the LMS launch.</a:t>
            </a:r>
          </a:p>
          <a:p>
            <a:pPr>
              <a:spcBef>
                <a:spcPts val="600"/>
              </a:spcBef>
              <a:spcAft>
                <a:spcPts val="900"/>
              </a:spcAft>
            </a:pPr>
            <a:endParaRPr lang="en-US" sz="1600" dirty="0"/>
          </a:p>
        </p:txBody>
      </p:sp>
      <p:pic>
        <p:nvPicPr>
          <p:cNvPr id="8" name="Picture 7" descr="The prompt on the left of the screen will be where you create a new account. The prompt on the right will be where you enter an existing email address and password for Connect. ">
            <a:extLst>
              <a:ext uri="{FF2B5EF4-FFF2-40B4-BE49-F238E27FC236}">
                <a16:creationId xmlns:a16="http://schemas.microsoft.com/office/drawing/2014/main" id="{7AA9A1D3-1E21-7DF9-E8AD-B8DCB9DE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90" y="3035328"/>
            <a:ext cx="6520417" cy="31187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8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8A716-DACA-CF3D-863F-8EFA57625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D12E-7A7F-F8A2-7B40-F499FFBB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C5B0A-0678-0993-D1DD-FB6C0370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Moodle with Inclusive Access LTIA Deep Integration</a:t>
            </a:r>
          </a:p>
          <a:p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58F06C4-EBD3-0C9C-57D9-79D5DE28D6D3}"/>
              </a:ext>
            </a:extLst>
          </p:cNvPr>
          <p:cNvSpPr txBox="1">
            <a:spLocks/>
          </p:cNvSpPr>
          <p:nvPr/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000">
                <a:solidFill>
                  <a:prstClr val="black"/>
                </a:solidFill>
                <a:cs typeface="Times New Roman" panose="02020603050405020304" pitchFamily="18" charset="0"/>
              </a:rPr>
              <a:t>You have three registration options.</a:t>
            </a:r>
            <a:endParaRPr lang="en-US" sz="20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b="1">
                <a:solidFill>
                  <a:srgbClr val="6921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Connect Code</a:t>
            </a:r>
            <a:r>
              <a:rPr lang="en-US" b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Enter a Connect access code and click</a:t>
            </a:r>
            <a:r>
              <a:rPr lang="en-US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Redeem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defTabSz="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b="1">
                <a:solidFill>
                  <a:srgbClr val="EC7700"/>
                </a:solidFill>
                <a:latin typeface="Arial"/>
                <a:ea typeface="Calibri" panose="020F0502020204030204" pitchFamily="34" charset="0"/>
                <a:cs typeface="Times New Roman"/>
              </a:rPr>
              <a:t>Purchase Online:</a:t>
            </a:r>
            <a:r>
              <a:rPr lang="en-US" b="1">
                <a:solidFill>
                  <a:srgbClr val="ED7D31"/>
                </a:solidFill>
                <a:latin typeface="Arial"/>
                <a:ea typeface="Calibri" panose="020F0502020204030204" pitchFamily="34" charset="0"/>
                <a:cs typeface="Times New Roman"/>
              </a:rPr>
              <a:t> </a:t>
            </a:r>
            <a:r>
              <a:rPr lang="en-US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/>
              </a:rPr>
              <a:t>Click </a:t>
            </a:r>
            <a:r>
              <a:rPr lang="en-US" b="1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/>
              </a:rPr>
              <a:t>Purchase </a:t>
            </a:r>
            <a:r>
              <a:rPr lang="en-US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/>
              </a:rPr>
              <a:t>to use a credit card, Venmo or PayPal.</a:t>
            </a:r>
          </a:p>
          <a:p>
            <a:pPr marL="342900" indent="-342900" defTabSz="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b="1">
                <a:solidFill>
                  <a:srgbClr val="E21A23"/>
                </a:solidFill>
                <a:ea typeface="Calibri" panose="020F0502020204030204" pitchFamily="34" charset="0"/>
              </a:rPr>
              <a:t>Temporary Access: 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</a:rPr>
              <a:t>Click</a:t>
            </a:r>
            <a:r>
              <a:rPr lang="en-US" b="1">
                <a:solidFill>
                  <a:prstClr val="black"/>
                </a:solidFill>
                <a:ea typeface="Calibri" panose="020F0502020204030204" pitchFamily="34" charset="0"/>
              </a:rPr>
              <a:t> Access Now 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</a:rPr>
              <a:t>for two-week temporary access</a:t>
            </a:r>
            <a:r>
              <a:rPr lang="en-US" sz="1400">
                <a:solidFill>
                  <a:prstClr val="black"/>
                </a:solidFill>
                <a:ea typeface="Calibri" panose="020F0502020204030204" pitchFamily="34" charset="0"/>
              </a:rPr>
              <a:t>.</a:t>
            </a:r>
            <a:endParaRPr lang="en-US"/>
          </a:p>
          <a:p>
            <a:endParaRPr lang="en-US" dirty="0"/>
          </a:p>
        </p:txBody>
      </p:sp>
      <p:pic>
        <p:nvPicPr>
          <p:cNvPr id="6" name="Picture 5" descr="Screenshot of the Connect Course Access page showing the 3 different options to access the course. ">
            <a:extLst>
              <a:ext uri="{FF2B5EF4-FFF2-40B4-BE49-F238E27FC236}">
                <a16:creationId xmlns:a16="http://schemas.microsoft.com/office/drawing/2014/main" id="{9C530515-18C3-F71A-CB2D-019C775C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739" y="1021773"/>
            <a:ext cx="6266887" cy="47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6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226F9-3EA5-383E-347F-8DD61A02A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67D84-32EF-7D86-99A6-8E95665B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AE55A-2ABF-CCC3-7DA3-A4F784F3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Moodle with Inclusive Access LTIA Deep Integration</a:t>
            </a:r>
          </a:p>
          <a:p>
            <a:endParaRPr lang="en-US" dirty="0"/>
          </a:p>
        </p:txBody>
      </p:sp>
      <p:pic>
        <p:nvPicPr>
          <p:cNvPr id="4" name="Picture 3" descr="Screenshot of the Secure checkout page.">
            <a:extLst>
              <a:ext uri="{FF2B5EF4-FFF2-40B4-BE49-F238E27FC236}">
                <a16:creationId xmlns:a16="http://schemas.microsoft.com/office/drawing/2014/main" id="{D975230B-FE27-7394-F1F4-587F350A9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40" y="1491961"/>
            <a:ext cx="5296589" cy="3657600"/>
          </a:xfrm>
          <a:prstGeom prst="rect">
            <a:avLst/>
          </a:prstGeom>
        </p:spPr>
      </p:pic>
      <p:pic>
        <p:nvPicPr>
          <p:cNvPr id="7" name="Picture 6" descr="Screenshot of the bottom half of the secure checkout page where the billing address is completed. Click Review Order once filled out. ">
            <a:extLst>
              <a:ext uri="{FF2B5EF4-FFF2-40B4-BE49-F238E27FC236}">
                <a16:creationId xmlns:a16="http://schemas.microsoft.com/office/drawing/2014/main" id="{27D88E28-A336-F2A9-5B09-B7EF0AE07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20761"/>
            <a:ext cx="450931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821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ppt/theme/theme11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2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Split Conten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C3BA3656-BF0F-DA41-B94C-4D0F4B5A7075}"/>
    </a:ext>
  </a:extLst>
</a:theme>
</file>

<file path=ppt/theme/theme5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6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7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8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9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Props1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7A34F6-0AE4-4F31-B8EA-9CBDAE81C10C}">
  <ds:schemaRefs>
    <ds:schemaRef ds:uri="4f83251b-4d3b-4580-8981-be5e2b08b791"/>
    <ds:schemaRef ds:uri="55eee036-b312-4691-be2e-efe9fdaf17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4F98F79-CDE5-4D73-B2C6-1BC6C1BC02F1}">
  <ds:schemaRefs>
    <ds:schemaRef ds:uri="4f83251b-4d3b-4580-8981-be5e2b08b791"/>
    <ds:schemaRef ds:uri="55eee036-b312-4691-be2e-efe9fdaf17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1</TotalTime>
  <Words>1836</Words>
  <Application>Microsoft Macintosh PowerPoint</Application>
  <PresentationFormat>Widescreen</PresentationFormat>
  <Paragraphs>241</Paragraphs>
  <Slides>32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Aptos</vt:lpstr>
      <vt:lpstr>Arial</vt:lpstr>
      <vt:lpstr>Arial Black</vt:lpstr>
      <vt:lpstr>Arial,Sans-Serif</vt:lpstr>
      <vt:lpstr>Calibri</vt:lpstr>
      <vt:lpstr>Magazine Grotesque</vt:lpstr>
      <vt:lpstr>Magazine Grotesque Bold</vt:lpstr>
      <vt:lpstr>Times New Roman</vt:lpstr>
      <vt:lpstr>Wingdings</vt:lpstr>
      <vt:lpstr>Wingdings,Sans-Serif</vt:lpstr>
      <vt:lpstr>Cover Slides</vt:lpstr>
      <vt:lpstr>Table of Contents Slides</vt:lpstr>
      <vt:lpstr>Chapter Slides</vt:lpstr>
      <vt:lpstr>Split Content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McGraw Hill Connect ®</vt:lpstr>
      <vt:lpstr>Connect is your personalized digital learning experience designed to help you optimize study time and ramp up your grade potential.</vt:lpstr>
      <vt:lpstr>Make the Most of Connect!</vt:lpstr>
      <vt:lpstr>Step 1</vt:lpstr>
      <vt:lpstr>Step 2</vt:lpstr>
      <vt:lpstr>Step 3</vt:lpstr>
      <vt:lpstr>Step 4</vt:lpstr>
      <vt:lpstr>Step 5</vt:lpstr>
      <vt:lpstr>Step 6</vt:lpstr>
      <vt:lpstr>Step 7</vt:lpstr>
      <vt:lpstr>Slides Available for the First Day of Class: Sharpen Companion, non-IA, Moodle</vt:lpstr>
      <vt:lpstr>Getting Started with McGraw Hill Connect ® and Sharpen</vt:lpstr>
      <vt:lpstr>Students: What is Sharpen?</vt:lpstr>
      <vt:lpstr>Sharpen is the ultimate college study app for exam prep</vt:lpstr>
      <vt:lpstr>Download the Sharpen College Study App – Scan This Code​</vt:lpstr>
      <vt:lpstr>Students, here are tips to make the most of Connect: </vt:lpstr>
      <vt:lpstr>Students, here are some tips to ace your exams with Sharpen:</vt:lpstr>
      <vt:lpstr>Students: Study on your Smartphone or Tablet!</vt:lpstr>
      <vt:lpstr>Connect Student Support Learn how to register, navigate Connect, use SmartBook®, download the ReadAnywhere® app, and more!  mheducation.com/highered/support/student/connect.html Plus, access technical support via chat  or phone at (800) 331-5094. Hours of Operation: Sunday: 12 PM to 12 AM ET Monday–Thursday: 24 hours Friday: 12 AM to 9 PM ET Saturday: 10 AM to 8 PM ET</vt:lpstr>
      <vt:lpstr>Sharpen Companion Purchase Flow Non-IA Registration: Connect Integrated with a Learning Management System (LMS)</vt:lpstr>
      <vt:lpstr>Accessing McGraw Hill Connect:  Moodle</vt:lpstr>
      <vt:lpstr>Step 2:</vt:lpstr>
      <vt:lpstr>Step 3A:</vt:lpstr>
      <vt:lpstr>Step 3B-3C:</vt:lpstr>
      <vt:lpstr>Step 4A: </vt:lpstr>
      <vt:lpstr>Step 4B-4C: </vt:lpstr>
      <vt:lpstr>Step 5C: </vt:lpstr>
      <vt:lpstr>Register for Connect in Your School’s LMS</vt:lpstr>
      <vt:lpstr>Sharpen Companion Log-In Flow Non-IA and IA: Connect Integrated with a Learning Management System (LMS) </vt:lpstr>
      <vt:lpstr>Sharpen Companion Log-In Flow Part 1</vt:lpstr>
      <vt:lpstr>Sharpen Companion Log-In Flow Part 2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Griffin, Raven</cp:lastModifiedBy>
  <cp:revision>4</cp:revision>
  <dcterms:created xsi:type="dcterms:W3CDTF">2023-07-10T01:20:11Z</dcterms:created>
  <dcterms:modified xsi:type="dcterms:W3CDTF">2025-05-28T21:37:06Z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lpwstr>2220300.00000000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_SharedFileIndex">
    <vt:lpwstr/>
  </property>
  <property fmtid="{D5CDD505-2E9C-101B-9397-08002B2CF9AE}" pid="12" name="_SourceUrl">
    <vt:lpwstr/>
  </property>
</Properties>
</file>