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16" r:id="rId5"/>
    <p:sldMasterId id="2147483878" r:id="rId6"/>
    <p:sldMasterId id="2147483720" r:id="rId7"/>
    <p:sldMasterId id="2147483732" r:id="rId8"/>
    <p:sldMasterId id="2147484036" r:id="rId9"/>
    <p:sldMasterId id="2147483742" r:id="rId10"/>
    <p:sldMasterId id="2147483824" r:id="rId11"/>
    <p:sldMasterId id="2147483984" r:id="rId12"/>
    <p:sldMasterId id="2147483859" r:id="rId13"/>
    <p:sldMasterId id="2147483929" r:id="rId14"/>
    <p:sldMasterId id="2147483783" r:id="rId15"/>
  </p:sldMasterIdLst>
  <p:notesMasterIdLst>
    <p:notesMasterId r:id="rId42"/>
  </p:notesMasterIdLst>
  <p:handoutMasterIdLst>
    <p:handoutMasterId r:id="rId43"/>
  </p:handoutMasterIdLst>
  <p:sldIdLst>
    <p:sldId id="462" r:id="rId16"/>
    <p:sldId id="629" r:id="rId17"/>
    <p:sldId id="11474" r:id="rId18"/>
    <p:sldId id="11476" r:id="rId19"/>
    <p:sldId id="11477" r:id="rId20"/>
    <p:sldId id="11479" r:id="rId21"/>
    <p:sldId id="11478" r:id="rId22"/>
    <p:sldId id="11480" r:id="rId23"/>
    <p:sldId id="727" r:id="rId24"/>
    <p:sldId id="749" r:id="rId25"/>
    <p:sldId id="867" r:id="rId26"/>
    <p:sldId id="921" r:id="rId27"/>
    <p:sldId id="922" r:id="rId28"/>
    <p:sldId id="806" r:id="rId29"/>
    <p:sldId id="866" r:id="rId30"/>
    <p:sldId id="777" r:id="rId31"/>
    <p:sldId id="756" r:id="rId32"/>
    <p:sldId id="834" r:id="rId33"/>
    <p:sldId id="913" r:id="rId34"/>
    <p:sldId id="812" r:id="rId35"/>
    <p:sldId id="813" r:id="rId36"/>
    <p:sldId id="879" r:id="rId37"/>
    <p:sldId id="836" r:id="rId38"/>
    <p:sldId id="923" r:id="rId39"/>
    <p:sldId id="924" r:id="rId40"/>
    <p:sldId id="90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nect Student Registration" id="{5C75EF3B-86B8-6647-A64C-81E4B07450B2}">
          <p14:sldIdLst>
            <p14:sldId id="462"/>
            <p14:sldId id="629"/>
            <p14:sldId id="11474"/>
            <p14:sldId id="11476"/>
            <p14:sldId id="11477"/>
            <p14:sldId id="11479"/>
            <p14:sldId id="11478"/>
            <p14:sldId id="11480"/>
          </p14:sldIdLst>
        </p14:section>
        <p14:section name="TOC &amp; FDOC Checklist" id="{536829F8-5EE6-794E-8F94-67BD1EC5F537}">
          <p14:sldIdLst>
            <p14:sldId id="727"/>
          </p14:sldIdLst>
        </p14:section>
        <p14:section name="CONNECT and Sharpen Companion FDOC" id="{A0C82838-10D7-43A1-9983-E9A634D22EF6}">
          <p14:sldIdLst>
            <p14:sldId id="749"/>
            <p14:sldId id="867"/>
            <p14:sldId id="921"/>
            <p14:sldId id="922"/>
            <p14:sldId id="806"/>
            <p14:sldId id="866"/>
            <p14:sldId id="777"/>
            <p14:sldId id="756"/>
          </p14:sldIdLst>
        </p14:section>
        <p14:section name="Sharpen Companion: Connect IA with LMS" id="{7D808E64-C6DA-4A55-8CE0-47A491B9FF7F}">
          <p14:sldIdLst>
            <p14:sldId id="834"/>
            <p14:sldId id="913"/>
            <p14:sldId id="812"/>
            <p14:sldId id="813"/>
            <p14:sldId id="879"/>
          </p14:sldIdLst>
        </p14:section>
        <p14:section name="Sharpen Companion: Connect Log-In with LMS" id="{AA956BDD-B3DA-40BB-9958-206883F48C3F}">
          <p14:sldIdLst>
            <p14:sldId id="836"/>
            <p14:sldId id="923"/>
            <p14:sldId id="924"/>
            <p14:sldId id="9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D84612-01DC-28C1-4AA5-EDB50D6A630E}" name="Henig, Sarit" initials="HS" userId="S::sarit.henig@mheducation.com::ad83c6bf-9a7d-4a88-b545-e6e8836bd6ee" providerId="AD"/>
  <p188:author id="{C1D3EC44-2A49-0274-D086-8618EBEE3CBE}" name="Aller, Natalie" initials="" userId="S::Natalie.Aller@mheducation.com::92aaa3dc-9298-450d-b5b0-88d600ea217d" providerId="AD"/>
  <p188:author id="{1615368D-5146-B2EC-766E-281DF745382A}" name="Mcmanus, Cathy" initials="MC" userId="S::cathy.mcmanus@mheducation.com::f6f2004f-42b0-4d49-b784-7d0ab1b5edee" providerId="AD"/>
  <p188:author id="{A73DA2DF-F3D0-C5CA-884D-19E61C0D3FFA}" name="Smitherman, Erin" initials="SE" userId="S::erin.smitherman@mheducation.com::6a5b2dc9-4c06-4251-b6ef-d4dc50cd37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handoutMaster" Target="handoutMasters/handoutMaster1.xml"/><Relationship Id="rId48" Type="http://schemas.microsoft.com/office/2018/10/relationships/authors" Target="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heme" Target="theme/theme1.xml"/><Relationship Id="rId20" Type="http://schemas.openxmlformats.org/officeDocument/2006/relationships/slide" Target="slides/slide5.xml"/><Relationship Id="rId41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8B9842-8E57-FA7B-7478-DA412A8794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C62FE-88B7-0EC8-CDBC-5AF99272B4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88991-3BD6-5945-A53D-477BACF5905D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25C13-6B8D-C011-C705-95ADF35F83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C2207-B0CB-1138-0457-10588AA54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42495-FACE-F749-8D87-3175C06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9B68-2129-E747-B5AF-0553D7866B9D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9B8B0-6DDC-8945-BE88-15F72254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4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92D7C-7077-49A2-6043-185CD13F8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7336EB-F27A-0281-8053-D53E10C33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09209-BCF7-5CBE-6370-0E29E3B7C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5C2E4-3337-BE78-698B-5CDBD796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1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415BE-95DE-4DD7-6011-37DC123B8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59056-98C0-0FFA-9122-4E2AA5C22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23A4F-F7C8-EA79-5531-09DE61541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F6188-0AD5-6C87-0037-76AF4DE33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60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5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A7942-6653-E259-10C4-22F3E21D2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7D8C9-6D39-787E-9937-A0FDECA1FF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90215-9D81-9BCA-5D85-4BD30E590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A98B6-B218-62EC-3085-94EFEFFE3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69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FFA71-CF27-21BA-017E-57D9AF671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18CD0D-4DFE-B661-C3B0-47B78A154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8B52F-B6FA-9A4F-878D-F8AA2AD2D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F8B53-4CEB-B7B6-9FDE-A7EB06293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11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576B2-20F3-EF43-1428-3A32E4FB3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AF38F2-3EB2-9B25-F062-D3963356A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05638E-1D10-02A1-14C6-D86514816C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1FE80-16EE-63FC-5F9D-0B3EC2D71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43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786C9-34D5-A334-B076-7E6BF7119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77E304-AB04-B3DB-AF2A-4AB6552EA1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D631E5-E2BC-349D-6748-68597C016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90551-7B4B-097E-768D-D595D8394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85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8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FF1BC-FF4E-71C9-CFBF-7D651E358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D75D9-F516-D004-25EC-7D80CEF58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D3F53-B6C5-65CB-637A-98284999B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002CD-E621-8B38-7990-B11D0652E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47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013AA-1138-5F50-B101-C4D9E429E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766156-B026-DFBD-0A2A-9DFE4D469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56B0CC-DB99-009A-C49A-E7B5F264A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7BD82-F14E-BDB4-0B66-FFF98EFCC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4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7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E336E-5A56-CB71-CF59-91C81F94C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C7B8BF-AEBC-CE5C-99A8-63977D3D83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C62735-72E5-83C1-ABFF-ED6FE7EBB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E12AF-C398-2151-97BC-78873F53A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0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2AC0C-1B8B-F697-680A-C5781B2E9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13FD99-5DA6-6BF6-254C-4B1A88BB0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1E63C-B9A7-A061-FC88-DD3933BBB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3A2C2-7808-FED1-2B02-9DF422B8A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22A62-A79E-4119-B229-FBF7365A5F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9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7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F4AA9-FBAD-4349-DAE2-74DE39C58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5DE03E-AA78-2089-2D72-4E3704491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57EDD-AAA5-16A4-C365-DA1D52687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8CA6C-AA40-EA62-990A-C5F58A4A4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90F11-AC95-B7A2-2E34-BE03514B7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7DAC3-63BE-4B12-FF9C-FFAAB114F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5C23F-3B07-BF25-2B92-48EFD4F26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EFF6A-F2B8-DB33-A599-39F0183DD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6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3A782-D5A0-D999-8897-E32A87878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14309B-CD31-72F6-0959-6A4590D8D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5C408E-7AE3-AAFC-39D6-4BD7D480F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3394B-3C62-9C18-E0C8-65AE2A988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3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BA09C-FA6D-2E31-A31A-11B853024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A09232-9813-F9D0-B520-2BBEFBD64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96E22-44E5-A3B8-BE31-298EA2989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92C17-C704-010B-A7C5-14C698813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1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C658-A5C1-FE5E-594D-ABEBB9044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1A124-2349-67C9-279B-51F8F2C23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620C5-575E-A89D-335F-663083F50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084B0-B107-07FA-18ED-6272844AE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sv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3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0DFA6-01F6-0757-3388-4125680AE6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543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VIOLE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0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36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55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87D9-F0F6-C895-0299-18BA5AE4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193" y="1366153"/>
            <a:ext cx="2133800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D98E4F-19CC-A1A6-7663-3089531D6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07D3B733-CC4C-192E-4072-6E2332F22C9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22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0097F-793A-A8DD-23CD-E85E56C9D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97173D-CC38-B96D-A0F3-8EDEA9494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2F925196-A322-2E1A-3E6F-45D39B5C3BB3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8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11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F88899-822A-2BAC-C0BB-931CD16C3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1" y="1366153"/>
            <a:ext cx="2133800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69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8AF60-D99C-18A5-0A22-0D341CF07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96E7CA0-8C3C-3EBD-6ED3-9BB769E80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Body Text">
            <a:extLst>
              <a:ext uri="{FF2B5EF4-FFF2-40B4-BE49-F238E27FC236}">
                <a16:creationId xmlns:a16="http://schemas.microsoft.com/office/drawing/2014/main" id="{F788FE61-2449-64AF-DCE2-15E103FAA2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43578A47-72BE-6C4B-C324-1DA3363963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72137697-89EC-9F1C-0D19-51DF4306ED77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F8800D-1DE3-3FD3-069C-4F3BA01D2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36612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A210F576-544A-CEAC-3E61-8A8D67FDB6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DA6AA1F-7BBE-D1AD-AD1F-C4AFC62C94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9C2F1D-5554-DDC9-02AE-906934B59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8504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FF64230-07C6-7B2F-A4C6-3382A20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8BA3C0C5-F112-F484-ECD8-531C8D339A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DAE621AD-BA72-B1A5-3402-74C1B2E4DD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33CDB57F-9CE5-5F88-4534-111CCA92285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D6DDB3-128C-CADE-AE3E-921A19D83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875740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24A5EE1-F1FD-B460-8956-BCE847515B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5B31E94-5DB4-9A14-F934-E2521546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B26C7E3B-6F5C-CDE9-061A-297F5473CA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DA3A8863-2B69-0D33-13BA-80ACAFA112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6B534F4-22A8-5E4C-F4FE-C95F8A9253C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6E297E9E-72E3-45CD-2CE0-8FCA6B335A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B65CF966-233B-A64C-3964-34087DD3CD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D57079D-6FBC-F402-1F73-376DBC7B02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BFCC252E-79D1-9413-CBF9-D4A68D0C6D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74C85F6F-4418-EB83-5AD2-7D1A5B7EE6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0BA9D89-5898-926B-F580-BA00D0C4B1B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449D3811-7FC3-FCBB-3726-4DC59A5773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C28A47CA-3763-85C4-C933-D2F62FFB20A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6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89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87D9-F0F6-C895-0299-18BA5AE4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1" y="1366153"/>
            <a:ext cx="2133800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D98E4F-19CC-A1A6-7663-3089531D6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B347B6-3A82-3AC2-864B-EB512C2D8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6611997-54C5-6B87-858A-DFE22A9ECB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EC5C3E68-D584-21B6-4B21-2A05B5C601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7FD4EBC2-5816-21BE-479D-5F82B75024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4748D3-698C-84EA-2EF1-78272F1309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2667B3A-35FA-E008-FA32-0053746B30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4A054557-76B5-2371-D87B-C19391139E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E5A92C-CDFC-572F-7F61-E98329CD4A2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7D21B69A-E35A-CBF5-C16D-8E3C2AA837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63D08A8D-E78B-1AA6-03A4-114E0B9C5E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255E978-E783-9201-2D84-F6D7F963ED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BCDED6F5-1D6A-02AC-F0DA-921B227BE2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39F1054F-EFDC-6754-D8B8-C4715EAF71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07D3B733-CC4C-192E-4072-6E2332F22C9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38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0097F-793A-A8DD-23CD-E85E56C9D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97173D-CC38-B96D-A0F3-8EDEA9494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5831230-61E5-66E5-16D8-2064453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0C9D29D-E415-8E19-7A25-8C59E4AA4B5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C5754ACC-708A-22BA-D48B-CC49B2007A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0205775-38D4-FE35-EEA0-8C81EE939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FA15769-525D-2C04-B873-5FC6C886028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A11F21FA-6969-7AAE-37BA-8F52DADE0B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B0ADFB59-55B1-71FD-A662-9E8571C018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BD6364-5BE9-4F02-B90E-2AD8028336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6E9784CB-5420-4B46-2EB6-4875D69C46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95F38C3F-77E9-47F1-309B-982253573D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394D9DC-5A74-F59A-923F-9126E094CB1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98C7A80D-3A82-7597-22B0-492161981A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6BC137E1-6F3A-6BF7-1FD5-B4B93BD05B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2F925196-A322-2E1A-3E6F-45D39B5C3BB3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3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665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" name="Picture 1" descr="McGraw Hill red cube Logo">
            <a:extLst>
              <a:ext uri="{FF2B5EF4-FFF2-40B4-BE49-F238E27FC236}">
                <a16:creationId xmlns:a16="http://schemas.microsoft.com/office/drawing/2014/main" id="{05BB067E-F917-E8BD-9D12-40D966FC8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5242E1-DCE5-2EB8-B85C-B0537FD5A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rgbClr val="E5E5E5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85509E-727A-DB39-85F7-3F93DAE3A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7" name="Name">
            <a:extLst>
              <a:ext uri="{FF2B5EF4-FFF2-40B4-BE49-F238E27FC236}">
                <a16:creationId xmlns:a16="http://schemas.microsoft.com/office/drawing/2014/main" id="{B3932FF3-249E-EB90-D795-2F6A1349C6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8" name="Email">
            <a:extLst>
              <a:ext uri="{FF2B5EF4-FFF2-40B4-BE49-F238E27FC236}">
                <a16:creationId xmlns:a16="http://schemas.microsoft.com/office/drawing/2014/main" id="{BF70833C-2796-3AB6-9BDB-FA16B94E58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one">
            <a:extLst>
              <a:ext uri="{FF2B5EF4-FFF2-40B4-BE49-F238E27FC236}">
                <a16:creationId xmlns:a16="http://schemas.microsoft.com/office/drawing/2014/main" id="{BFF0DF67-2A6C-A225-F335-0B98168B1D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kedin">
            <a:extLst>
              <a:ext uri="{FF2B5EF4-FFF2-40B4-BE49-F238E27FC236}">
                <a16:creationId xmlns:a16="http://schemas.microsoft.com/office/drawing/2014/main" id="{2D8D486A-9449-ED06-5819-BBBCDF3211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17" name="Website">
            <a:extLst>
              <a:ext uri="{FF2B5EF4-FFF2-40B4-BE49-F238E27FC236}">
                <a16:creationId xmlns:a16="http://schemas.microsoft.com/office/drawing/2014/main" id="{4927CA2F-2EA3-213C-D292-F5B4AE6676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C1E8E5-D8DC-FDDF-BD53-917C9FAF8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5A5F66-5E25-B280-EB1F-6834BB89D6F8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BCAE2CE-F803-94F4-321E-48A104EF871E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880DFC-4EC1-8246-F7DC-1D4B2510253E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0E976F-0B73-8642-8D66-3192EE5E2971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55618A-0F56-ABC2-6022-E7A09006C2A0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5FB624-603C-81DE-1680-A1AC7F28B789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CADDAF0-1E2C-CAAD-D609-57143A2BE340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E89F197-7220-6CA2-951C-442E614E7E7F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65604F5-5C2B-4F57-46AB-4FEA640C8A6B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3A3CB74-6A04-282E-E053-0112A8787B51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FF1ED3F-1A2C-7A34-0E50-882423C3575C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C21F6E-1B49-15C9-3067-6506810CF18E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3FE3FBF-B9B5-3345-FB8A-5D679920FAA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25" name="Parallelogram 24">
                  <a:extLst>
                    <a:ext uri="{FF2B5EF4-FFF2-40B4-BE49-F238E27FC236}">
                      <a16:creationId xmlns:a16="http://schemas.microsoft.com/office/drawing/2014/main" id="{9E71666D-27CF-390C-D2B0-93CFD70E6A98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Parallelogram 25">
                  <a:extLst>
                    <a:ext uri="{FF2B5EF4-FFF2-40B4-BE49-F238E27FC236}">
                      <a16:creationId xmlns:a16="http://schemas.microsoft.com/office/drawing/2014/main" id="{E4FB9DA5-DA53-7DCF-98B0-A41937BCF88A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47A0052-7CE6-B332-92D9-706143747E84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23" name="Parallelogram 61">
                  <a:extLst>
                    <a:ext uri="{FF2B5EF4-FFF2-40B4-BE49-F238E27FC236}">
                      <a16:creationId xmlns:a16="http://schemas.microsoft.com/office/drawing/2014/main" id="{0154C05D-843E-009C-BA23-5FF468F8D6EB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Parallelogram 61">
                  <a:extLst>
                    <a:ext uri="{FF2B5EF4-FFF2-40B4-BE49-F238E27FC236}">
                      <a16:creationId xmlns:a16="http://schemas.microsoft.com/office/drawing/2014/main" id="{0174978C-06F2-A759-62F0-4F7C4F794660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72543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E3686-DB2A-E63C-9903-A8244C6A1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cGraw Hill red cube Logo">
            <a:extLst>
              <a:ext uri="{FF2B5EF4-FFF2-40B4-BE49-F238E27FC236}">
                <a16:creationId xmlns:a16="http://schemas.microsoft.com/office/drawing/2014/main" id="{F0D525F2-F9A7-7A73-4B30-ACE22BC64B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558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855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5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D4933-6BE6-E603-C835-4A8D8C737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5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Basic Content, 1-Line Head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2ECA2C-6A4B-843C-DB4F-601C52819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61875D-2FEA-BE95-9218-81D842E52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12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ECD8F3-B47A-55F4-BAEE-B560FF3716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6131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ECD8F3-B47A-55F4-BAEE-B560FF371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C29FB-1888-7644-9A68-E10411877A79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01A529-5C10-4027-8858-CB3A56EEF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0D9094-B4FD-4E32-FF5C-1A9521CAD8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458F59-CF19-9D49-C2AB-3C48D4C19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4AB1EBE-4491-4616-D7DF-4C6FCC61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231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DA98AFB-5A8C-10F9-72B8-8992D01A8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964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DA98AFB-5A8C-10F9-72B8-8992D01A8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9CE5718B-CC91-F24E-BB58-FE030026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42" y="315430"/>
            <a:ext cx="11315910" cy="1325563"/>
          </a:xfrm>
        </p:spPr>
        <p:txBody>
          <a:bodyPr vert="horz">
            <a:normAutofit/>
          </a:bodyPr>
          <a:lstStyle>
            <a:lvl1pPr>
              <a:defRPr sz="2800" b="1" i="0">
                <a:latin typeface="Magazine Grotesque 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1990FE-98EC-83F9-AA3B-D6E75AAB5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5243D-3F4D-5BC4-1C23-56B131C1D11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F4EDB59E-3599-C6C4-D2A0-319F7AB9D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595D9C4-58B3-A9CC-9598-24F869DC7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318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DA98AFB-5A8C-10F9-72B8-8992D01A8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964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DA98AFB-5A8C-10F9-72B8-8992D01A8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41" y="1825625"/>
            <a:ext cx="11315911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agazine Grotesque" pitchFamily="2" charset="77"/>
              </a:defRPr>
            </a:lvl1pPr>
            <a:lvl2pPr>
              <a:defRPr b="0" i="0">
                <a:latin typeface="Magazine Grotesque" pitchFamily="2" charset="77"/>
              </a:defRPr>
            </a:lvl2pPr>
            <a:lvl3pPr>
              <a:defRPr b="0" i="0">
                <a:latin typeface="Magazine Grotesque" pitchFamily="2" charset="77"/>
              </a:defRPr>
            </a:lvl3pPr>
            <a:lvl4pPr>
              <a:defRPr b="0" i="0">
                <a:latin typeface="Magazine Grotesque" pitchFamily="2" charset="77"/>
              </a:defRPr>
            </a:lvl4pPr>
            <a:lvl5pPr>
              <a:defRPr b="0" i="0">
                <a:latin typeface="Magazine Grotesque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CE5718B-CC91-F24E-BB58-FE030026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42" y="315430"/>
            <a:ext cx="11315910" cy="1325563"/>
          </a:xfrm>
        </p:spPr>
        <p:txBody>
          <a:bodyPr vert="horz">
            <a:normAutofit/>
          </a:bodyPr>
          <a:lstStyle>
            <a:lvl1pPr>
              <a:defRPr sz="2800" b="1" i="0">
                <a:latin typeface="Magazine Grotesque 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1990FE-98EC-83F9-AA3B-D6E75AAB5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5243D-3F4D-5BC4-1C23-56B131C1D11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F4EDB59E-3599-C6C4-D2A0-319F7AB9D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121C30A-2478-DD68-AA01-B696BF05B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08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ECD8F3-B47A-55F4-BAEE-B560FF3716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697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ECD8F3-B47A-55F4-BAEE-B560FF371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85" y="315430"/>
            <a:ext cx="11313466" cy="583142"/>
          </a:xfrm>
        </p:spPr>
        <p:txBody>
          <a:bodyPr vert="horz">
            <a:normAutofit/>
          </a:bodyPr>
          <a:lstStyle>
            <a:lvl1pPr>
              <a:defRPr sz="2800">
                <a:latin typeface="Magazine Grotesque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5" y="1018117"/>
            <a:ext cx="11313466" cy="5158846"/>
          </a:xfrm>
          <a:prstGeom prst="rect">
            <a:avLst/>
          </a:prstGeom>
        </p:spPr>
        <p:txBody>
          <a:bodyPr/>
          <a:lstStyle>
            <a:lvl1pPr>
              <a:defRPr>
                <a:latin typeface="Magazine Grotesque" pitchFamily="2" charset="77"/>
              </a:defRPr>
            </a:lvl1pPr>
            <a:lvl2pPr>
              <a:defRPr>
                <a:latin typeface="Magazine Grotesque" pitchFamily="2" charset="77"/>
              </a:defRPr>
            </a:lvl2pPr>
            <a:lvl3pPr>
              <a:defRPr>
                <a:latin typeface="Magazine Grotesque" pitchFamily="2" charset="77"/>
              </a:defRPr>
            </a:lvl3pPr>
            <a:lvl4pPr>
              <a:defRPr>
                <a:latin typeface="Magazine Grotesque" pitchFamily="2" charset="77"/>
              </a:defRPr>
            </a:lvl4pPr>
            <a:lvl5pPr>
              <a:defRPr>
                <a:latin typeface="Magazine Grotesque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C29FB-1888-7644-9A68-E10411877A79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01A529-5C10-4027-8858-CB3A56EEF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0D9094-B4FD-4E32-FF5C-1A9521CAD8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845EB33-BC40-B541-2DE3-635AE372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74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D4F08D-BE1E-443D-8782-37662CDDF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99AE9EF-61EB-ACFA-4820-EBD3F6BBD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E05E0AA-A4C4-9006-5021-1A09E19FC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5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E3721-D71C-242D-9FAB-F7484EE4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splay Date">
            <a:extLst>
              <a:ext uri="{FF2B5EF4-FFF2-40B4-BE49-F238E27FC236}">
                <a16:creationId xmlns:a16="http://schemas.microsoft.com/office/drawing/2014/main" id="{EAD50B81-779F-8B92-2873-78302959C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Name &amp; Surname">
            <a:extLst>
              <a:ext uri="{FF2B5EF4-FFF2-40B4-BE49-F238E27FC236}">
                <a16:creationId xmlns:a16="http://schemas.microsoft.com/office/drawing/2014/main" id="{B78998DC-34A4-E505-E5B2-065B7AD50D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EF39B048-D0F7-FC99-C35F-01B454D90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C0D03-7FFE-8DD0-BA3B-5C5C71E1F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127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Basic Content, 1-Line Head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2ECA2C-6A4B-843C-DB4F-601C52819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61875D-2FEA-BE95-9218-81D842E52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204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Red">
    <p:bg>
      <p:bgPr>
        <a:solidFill>
          <a:srgbClr val="D02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E2B1DE6-88E8-5940-A140-CEFB25E44F8E}"/>
              </a:ext>
            </a:extLst>
          </p:cNvPr>
          <p:cNvGrpSpPr/>
          <p:nvPr userDrawn="1"/>
        </p:nvGrpSpPr>
        <p:grpSpPr>
          <a:xfrm>
            <a:off x="4881651" y="1981444"/>
            <a:ext cx="1448597" cy="1447556"/>
            <a:chOff x="6811876" y="1647187"/>
            <a:chExt cx="1448597" cy="1447556"/>
          </a:xfrm>
          <a:solidFill>
            <a:srgbClr val="CF2330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721BDD7-D6BA-9649-A6F4-0BD415AF2BBF}"/>
                </a:ext>
              </a:extLst>
            </p:cNvPr>
            <p:cNvSpPr/>
            <p:nvPr/>
          </p:nvSpPr>
          <p:spPr>
            <a:xfrm>
              <a:off x="6811876" y="164718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FD3D976-7A1B-2F46-AA9C-FA3A12C5BBFB}"/>
                </a:ext>
              </a:extLst>
            </p:cNvPr>
            <p:cNvSpPr/>
            <p:nvPr/>
          </p:nvSpPr>
          <p:spPr>
            <a:xfrm>
              <a:off x="7359631" y="164718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BBAC0A5-63D6-614C-8289-4285E5C9A790}"/>
                </a:ext>
              </a:extLst>
            </p:cNvPr>
            <p:cNvSpPr/>
            <p:nvPr/>
          </p:nvSpPr>
          <p:spPr>
            <a:xfrm>
              <a:off x="6811876" y="227445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A6C329C-9F49-674D-BE6B-CD803B5FD671}"/>
                </a:ext>
              </a:extLst>
            </p:cNvPr>
            <p:cNvSpPr/>
            <p:nvPr/>
          </p:nvSpPr>
          <p:spPr>
            <a:xfrm>
              <a:off x="7359631" y="227445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AA23DE-9635-6412-5B6C-4805B44D6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DE06899-4B4E-2102-66E0-D77B3B40F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C58259-AE6E-64AC-051F-5732D61AEEF3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B52EF902-D983-5F8B-3016-8434C60F7C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AE8B7C-8817-1AB6-CFA8-C9FB6B45D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828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-Pink">
    <p:bg>
      <p:bgPr>
        <a:solidFill>
          <a:srgbClr val="F57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F9CC8-40EA-727F-B4C5-375BA4128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A986FFF-E5EB-6060-A806-31D3A1929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241993-9B36-94BA-B100-31BD0F97012C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3CAE09AD-9EF3-5145-CBD6-0B07557519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A38BE7-9D59-AE99-EAFE-3C7A1232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560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chool Bus">
    <p:bg>
      <p:bgPr>
        <a:solidFill>
          <a:srgbClr val="F7A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93E68-347E-3FDE-ED81-6B1A358C1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2ACC53-AFB8-B50A-5774-291260F45A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8D9F8B-A123-0ABF-BF76-DDAED5EB9697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27B8CB88-27E5-0001-71B8-27C9E8157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7752FC-31AC-31FD-3BC7-B921363C3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4031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ink">
    <p:bg>
      <p:bgPr>
        <a:solidFill>
          <a:srgbClr val="F8B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79E66-55D7-8DB0-F033-35722CC01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B8F7CF-6101-40E5-0A6D-9349817F16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403343-90AC-F034-0A23-0078D1BAC4B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3423447F-FBF7-09FD-F74B-F45BAEA269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74FC0B-E844-EC17-677B-0D8820D63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54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New Pink">
    <p:bg>
      <p:bgPr>
        <a:solidFill>
          <a:srgbClr val="FA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EFA60-78F3-8B23-C7C7-E4845471E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703B7DF-5404-9872-A5D2-95007F07D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F7702-2618-9B92-15C3-05C9A7A9CE5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667FDE22-E217-2D1E-77F6-5690AABB8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A10CBB-8EAE-F407-6C3C-B83304AE5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373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Lt.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DEF1-A907-F258-BE12-C59E95BBB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51DA41C-D0B1-AD27-F710-DDAE323E20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157273-9671-116E-15A9-34D8FB1836D3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7547D791-D560-6AF4-BA19-3F7D8CDF97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57A61D-7CAB-5542-B874-288252F39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988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00189-5AA2-7FD6-A83C-748541347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A94F57-B22C-FA69-3F5A-1800DAF867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4C75A6-0676-0707-2DA0-9F4F2B6E0D42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02B3A761-F93E-768E-678B-6A2853A798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B2227A-AB96-E66D-6959-34F64E1FB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608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80835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0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D4933-6BE6-E603-C835-4A8D8C737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81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E3721-D71C-242D-9FAB-F7484EE4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EF39B048-D0F7-FC99-C35F-01B454D90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C0D03-7FFE-8DD0-BA3B-5C5C71E1F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58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0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740488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36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8527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s_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41813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5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4F715-949A-4B0A-5E61-32B593168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" name="Picture 1" descr="McGraw Hill red cube Logo">
            <a:extLst>
              <a:ext uri="{FF2B5EF4-FFF2-40B4-BE49-F238E27FC236}">
                <a16:creationId xmlns:a16="http://schemas.microsoft.com/office/drawing/2014/main" id="{624423C3-3CC8-6B32-9362-91ED190AD4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62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B6EED-A51B-1508-D9E2-272A0FFC1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41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87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3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6BC6A701-16E4-384A-B480-07F21A4EB6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8AAD9075-C0FD-4F01-4CCF-5A2EB36744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877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RE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84127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55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RED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6459054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consectetuer adipiscing elit, sed diam 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92134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48158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230493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6359663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consectetuer adipiscing elit, sed diam 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59669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C4D0ECBF-4E72-77E1-6744-5633305B89F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06282726-7744-71C7-52A7-0E097341F0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26A6B253-D5CC-3F6C-B9F3-19D6063668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507016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Path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5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96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836D77-0D00-81FC-192F-18388A3072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71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1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6948A-A3B1-F139-AEDB-5E631C58B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C68AE-8387-1A40-2D4A-2C57F3A6F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9FC49DD-4F8B-CF98-C24E-3D77881819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2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2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9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0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87975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89860AF3-B11D-E044-9D8F-73B99FD308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026" y="2978282"/>
            <a:ext cx="2341460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4DC76FFC-829F-2E41-8010-283209A5F5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004" y="354173"/>
            <a:ext cx="2493543" cy="21130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FFD2E4EE-B4A2-8B45-B517-3A2016545C0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76B47-2A89-7E1C-4938-FDDCFFD5D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3" name="Title">
            <a:extLst>
              <a:ext uri="{FF2B5EF4-FFF2-40B4-BE49-F238E27FC236}">
                <a16:creationId xmlns:a16="http://schemas.microsoft.com/office/drawing/2014/main" id="{4134A905-D06B-FAE7-A7C4-664E8D45C9AD}"/>
              </a:ext>
            </a:extLst>
          </p:cNvPr>
          <p:cNvSpPr txBox="1">
            <a:spLocks/>
          </p:cNvSpPr>
          <p:nvPr userDrawn="1"/>
        </p:nvSpPr>
        <p:spPr>
          <a:xfrm>
            <a:off x="682672" y="751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3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1BC4-FA1F-4029-B4CB-B47323FF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F5675-32B7-4D35-AE2B-978AE119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D0C-07DB-4418-8107-789D281B336C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00748-5877-469E-9BCE-C929CDCD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2884F-AEA2-4D7C-BC30-0D072C6B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0C4-6567-459F-93BF-7D480B18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0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RE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ege student in a hoodie and jean jacket smiles broadly at something across the classroom.">
            <a:extLst>
              <a:ext uri="{FF2B5EF4-FFF2-40B4-BE49-F238E27FC236}">
                <a16:creationId xmlns:a16="http://schemas.microsoft.com/office/drawing/2014/main" id="{D3FBABBA-EFFB-8723-4DFB-B88365F2D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3"/>
            <a:ext cx="12192000" cy="6851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3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6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GHT BLU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74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4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GRAY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71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RED on CARB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6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RED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BLU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13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VIOLE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58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GRAY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93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5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RED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2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75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3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7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24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57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6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E37CA6-007B-07DA-14EA-257D66F24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g">
            <a:extLst>
              <a:ext uri="{FF2B5EF4-FFF2-40B4-BE49-F238E27FC236}">
                <a16:creationId xmlns:a16="http://schemas.microsoft.com/office/drawing/2014/main" id="{AEE4B3C3-6D78-A2BC-C1D1-633EC0B75B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F04848-82E9-8D9E-EDA9-0D1BEFB2B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F46D2F08-BFA1-323D-8041-A4B3D061E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nibh euismod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Tincidunt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erat volutpat.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nonummy nibh euismod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FC09504-150C-61B2-5FFF-68F698B29B2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WHITE on RED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8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RED on GRA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BLUE on GRA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48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iddle of his classroom, an elementary school teacher leans down to point at a student's paper. The boy holds a red pencil and smiles at his work.">
            <a:extLst>
              <a:ext uri="{FF2B5EF4-FFF2-40B4-BE49-F238E27FC236}">
                <a16:creationId xmlns:a16="http://schemas.microsoft.com/office/drawing/2014/main" id="{E41C6DCE-1CEF-5CFA-D3FF-5A71CA239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7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LIGHT VIOLET on VIOLET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11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05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8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LIGHT VIOLET on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5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Bulle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s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4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Bullets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9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RED and LIGH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5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No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8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0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776914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40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619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46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3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794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83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VIOLE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lege students holding their notebooks share a laugh outside a school building.">
            <a:extLst>
              <a:ext uri="{FF2B5EF4-FFF2-40B4-BE49-F238E27FC236}">
                <a16:creationId xmlns:a16="http://schemas.microsoft.com/office/drawing/2014/main" id="{ED6FB341-F7F5-9842-DF4D-6D3D22DF8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30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36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8818EE-D37D-50E7-F166-FDA5EEEF4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C4C9A5-0868-2701-BC50-B6336F7A9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603EE6-48B1-A9DD-3E8C-9F040098C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21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0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8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01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96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B4CB4-1406-7FBC-0880-CB7AB119A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96E7CA0-8C3C-3EBD-6ED3-9BB769E80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72137697-89EC-9F1C-0D19-51DF4306ED77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5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9D03A-D2EB-A738-BA8D-A429CF657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809" y="1366152"/>
            <a:ext cx="2133800" cy="4871033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5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88A5F-5A6A-CE48-F65D-46990A73F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FF64230-07C6-7B2F-A4C6-3382A20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33CDB57F-9CE5-5F88-4534-111CCA92285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0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21" Type="http://schemas.openxmlformats.org/officeDocument/2006/relationships/image" Target="../media/image14.emf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image" Target="../media/image24.emf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36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4.e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image" Target="../media/image14.emf"/><Relationship Id="rId8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101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108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24796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4019" r:id="rId6"/>
    <p:sldLayoutId id="2147483666" r:id="rId7"/>
    <p:sldLayoutId id="2147484018" r:id="rId8"/>
    <p:sldLayoutId id="2147483667" r:id="rId9"/>
    <p:sldLayoutId id="2147484017" r:id="rId10"/>
    <p:sldLayoutId id="2147483668" r:id="rId11"/>
    <p:sldLayoutId id="2147483669" r:id="rId12"/>
    <p:sldLayoutId id="2147484025" r:id="rId13"/>
    <p:sldLayoutId id="2147483670" r:id="rId14"/>
    <p:sldLayoutId id="2147483671" r:id="rId15"/>
    <p:sldLayoutId id="2147483672" r:id="rId16"/>
    <p:sldLayoutId id="2147484026" r:id="rId17"/>
    <p:sldLayoutId id="2147483673" r:id="rId18"/>
    <p:sldLayoutId id="2147484030" r:id="rId19"/>
    <p:sldLayoutId id="2147484031" r:id="rId20"/>
    <p:sldLayoutId id="2147484038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39730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4024" r:id="rId3"/>
    <p:sldLayoutId id="214748387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  <p:sldLayoutId id="2147483967" r:id="rId18"/>
    <p:sldLayoutId id="2147483968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285" y="315430"/>
            <a:ext cx="1131346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285" y="1825625"/>
            <a:ext cx="113134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67B5927-1581-294F-B094-8C1C0027CF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568413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06" imgH="403" progId="TCLayout.ActiveDocument.1">
                  <p:embed/>
                </p:oleObj>
              </mc:Choice>
              <mc:Fallback>
                <p:oleObj name="think-cell Slide" r:id="rId17" imgW="406" imgH="40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67B5927-1581-294F-B094-8C1C0027CF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6F0E88-EA22-6F44-8DFA-A231331C1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5026A7-14AA-E140-B827-E87D9F843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r>
              <a:rPr lang="en-US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24144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1" r:id="rId2"/>
    <p:sldLayoutId id="2147483803" r:id="rId3"/>
    <p:sldLayoutId id="2147483784" r:id="rId4"/>
    <p:sldLayoutId id="2147483785" r:id="rId5"/>
    <p:sldLayoutId id="2147483793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403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agazine Grotesque 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7216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3884" r:id="rId2"/>
    <p:sldLayoutId id="2147484034" r:id="rId3"/>
    <p:sldLayoutId id="2147484033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FEEBE7-2301-DAE8-5FED-C2008DAEA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1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9" r:id="rId3"/>
    <p:sldLayoutId id="2147483724" r:id="rId4"/>
    <p:sldLayoutId id="2147483726" r:id="rId5"/>
    <p:sldLayoutId id="2147483728" r:id="rId6"/>
    <p:sldLayoutId id="2147483727" r:id="rId7"/>
    <p:sldLayoutId id="2147483730" r:id="rId8"/>
    <p:sldLayoutId id="214748373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64E1BE-276C-2AE9-C09F-9B5AE473E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2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851" r:id="rId3"/>
    <p:sldLayoutId id="2147483853" r:id="rId4"/>
    <p:sldLayoutId id="2147483854" r:id="rId5"/>
    <p:sldLayoutId id="2147483823" r:id="rId6"/>
    <p:sldLayoutId id="2147484007" r:id="rId7"/>
    <p:sldLayoutId id="2147484008" r:id="rId8"/>
    <p:sldLayoutId id="2147484009" r:id="rId9"/>
    <p:sldLayoutId id="2147484010" r:id="rId10"/>
    <p:sldLayoutId id="2147484040" r:id="rId11"/>
    <p:sldLayoutId id="2147484041" r:id="rId12"/>
    <p:sldLayoutId id="2147484042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43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A7FF24D-3083-F0BB-5689-D44065EF2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991" r:id="rId4"/>
    <p:sldLayoutId id="2147483992" r:id="rId5"/>
    <p:sldLayoutId id="2147483759" r:id="rId6"/>
    <p:sldLayoutId id="2147483760" r:id="rId7"/>
    <p:sldLayoutId id="2147483761" r:id="rId8"/>
    <p:sldLayoutId id="2147483762" r:id="rId9"/>
    <p:sldLayoutId id="2147483804" r:id="rId10"/>
    <p:sldLayoutId id="2147483807" r:id="rId11"/>
    <p:sldLayoutId id="2147483810" r:id="rId12"/>
    <p:sldLayoutId id="2147483813" r:id="rId13"/>
    <p:sldLayoutId id="2147483805" r:id="rId14"/>
    <p:sldLayoutId id="2147483808" r:id="rId15"/>
    <p:sldLayoutId id="2147483811" r:id="rId16"/>
    <p:sldLayoutId id="2147484028" r:id="rId17"/>
    <p:sldLayoutId id="2147483806" r:id="rId18"/>
    <p:sldLayoutId id="2147483809" r:id="rId19"/>
    <p:sldLayoutId id="2147483812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4027" r:id="rId26"/>
    <p:sldLayoutId id="2147483822" r:id="rId27"/>
    <p:sldLayoutId id="2147484006" r:id="rId28"/>
    <p:sldLayoutId id="2147483994" r:id="rId29"/>
    <p:sldLayoutId id="2147483995" r:id="rId30"/>
    <p:sldLayoutId id="2147483996" r:id="rId31"/>
    <p:sldLayoutId id="2147484003" r:id="rId32"/>
    <p:sldLayoutId id="2147484039" r:id="rId3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43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D7CD0AD-3FBA-9E80-E8BE-87BF97A9B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7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4029" r:id="rId2"/>
    <p:sldLayoutId id="2147483764" r:id="rId3"/>
    <p:sldLayoutId id="2147483993" r:id="rId4"/>
    <p:sldLayoutId id="2147483765" r:id="rId5"/>
    <p:sldLayoutId id="2147483766" r:id="rId6"/>
    <p:sldLayoutId id="2147483767" r:id="rId7"/>
    <p:sldLayoutId id="2147483792" r:id="rId8"/>
    <p:sldLayoutId id="2147484035" r:id="rId9"/>
    <p:sldLayoutId id="2147483794" r:id="rId10"/>
    <p:sldLayoutId id="2147483997" r:id="rId11"/>
    <p:sldLayoutId id="2147483998" r:id="rId12"/>
    <p:sldLayoutId id="2147483999" r:id="rId13"/>
    <p:sldLayoutId id="2147483983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2F38E9-DDDD-6F6F-F59C-5DF1E3FF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2F38E9-DDDD-6F6F-F59C-5DF1E3FF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1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sharpen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s://apps.apple.com/us/app/sharpen-college-exam-prep/id1595642363" TargetMode="External"/><Relationship Id="rId7" Type="http://schemas.openxmlformats.org/officeDocument/2006/relationships/image" Target="../media/image55.png"/><Relationship Id="rId2" Type="http://schemas.openxmlformats.org/officeDocument/2006/relationships/hyperlink" Target="https://play.google.com/store/apps/details?id=com.mheducation.redi&amp;hl=en_US" TargetMode="Externa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://www.studysharpen.com" TargetMode="External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education.com/highered/support/student/connect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58.png"/><Relationship Id="rId5" Type="http://schemas.openxmlformats.org/officeDocument/2006/relationships/image" Target="../media/image30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60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60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McGraw Hill Connect ®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Student Registration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8087" y="4122407"/>
            <a:ext cx="4887913" cy="723986"/>
          </a:xfrm>
        </p:spPr>
        <p:txBody>
          <a:bodyPr/>
          <a:lstStyle/>
          <a:p>
            <a:r>
              <a:rPr lang="en-US" dirty="0"/>
              <a:t>Moodle with Inclusive Access </a:t>
            </a:r>
          </a:p>
          <a:p>
            <a:r>
              <a:rPr lang="en-US" dirty="0"/>
              <a:t>LTIA Deep Integration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13C9-3AD3-29F5-48C7-E6563838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80" y="1718704"/>
            <a:ext cx="4831300" cy="1420574"/>
          </a:xfrm>
        </p:spPr>
        <p:txBody>
          <a:bodyPr/>
          <a:lstStyle/>
          <a:p>
            <a:r>
              <a:rPr lang="en-US"/>
              <a:t>Getting Started with McGraw Hill Connect</a:t>
            </a:r>
            <a:r>
              <a:rPr lang="en-US" baseline="30000"/>
              <a:t> ®</a:t>
            </a:r>
            <a:r>
              <a:rPr lang="en-US"/>
              <a:t> </a:t>
            </a: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EB6F2-1D61-AD49-4BF3-123CE624DB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8087" y="3101973"/>
            <a:ext cx="4533631" cy="723986"/>
          </a:xfrm>
        </p:spPr>
        <p:txBody>
          <a:bodyPr/>
          <a:lstStyle/>
          <a:p>
            <a:r>
              <a:rPr lang="en-US"/>
              <a:t>What to Know on Your </a:t>
            </a:r>
            <a:br>
              <a:rPr lang="en-US"/>
            </a:br>
            <a:r>
              <a:rPr lang="en-US"/>
              <a:t>First Day of Class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F8DC1-294A-3B17-394F-77CB7480A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18B3A-34B7-765B-6FFF-954DC31DB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5977C7-63D2-A57C-FF70-D762B6C44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51"/>
          <a:stretch/>
        </p:blipFill>
        <p:spPr>
          <a:xfrm>
            <a:off x="5671335" y="583701"/>
            <a:ext cx="6664502" cy="62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1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ECB67-2626-98B6-7B2E-FC76D302C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02517-75C5-6C46-BC82-F842B0B3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Students: What is Sharpen?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0A3F45-C847-CAC3-F71D-3D129B93ED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Sharpen is McGraw Hill's newest study tool: an exam prep app included in Connect! By using these platforms together, you can master your course material and ace your exams. </a:t>
            </a:r>
            <a:endParaRPr lang="en-US"/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Sharpen has hundreds of bite-sized tools customized for your course to help you learn in just 5 minutes. The app's AI engine delivers personalized study tips based on your progress, so you can see what you've mastered and what you need to review.</a:t>
            </a:r>
            <a:endParaRPr lang="en-US"/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Since Sharpen is made by McGraw Hill, you can trust its content: accurate and focused on the most important concepts. You can launch Sharpen with one click from Connect or the LMS or log into </a:t>
            </a:r>
            <a:r>
              <a:rPr lang="en-US" b="1" err="1">
                <a:latin typeface="Arial"/>
                <a:cs typeface="Arial"/>
              </a:rPr>
              <a:t>Sharpen's</a:t>
            </a:r>
            <a:r>
              <a:rPr lang="en-US" b="1">
                <a:latin typeface="Arial"/>
                <a:cs typeface="Arial"/>
              </a:rPr>
              <a:t> web or mobile apps.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6AE97EF-0C45-24CA-FE18-8ECC8ED53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68DC74-3731-B670-7F27-B5FB24110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Connect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7" name="Picture 6" descr="Laptop showing the McGraw Hill Connect platform and a mobile phone showing the Sharpen study app.">
            <a:extLst>
              <a:ext uri="{FF2B5EF4-FFF2-40B4-BE49-F238E27FC236}">
                <a16:creationId xmlns:a16="http://schemas.microsoft.com/office/drawing/2014/main" id="{25FAB81B-B0F0-B287-4225-8C0021948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447" y="4972640"/>
            <a:ext cx="2546193" cy="18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2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47DA-790C-DC08-B987-3996A92D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51B435-6E5D-6EBD-DD9B-4F902C122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64A10-43F9-3430-2972-CA8AE9278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Connect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919D9B-5B7C-9214-E598-94D20ED8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/>
              <a:t>Sharpen is the ultimate college study app for exam prep</a:t>
            </a:r>
            <a:endParaRPr lang="en-US" sz="2200" b="0">
              <a:solidFill>
                <a:srgbClr val="000000"/>
              </a:solidFill>
            </a:endParaRPr>
          </a:p>
        </p:txBody>
      </p:sp>
      <p:pic>
        <p:nvPicPr>
          <p:cNvPr id="15" name="Picture 14" descr="Screenshots of Sharpen features on a mobile phone, left to right:&#10;Videos.&#10;Chapter summaries.&#10;Flashcards.&#10;Quiz bank for exam prep.&#10;The Improve section.">
            <a:extLst>
              <a:ext uri="{FF2B5EF4-FFF2-40B4-BE49-F238E27FC236}">
                <a16:creationId xmlns:a16="http://schemas.microsoft.com/office/drawing/2014/main" id="{4D7329B5-9022-32EB-171E-63A1E3CCA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54" y="1519947"/>
            <a:ext cx="11600292" cy="34389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CA7E5D-8879-FB6D-FC14-543B8C66B393}"/>
              </a:ext>
            </a:extLst>
          </p:cNvPr>
          <p:cNvSpPr txBox="1"/>
          <p:nvPr/>
        </p:nvSpPr>
        <p:spPr>
          <a:xfrm>
            <a:off x="403621" y="5248436"/>
            <a:ext cx="116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VIDEOS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357D24-178B-42E5-AB3D-6FDD8A46F991}"/>
              </a:ext>
            </a:extLst>
          </p:cNvPr>
          <p:cNvSpPr txBox="1"/>
          <p:nvPr/>
        </p:nvSpPr>
        <p:spPr>
          <a:xfrm>
            <a:off x="2569458" y="5170976"/>
            <a:ext cx="180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CHAPTER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SUMMARIES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8A1D04-FFA7-A18E-39EB-83779F730771}"/>
              </a:ext>
            </a:extLst>
          </p:cNvPr>
          <p:cNvSpPr txBox="1"/>
          <p:nvPr/>
        </p:nvSpPr>
        <p:spPr>
          <a:xfrm>
            <a:off x="5067562" y="5294602"/>
            <a:ext cx="200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FLASHCARDS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4B6544-82B2-43AD-ED31-6A2AB6AC827A}"/>
              </a:ext>
            </a:extLst>
          </p:cNvPr>
          <p:cNvSpPr txBox="1"/>
          <p:nvPr/>
        </p:nvSpPr>
        <p:spPr>
          <a:xfrm>
            <a:off x="7543610" y="5140714"/>
            <a:ext cx="2005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QUIZ BANK FOR EXAM PREP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63C3E1-5627-25CB-FD55-C9E58B6367C0}"/>
              </a:ext>
            </a:extLst>
          </p:cNvPr>
          <p:cNvSpPr txBox="1"/>
          <p:nvPr/>
        </p:nvSpPr>
        <p:spPr>
          <a:xfrm>
            <a:off x="10239677" y="5110764"/>
            <a:ext cx="147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 SECTION</a:t>
            </a:r>
          </a:p>
        </p:txBody>
      </p:sp>
    </p:spTree>
    <p:extLst>
      <p:ext uri="{BB962C8B-B14F-4D97-AF65-F5344CB8AC3E}">
        <p14:creationId xmlns:p14="http://schemas.microsoft.com/office/powerpoint/2010/main" val="67317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FA2E2-6E98-FB93-D509-F1AA29412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8EBE8FB-1025-7E4C-41DA-28BE7BBAF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00517CD-2ED7-68EF-1595-2AECB3384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Connect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FA73ADC0-44B8-C9A8-1083-D46A818AAF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83971" y="896257"/>
            <a:ext cx="7614557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the Sharpen College Study App – Scan This Code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​</a:t>
            </a:r>
          </a:p>
        </p:txBody>
      </p:sp>
      <p:pic>
        <p:nvPicPr>
          <p:cNvPr id="7" name="Google Shape;407;p82" descr="Sharpen logo.">
            <a:extLst>
              <a:ext uri="{FF2B5EF4-FFF2-40B4-BE49-F238E27FC236}">
                <a16:creationId xmlns:a16="http://schemas.microsoft.com/office/drawing/2014/main" id="{EE10A906-799B-8E13-E8B4-B8ECD06573B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5975" y="1296154"/>
            <a:ext cx="3566160" cy="89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QR code to download Sharpen.">
            <a:extLst>
              <a:ext uri="{FF2B5EF4-FFF2-40B4-BE49-F238E27FC236}">
                <a16:creationId xmlns:a16="http://schemas.microsoft.com/office/drawing/2014/main" id="{31BD18CA-E462-26DA-7134-B0B2AD119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975" y="2042355"/>
            <a:ext cx="3642847" cy="3653776"/>
          </a:xfrm>
          <a:prstGeom prst="rect">
            <a:avLst/>
          </a:prstGeom>
        </p:spPr>
      </p:pic>
      <p:pic>
        <p:nvPicPr>
          <p:cNvPr id="10" name="Picture 10" descr="Apple App Store icon.">
            <a:extLst>
              <a:ext uri="{FF2B5EF4-FFF2-40B4-BE49-F238E27FC236}">
                <a16:creationId xmlns:a16="http://schemas.microsoft.com/office/drawing/2014/main" id="{2BD7A65A-CB13-3540-19A1-A6F893A6D8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" b="5482"/>
          <a:stretch/>
        </p:blipFill>
        <p:spPr bwMode="auto">
          <a:xfrm>
            <a:off x="3527861" y="5875918"/>
            <a:ext cx="2451194" cy="7607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Google Play Store icon.">
            <a:extLst>
              <a:ext uri="{FF2B5EF4-FFF2-40B4-BE49-F238E27FC236}">
                <a16:creationId xmlns:a16="http://schemas.microsoft.com/office/drawing/2014/main" id="{C72D5321-6A39-DE58-DBE9-530C5E8E84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16958" r="10618" b="17565"/>
          <a:stretch/>
        </p:blipFill>
        <p:spPr bwMode="auto">
          <a:xfrm>
            <a:off x="6122230" y="5875918"/>
            <a:ext cx="2451195" cy="7607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2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C51BE-8D8C-5D3A-1A88-37C9291EE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7E6315-7A9A-B783-CF4C-EDA0D5DD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Students, here are tips to make the most of Connect: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B6105D-F1A2-29D1-4CA2-FB347CD25F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Stay Organized </a:t>
            </a:r>
            <a:endParaRPr lang="en-US" b="1">
              <a:solidFill>
                <a:schemeClr val="tx1"/>
              </a:solidFill>
            </a:endParaRPr>
          </a:p>
          <a:p>
            <a:pPr marL="572770" lvl="1" indent="-342900">
              <a:spcAft>
                <a:spcPts val="600"/>
              </a:spcAft>
            </a:pPr>
            <a:r>
              <a:rPr lang="en-US" sz="1800">
                <a:latin typeface="Arial"/>
                <a:cs typeface="Arial"/>
              </a:rPr>
              <a:t>Digital Course Planner has all your upcoming Connect assignments in one place, and you can customize calendar alerts. 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Aft>
                <a:spcPts val="600"/>
              </a:spcAft>
              <a:buNone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Focus On What Matters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>
                <a:latin typeface="Arial"/>
                <a:cs typeface="Arial"/>
              </a:rPr>
              <a:t>Use Reports to track your performance and understanding of key concepts.</a:t>
            </a:r>
          </a:p>
          <a:p>
            <a:pPr marL="572770" lvl="1" indent="-342900">
              <a:spcAft>
                <a:spcPts val="600"/>
              </a:spcAft>
            </a:pPr>
            <a:endParaRPr lang="en-US" sz="1800"/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>
                <a:latin typeface="Arial"/>
                <a:cs typeface="Arial"/>
              </a:rPr>
              <a:t>Download the free </a:t>
            </a:r>
            <a:r>
              <a:rPr lang="en-US" sz="1800" err="1">
                <a:latin typeface="Arial"/>
                <a:cs typeface="Arial"/>
              </a:rPr>
              <a:t>ReadAnywhere</a:t>
            </a:r>
            <a:r>
              <a:rPr lang="en-US" sz="1800">
                <a:latin typeface="Arial"/>
                <a:cs typeface="Arial"/>
              </a:rPr>
              <a:t> app to take your eBook* and </a:t>
            </a:r>
            <a:r>
              <a:rPr lang="en-US" sz="1800" err="1">
                <a:latin typeface="Arial"/>
                <a:cs typeface="Arial"/>
              </a:rPr>
              <a:t>SmartBook</a:t>
            </a:r>
            <a:r>
              <a:rPr lang="en-US" sz="1800" baseline="30000">
                <a:latin typeface="Arial"/>
                <a:cs typeface="Arial"/>
              </a:rPr>
              <a:t>®</a:t>
            </a:r>
            <a:r>
              <a:rPr lang="en-US" sz="1800">
                <a:latin typeface="Arial"/>
                <a:cs typeface="Arial"/>
              </a:rPr>
              <a:t>* with you—online and offline, 24/7. </a:t>
            </a:r>
          </a:p>
          <a:p>
            <a:pPr lvl="1" indent="0">
              <a:spcAft>
                <a:spcPts val="600"/>
              </a:spcAft>
              <a:buNone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US" sz="1400">
                <a:latin typeface="Arial"/>
                <a:cs typeface="Arial"/>
              </a:rPr>
              <a:t>*</a:t>
            </a:r>
            <a:r>
              <a:rPr lang="en-US" sz="1400" i="1" err="1">
                <a:latin typeface="Arial"/>
                <a:cs typeface="Arial"/>
              </a:rPr>
              <a:t>ReadAnywhere</a:t>
            </a:r>
            <a:r>
              <a:rPr lang="en-US" sz="1400" i="1">
                <a:latin typeface="Arial"/>
                <a:cs typeface="Arial"/>
              </a:rPr>
              <a:t> supports newer eBooks and </a:t>
            </a:r>
            <a:r>
              <a:rPr lang="en-US" sz="1400" i="1" err="1">
                <a:latin typeface="Arial"/>
                <a:cs typeface="Arial"/>
              </a:rPr>
              <a:t>SmartBook</a:t>
            </a:r>
            <a:r>
              <a:rPr lang="en-US" sz="1400" i="1">
                <a:latin typeface="Arial"/>
                <a:cs typeface="Arial"/>
              </a:rPr>
              <a:t>. May not be available in your specific Connect course.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FD1BB5C-83F9-D82B-97A0-611541C62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8BDDDD4-0CCE-5CC2-6BC3-51BFB1453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Connect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7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3D2C7-0C6B-79EB-491C-346307AE7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8B42C3-BC93-F8B8-DD07-9E5BF928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Students, here are some tips to ace your exams with Sharpen: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82B4A1-71EF-18ED-DCD8-78270D5BD1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482496"/>
            <a:ext cx="10706330" cy="43740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Exam Prep</a:t>
            </a:r>
            <a:endParaRPr lang="en-US" b="1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Spend 10 minutes on Quiz Bank to confirm what you know and check Improve for tips to master concepts you missed. </a:t>
            </a:r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Weekly Review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Flip through Sharpen flashcards for 5 minutes to test yourself on chapters covered in class.   </a:t>
            </a:r>
          </a:p>
          <a:p>
            <a:pPr marL="572770" lvl="1" indent="-342900">
              <a:spcAft>
                <a:spcPts val="600"/>
              </a:spcAft>
              <a:buFont typeface="Arial"/>
              <a:buChar char="•"/>
            </a:pPr>
            <a:endParaRPr lang="en-US" sz="180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Refresher Before Class</a:t>
            </a:r>
            <a:endParaRPr lang="en-US" b="1"/>
          </a:p>
          <a:p>
            <a:pPr marL="572770" lvl="1" indent="-342900">
              <a:spcAft>
                <a:spcPts val="600"/>
              </a:spcAft>
              <a:buFont typeface="Arial"/>
              <a:buChar char="•"/>
            </a:pPr>
            <a:r>
              <a:rPr lang="en-US" sz="1800">
                <a:latin typeface="Arial"/>
                <a:cs typeface="Arial"/>
              </a:rPr>
              <a:t>Spend 5 minutes on Sharpen summaries and videos to review key concepts.</a:t>
            </a:r>
            <a:endParaRPr lang="en-US" sz="1800"/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24/7 Access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Download the Sharpen mobile phone app for iOS or Android. On laptops or tablets, log into Sharpen at </a:t>
            </a:r>
            <a:r>
              <a:rPr lang="en-US" sz="1800">
                <a:latin typeface="Arial"/>
                <a:cs typeface="Arial"/>
                <a:hlinkClick r:id="rId3"/>
              </a:rPr>
              <a:t>www.studysharpen.com</a:t>
            </a:r>
            <a:r>
              <a:rPr lang="en-US" sz="1800">
                <a:latin typeface="Arial"/>
                <a:cs typeface="Arial"/>
              </a:rPr>
              <a:t> or through Connect or LMS launch points. </a:t>
            </a:r>
            <a:endParaRPr lang="en-US" sz="1800"/>
          </a:p>
          <a:p>
            <a:pPr marL="572770" lvl="1" indent="-342900">
              <a:spcAft>
                <a:spcPts val="600"/>
              </a:spcAft>
              <a:buFont typeface="Arial"/>
              <a:buChar char="•"/>
            </a:pPr>
            <a:endParaRPr lang="en-US" sz="1300">
              <a:latin typeface="Arial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FDE8D9A-7100-30DC-B8F3-B4A80AF57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D7CDFD-6A1E-3B56-2F7E-1CF15406D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Connect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148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79" y="835665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Students: Study on your Smartphone or Tablet!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5671F-AF2D-46C1-984C-E962B4AE6DF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487258" y="1362128"/>
            <a:ext cx="6570190" cy="26930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300" b="1" err="1">
                <a:latin typeface="Arial"/>
                <a:cs typeface="Arial"/>
              </a:rPr>
              <a:t>ReadAnywhere</a:t>
            </a:r>
            <a:r>
              <a:rPr lang="en-US" sz="1300" b="1" baseline="30000">
                <a:latin typeface="Arial"/>
                <a:cs typeface="Arial"/>
              </a:rPr>
              <a:t>®</a:t>
            </a:r>
            <a:r>
              <a:rPr lang="en-US" sz="1300" b="1">
                <a:latin typeface="Arial"/>
                <a:cs typeface="Arial"/>
              </a:rPr>
              <a:t> App</a:t>
            </a:r>
            <a:endParaRPr lang="en-US" sz="1300">
              <a:latin typeface="Arial"/>
              <a:cs typeface="Arial"/>
            </a:endParaRPr>
          </a:p>
          <a:p>
            <a:endParaRPr lang="en-US" sz="1300"/>
          </a:p>
          <a:p>
            <a:r>
              <a:rPr lang="en-US" sz="1300">
                <a:latin typeface="Arial"/>
                <a:cs typeface="Arial"/>
              </a:rPr>
              <a:t>Download the free </a:t>
            </a:r>
            <a:r>
              <a:rPr lang="en-US" sz="1300" err="1">
                <a:latin typeface="Arial"/>
                <a:cs typeface="Arial"/>
              </a:rPr>
              <a:t>ReadAnywhere</a:t>
            </a:r>
            <a:r>
              <a:rPr lang="en-US" sz="1300">
                <a:latin typeface="Arial"/>
                <a:cs typeface="Arial"/>
              </a:rPr>
              <a:t> app to your Android or iOS smartphone or tablet and access your course eBook for offline study access anytime, anywhere. </a:t>
            </a:r>
          </a:p>
          <a:p>
            <a:endParaRPr lang="en-US" sz="1300"/>
          </a:p>
          <a:p>
            <a:r>
              <a:rPr lang="en-US" sz="1300">
                <a:latin typeface="Arial"/>
                <a:cs typeface="Arial"/>
              </a:rPr>
              <a:t>More than </a:t>
            </a:r>
            <a:r>
              <a:rPr lang="en-US" sz="1300" u="sng">
                <a:latin typeface="Arial"/>
                <a:cs typeface="Arial"/>
              </a:rPr>
              <a:t>1 million students and instructors</a:t>
            </a:r>
            <a:r>
              <a:rPr lang="en-US" sz="1300">
                <a:latin typeface="Arial"/>
                <a:cs typeface="Arial"/>
              </a:rPr>
              <a:t> have downloaded the </a:t>
            </a:r>
            <a:r>
              <a:rPr lang="en-US" sz="1300" err="1">
                <a:latin typeface="Arial"/>
                <a:cs typeface="Arial"/>
              </a:rPr>
              <a:t>ReadAnywhere</a:t>
            </a:r>
            <a:r>
              <a:rPr lang="en-US" sz="1300">
                <a:latin typeface="Arial"/>
                <a:cs typeface="Arial"/>
              </a:rPr>
              <a:t> app, which has a 4.7 rating on the App Store.</a:t>
            </a:r>
          </a:p>
          <a:p>
            <a:endParaRPr lang="en-US" sz="1300"/>
          </a:p>
          <a:p>
            <a:r>
              <a:rPr lang="en-US" sz="1300" b="1">
                <a:latin typeface="Arial"/>
                <a:cs typeface="Arial"/>
              </a:rPr>
              <a:t>Connect Tablet App</a:t>
            </a:r>
            <a:endParaRPr lang="en-US" sz="1300">
              <a:latin typeface="Arial"/>
              <a:cs typeface="Arial"/>
            </a:endParaRPr>
          </a:p>
          <a:p>
            <a:endParaRPr lang="en-US" sz="1300"/>
          </a:p>
          <a:p>
            <a:r>
              <a:rPr lang="en-US" sz="1300">
                <a:latin typeface="Arial"/>
                <a:cs typeface="Arial"/>
              </a:rPr>
              <a:t>Log into Connect on your tablet browser and then add it to your home screen to complete assignments. </a:t>
            </a:r>
            <a:r>
              <a:rPr lang="en-US" sz="1300" i="1">
                <a:latin typeface="Arial"/>
                <a:cs typeface="Arial"/>
              </a:rPr>
              <a:t>The Connect Tablet App is not recommended for smartphone use.</a:t>
            </a:r>
            <a:endParaRPr lang="en-US" sz="1300">
              <a:latin typeface="Arial"/>
              <a:cs typeface="Arial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36E08D-B7A3-325F-533A-E8193A8CCC4F}"/>
              </a:ext>
            </a:extLst>
          </p:cNvPr>
          <p:cNvSpPr txBox="1">
            <a:spLocks/>
          </p:cNvSpPr>
          <p:nvPr/>
        </p:nvSpPr>
        <p:spPr>
          <a:xfrm>
            <a:off x="485444" y="4172456"/>
            <a:ext cx="6570190" cy="24929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>
                <a:latin typeface="Arial"/>
                <a:cs typeface="Arial"/>
              </a:rPr>
              <a:t>Sharpen Exam Prep App</a:t>
            </a:r>
            <a:endParaRPr lang="en-US" sz="1300">
              <a:latin typeface="Arial"/>
              <a:cs typeface="Arial"/>
            </a:endParaRPr>
          </a:p>
          <a:p>
            <a:endParaRPr lang="en-US" sz="1300">
              <a:latin typeface="Arial"/>
              <a:cs typeface="Arial"/>
            </a:endParaRPr>
          </a:p>
          <a:p>
            <a:r>
              <a:rPr lang="en-US" sz="1300">
                <a:latin typeface="Arial"/>
                <a:cs typeface="Arial"/>
              </a:rPr>
              <a:t>Find the Sharpen launch point in Connect, GO, or your LMS. Click get started! </a:t>
            </a:r>
            <a:endParaRPr lang="en-US" sz="1300"/>
          </a:p>
          <a:p>
            <a:endParaRPr lang="en-US" sz="1300">
              <a:latin typeface="Arial"/>
              <a:cs typeface="Arial"/>
            </a:endParaRPr>
          </a:p>
          <a:p>
            <a:r>
              <a:rPr lang="en-US" sz="1300">
                <a:latin typeface="Arial"/>
                <a:cs typeface="Arial"/>
              </a:rPr>
              <a:t>Then download the Sharpen app to your </a:t>
            </a:r>
            <a:r>
              <a:rPr lang="en-US" sz="1300">
                <a:latin typeface="Arial"/>
                <a:cs typeface="Arial"/>
                <a:hlinkClick r:id="rId2"/>
              </a:rPr>
              <a:t>Android</a:t>
            </a:r>
            <a:r>
              <a:rPr lang="en-US" sz="1300">
                <a:latin typeface="Arial"/>
                <a:cs typeface="Arial"/>
              </a:rPr>
              <a:t> or </a:t>
            </a:r>
            <a:r>
              <a:rPr lang="en-US" sz="1300">
                <a:latin typeface="Arial"/>
                <a:cs typeface="Arial"/>
                <a:hlinkClick r:id="rId3"/>
              </a:rPr>
              <a:t>iOS</a:t>
            </a:r>
            <a:r>
              <a:rPr lang="en-US" sz="1300">
                <a:latin typeface="Arial"/>
                <a:cs typeface="Arial"/>
              </a:rPr>
              <a:t> smartphone to access your study content anytime, anywhere. </a:t>
            </a:r>
            <a:endParaRPr lang="en-US" sz="1300"/>
          </a:p>
          <a:p>
            <a:endParaRPr lang="en-US" sz="1300">
              <a:latin typeface="Arial"/>
              <a:cs typeface="Arial"/>
            </a:endParaRPr>
          </a:p>
          <a:p>
            <a:r>
              <a:rPr lang="en-US" sz="1300">
                <a:latin typeface="Arial"/>
                <a:cs typeface="Arial"/>
              </a:rPr>
              <a:t>On your tablet or laptop? Log into Sharpen web at </a:t>
            </a:r>
            <a:r>
              <a:rPr lang="en-US" sz="1300">
                <a:latin typeface="Arial"/>
                <a:cs typeface="Arial"/>
                <a:hlinkClick r:id="rId4"/>
              </a:rPr>
              <a:t>www.studysharpen.com</a:t>
            </a:r>
            <a:r>
              <a:rPr lang="en-US" sz="1300">
                <a:latin typeface="Arial"/>
                <a:cs typeface="Arial"/>
              </a:rPr>
              <a:t> to access your content. Always sign in with your school email address so your progress is up to date on any device.</a:t>
            </a:r>
            <a:endParaRPr lang="en-US" sz="130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300">
              <a:latin typeface="Arial"/>
              <a:cs typeface="Arial"/>
            </a:endParaRPr>
          </a:p>
          <a:p>
            <a:r>
              <a:rPr lang="en-US" sz="1300">
                <a:latin typeface="Arial"/>
                <a:cs typeface="Arial"/>
              </a:rPr>
              <a:t>Close to </a:t>
            </a:r>
            <a:r>
              <a:rPr lang="en-US" sz="1300" u="sng">
                <a:latin typeface="Arial"/>
                <a:cs typeface="Arial"/>
              </a:rPr>
              <a:t>1 million students</a:t>
            </a:r>
            <a:r>
              <a:rPr lang="en-US" sz="1300">
                <a:latin typeface="Arial"/>
                <a:cs typeface="Arial"/>
              </a:rPr>
              <a:t> have tried Sharpen, which has a 4.7 App Store rating.</a:t>
            </a:r>
            <a:endParaRPr lang="en-US" sz="1300"/>
          </a:p>
        </p:txBody>
      </p:sp>
      <p:pic>
        <p:nvPicPr>
          <p:cNvPr id="9" name="Picture 8" descr="Image of the ReadAnywhere App Logo.">
            <a:extLst>
              <a:ext uri="{FF2B5EF4-FFF2-40B4-BE49-F238E27FC236}">
                <a16:creationId xmlns:a16="http://schemas.microsoft.com/office/drawing/2014/main" id="{E9C0DE07-94EA-47D2-9677-F594AD588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331" y="1015067"/>
            <a:ext cx="2316113" cy="241267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142E43-DE2B-6632-4863-878684C53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>
                <a:latin typeface="Arial"/>
                <a:cs typeface="Arial"/>
              </a:rPr>
              <a:t>Getting Started with Connect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Image of the Sharpen logo.">
            <a:extLst>
              <a:ext uri="{FF2B5EF4-FFF2-40B4-BE49-F238E27FC236}">
                <a16:creationId xmlns:a16="http://schemas.microsoft.com/office/drawing/2014/main" id="{081C7F18-E127-826A-1D86-6108352F6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769" y="3428697"/>
            <a:ext cx="2056966" cy="2112737"/>
          </a:xfrm>
          <a:prstGeom prst="roundRect">
            <a:avLst/>
          </a:prstGeom>
        </p:spPr>
      </p:pic>
      <p:pic>
        <p:nvPicPr>
          <p:cNvPr id="10" name="Picture 9" descr="Apple App Store icon.">
            <a:extLst>
              <a:ext uri="{FF2B5EF4-FFF2-40B4-BE49-F238E27FC236}">
                <a16:creationId xmlns:a16="http://schemas.microsoft.com/office/drawing/2014/main" id="{6103DF3C-37C4-72FB-C49B-56BA553F5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8783" y="5732826"/>
            <a:ext cx="1319080" cy="460496"/>
          </a:xfrm>
          <a:prstGeom prst="rect">
            <a:avLst/>
          </a:prstGeom>
        </p:spPr>
      </p:pic>
      <p:pic>
        <p:nvPicPr>
          <p:cNvPr id="8" name="Picture 7" descr="Google Play Store icon.">
            <a:extLst>
              <a:ext uri="{FF2B5EF4-FFF2-40B4-BE49-F238E27FC236}">
                <a16:creationId xmlns:a16="http://schemas.microsoft.com/office/drawing/2014/main" id="{50E6952B-DBF3-0425-E3E1-B8EB79D1D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546" y="5730707"/>
            <a:ext cx="1406463" cy="45541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1A92296-2EAE-60D8-EB39-80A7247D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653" y="144202"/>
            <a:ext cx="1923691" cy="4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47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5F1E2-17B3-A013-C959-291EBE67D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3292B-5D85-5CE6-D8BC-45D98E7161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81500" y="1306513"/>
            <a:ext cx="7018338" cy="5283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Connect Student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 how to register, navigate Connect, use SmartBook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®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download the ReadAnywhere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®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app, and more!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mheducation.com/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highered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/support/student/connect.html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Plus, access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technical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via chat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phone 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(800) 331-5094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Hours of Operation: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Sunday: 12 PM to 12 AM 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Monday–Thursday: 24 hours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Friday: 12 AM to 9 PM ET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Saturday: 10 AM to 8 PM ET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E766CE-7799-F25F-DBD6-7360E926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23" t="28837" r="58035" b="14977"/>
          <a:stretch/>
        </p:blipFill>
        <p:spPr>
          <a:xfrm>
            <a:off x="452062" y="2139190"/>
            <a:ext cx="3174714" cy="33178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B1905E1-2753-B4E9-BE76-D17C5562F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53" y="144202"/>
            <a:ext cx="1923691" cy="458154"/>
          </a:xfrm>
          <a:prstGeom prst="rect">
            <a:avLst/>
          </a:prstGeom>
        </p:spPr>
      </p:pic>
      <p:pic>
        <p:nvPicPr>
          <p:cNvPr id="2" name="Picture 6" descr="QR code to scan to access Connect student support.">
            <a:extLst>
              <a:ext uri="{FF2B5EF4-FFF2-40B4-BE49-F238E27FC236}">
                <a16:creationId xmlns:a16="http://schemas.microsoft.com/office/drawing/2014/main" id="{42D9CE48-3DF9-4968-D117-5A388ADAC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7258" y="3508780"/>
            <a:ext cx="3033485" cy="30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3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7B711-4DBF-9243-6526-349BEE169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3F5F1-3953-7077-094E-18C2D3265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BE680-F286-5F0A-67B2-3AC64F7952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7538" y="1714500"/>
            <a:ext cx="7081837" cy="44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46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Sharpen Companion Purchase Flow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IA Registration: Conn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ect Integrated with a Learning Management System (LMS)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63B5C2C-DB9D-0544-7D71-0F42C1518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EFFD9DE-0378-9FA1-EC12-952CED01F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Getting Started with McGraw Hill Connect</a:t>
            </a:r>
            <a:r>
              <a:rPr lang="en-US" baseline="30000"/>
              <a:t> ®</a:t>
            </a:r>
            <a:r>
              <a:rPr lang="en-US"/>
              <a:t> </a:t>
            </a: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EC2852-0BC7-7C70-FE04-E31FABBB6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6624F-BBCD-4210-2044-75519B896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22" t="15233" b="246"/>
          <a:stretch/>
        </p:blipFill>
        <p:spPr>
          <a:xfrm>
            <a:off x="3884263" y="3002037"/>
            <a:ext cx="4834427" cy="3846317"/>
          </a:xfrm>
          <a:prstGeom prst="rect">
            <a:avLst/>
          </a:prstGeom>
        </p:spPr>
      </p:pic>
      <p:pic>
        <p:nvPicPr>
          <p:cNvPr id="8" name="Picture 7" descr="Laptop showing the McGraw Hill Connect platform and a mobile phone showing the Sharpen study app.">
            <a:extLst>
              <a:ext uri="{FF2B5EF4-FFF2-40B4-BE49-F238E27FC236}">
                <a16:creationId xmlns:a16="http://schemas.microsoft.com/office/drawing/2014/main" id="{D73D54A7-768E-BE61-DC7B-3670508B4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455" y="4432478"/>
            <a:ext cx="2938738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1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D5554-7FC2-80B6-2D28-78E18C1BD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37C7A2-D579-1FFF-120F-9D524A00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2716137"/>
            <a:ext cx="2308129" cy="194890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Accessing McGraw Hill Connect:</a:t>
            </a:r>
            <a:br>
              <a:rPr lang="en-US">
                <a:latin typeface="Arial"/>
                <a:cs typeface="Arial"/>
              </a:rPr>
            </a:b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Moodle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4F36-605D-E159-F5FA-8BB8AE3FE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4046D0-D78C-F99F-C249-D1E2735F40F8}"/>
              </a:ext>
            </a:extLst>
          </p:cNvPr>
          <p:cNvSpPr txBox="1"/>
          <p:nvPr/>
        </p:nvSpPr>
        <p:spPr>
          <a:xfrm>
            <a:off x="4496615" y="1627094"/>
            <a:ext cx="17391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ea typeface="Calibri"/>
                <a:cs typeface="Calibri"/>
              </a:rPr>
              <a:t>Step 1</a:t>
            </a:r>
            <a:endParaRPr lang="en-US" sz="2400" b="1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DC54E7-74D9-5B70-E0E4-1278D51F0FDE}"/>
              </a:ext>
            </a:extLst>
          </p:cNvPr>
          <p:cNvSpPr txBox="1"/>
          <p:nvPr/>
        </p:nvSpPr>
        <p:spPr>
          <a:xfrm>
            <a:off x="4500561" y="2089315"/>
            <a:ext cx="76351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To access McGraw Hill Connect from your Moodle course, select a McGraw Hill Connect assignment from a topic area. On the next screen, click to launch it.</a:t>
            </a:r>
          </a:p>
        </p:txBody>
      </p:sp>
      <p:pic>
        <p:nvPicPr>
          <p:cNvPr id="6" name="Picture 7" descr="Moodle course screenshot showing the student's Connect assignment. Yellow rectangle highlights the assignment.">
            <a:extLst>
              <a:ext uri="{FF2B5EF4-FFF2-40B4-BE49-F238E27FC236}">
                <a16:creationId xmlns:a16="http://schemas.microsoft.com/office/drawing/2014/main" id="{77FF6D61-136C-CF2B-C345-1CEA7EB8E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091" y="2777242"/>
            <a:ext cx="5618018" cy="2549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FAA6B-B036-7569-A879-E04B87BD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043" y="3932792"/>
            <a:ext cx="1159659" cy="36467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2" name="Picture 11" descr="Connect assignment screenshot with the launch button.">
            <a:extLst>
              <a:ext uri="{FF2B5EF4-FFF2-40B4-BE49-F238E27FC236}">
                <a16:creationId xmlns:a16="http://schemas.microsoft.com/office/drawing/2014/main" id="{76E4B612-FFCE-A66B-F726-A2DA4342A1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713" t="32740" b="465"/>
          <a:stretch/>
        </p:blipFill>
        <p:spPr>
          <a:xfrm>
            <a:off x="7742738" y="4416286"/>
            <a:ext cx="4139115" cy="1803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760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A43DFC8-760D-FA5E-F9F9-479122304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812"/>
            <a:ext cx="12192000" cy="68451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There is a 95% student satisfaction rate reported.&#10;&#10;&#10;&#10;&#10;">
            <a:extLst>
              <a:ext uri="{FF2B5EF4-FFF2-40B4-BE49-F238E27FC236}">
                <a16:creationId xmlns:a16="http://schemas.microsoft.com/office/drawing/2014/main" id="{1B13A01B-16DB-B0E2-5766-38690CAA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755" y="4434030"/>
            <a:ext cx="2227431" cy="2423969"/>
          </a:xfrm>
          <a:prstGeom prst="rect">
            <a:avLst/>
          </a:prstGeom>
        </p:spPr>
      </p:pic>
      <p:pic>
        <p:nvPicPr>
          <p:cNvPr id="13" name="Picture 12" descr="88% of students using Connect report that they find it easy to use.">
            <a:extLst>
              <a:ext uri="{FF2B5EF4-FFF2-40B4-BE49-F238E27FC236}">
                <a16:creationId xmlns:a16="http://schemas.microsoft.com/office/drawing/2014/main" id="{A585DD2F-02DA-8B7A-EADE-717BCC7FD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703" y="4434031"/>
            <a:ext cx="2734733" cy="2423968"/>
          </a:xfrm>
          <a:prstGeom prst="rect">
            <a:avLst/>
          </a:prstGeom>
        </p:spPr>
      </p:pic>
      <p:pic>
        <p:nvPicPr>
          <p:cNvPr id="11" name="Picture 10" descr="There is a 99% uptime and reliability reported among users.">
            <a:extLst>
              <a:ext uri="{FF2B5EF4-FFF2-40B4-BE49-F238E27FC236}">
                <a16:creationId xmlns:a16="http://schemas.microsoft.com/office/drawing/2014/main" id="{AA9CA2E7-A54B-32DB-2E9E-4D7112E45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046" y="4434031"/>
            <a:ext cx="2197732" cy="2423969"/>
          </a:xfrm>
          <a:prstGeom prst="rect">
            <a:avLst/>
          </a:prstGeom>
        </p:spPr>
      </p:pic>
      <p:pic>
        <p:nvPicPr>
          <p:cNvPr id="5" name="Picture 4" descr="A computer with a chat window">
            <a:extLst>
              <a:ext uri="{FF2B5EF4-FFF2-40B4-BE49-F238E27FC236}">
                <a16:creationId xmlns:a16="http://schemas.microsoft.com/office/drawing/2014/main" id="{4EB64396-0494-E881-FF52-7D72ADF54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133" y="1413000"/>
            <a:ext cx="5268209" cy="2782088"/>
          </a:xfrm>
          <a:prstGeom prst="rect">
            <a:avLst/>
          </a:prstGeom>
        </p:spPr>
      </p:pic>
      <p:sp>
        <p:nvSpPr>
          <p:cNvPr id="2" name="Content">
            <a:extLst>
              <a:ext uri="{FF2B5EF4-FFF2-40B4-BE49-F238E27FC236}">
                <a16:creationId xmlns:a16="http://schemas.microsoft.com/office/drawing/2014/main" id="{2DCC113D-1C05-E944-2ED5-9EAFBCBCFA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0905" y="2423969"/>
            <a:ext cx="3759272" cy="291139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en-US" sz="2000" b="0" dirty="0">
                <a:solidFill>
                  <a:srgbClr val="002060"/>
                </a:solidFill>
                <a:latin typeface="Arial"/>
                <a:cs typeface="Arial"/>
              </a:rPr>
              <a:t>Personalized Learning </a:t>
            </a:r>
          </a:p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en-US" sz="2000" b="0" dirty="0">
                <a:solidFill>
                  <a:srgbClr val="002060"/>
                </a:solidFill>
              </a:rPr>
              <a:t>Interactive, Course-Specific Tools</a:t>
            </a:r>
          </a:p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en-US" sz="2000" b="0" dirty="0">
                <a:solidFill>
                  <a:srgbClr val="002060"/>
                </a:solidFill>
              </a:rPr>
              <a:t>Built-in AI</a:t>
            </a:r>
          </a:p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en-US" sz="2000" b="0" dirty="0">
                <a:solidFill>
                  <a:srgbClr val="002060"/>
                </a:solidFill>
              </a:rPr>
              <a:t>Mobile eBook Access</a:t>
            </a:r>
          </a:p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en-US" sz="2000" b="0" dirty="0">
                <a:solidFill>
                  <a:srgbClr val="002060"/>
                </a:solidFill>
              </a:rPr>
              <a:t>Affordable Materials </a:t>
            </a:r>
          </a:p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en-US" sz="2000" b="0" dirty="0">
                <a:solidFill>
                  <a:srgbClr val="002060"/>
                </a:solidFill>
              </a:rPr>
              <a:t>Quality Content</a:t>
            </a:r>
          </a:p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en-US" sz="2000" b="0" dirty="0">
                <a:solidFill>
                  <a:srgbClr val="002060"/>
                </a:solidFill>
              </a:rPr>
              <a:t>Support!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5B486-3B8F-1D3E-7066-0C1216A32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8755" y="434586"/>
            <a:ext cx="2341460" cy="550591"/>
          </a:xfrm>
          <a:prstGeom prst="rect">
            <a:avLst/>
          </a:pr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A59AA992-546C-FC9F-640A-FC9DC98291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3517" y="434586"/>
            <a:ext cx="8898789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 is your personalized digital learning experience designed to help you optimize study time and ramp up your grade potential.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158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F83A8-93FC-4E3C-6772-2E56F4CC8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2B2D3-D761-B469-0333-E3A8BF884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BD002B-DC8B-314A-FB3E-248C598D2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8D90825-017A-1D39-9535-98BFEE4605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09496" y="1121920"/>
            <a:ext cx="173915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Step 2: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1BD8B1-01DB-4D9C-1BF7-BD02B422764A}"/>
              </a:ext>
            </a:extLst>
          </p:cNvPr>
          <p:cNvSpPr txBox="1">
            <a:spLocks/>
          </p:cNvSpPr>
          <p:nvPr/>
        </p:nvSpPr>
        <p:spPr>
          <a:xfrm>
            <a:off x="7106042" y="1718796"/>
            <a:ext cx="4752881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Enter your email address and click </a:t>
            </a:r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Create Account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If you receive the message "</a:t>
            </a:r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You have a Connect Account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 but have forgotten your password," click </a:t>
            </a:r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Forgot your password?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. 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*Depending on your school you might skip this step. That’s ok! Just continue the process from that step to the end. </a:t>
            </a: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b="1" i="1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</a:pPr>
            <a:endParaRPr lang="en-US" sz="1800">
              <a:latin typeface="Arial"/>
              <a:cs typeface="Arial"/>
            </a:endParaRPr>
          </a:p>
        </p:txBody>
      </p:sp>
      <p:pic>
        <p:nvPicPr>
          <p:cNvPr id="6" name="Picture 5" descr="Screenshot of Connect log-in screen.">
            <a:extLst>
              <a:ext uri="{FF2B5EF4-FFF2-40B4-BE49-F238E27FC236}">
                <a16:creationId xmlns:a16="http://schemas.microsoft.com/office/drawing/2014/main" id="{6E90F410-7F18-ACAC-32E0-8868114DB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42" y="2706007"/>
            <a:ext cx="4544182" cy="19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33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164A5-BAE6-A18A-F688-F7D7E698E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AC1F3-9D96-E4C4-9B95-BC5DFCFC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D513328-8A2D-0304-F37B-54BEE249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F4706BD-26AA-DDF7-2A05-C1F5B8961F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09496" y="1121920"/>
            <a:ext cx="173915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Step 3: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B39872-7B94-0BB2-7DD9-ADA6A8E2629E}"/>
              </a:ext>
            </a:extLst>
          </p:cNvPr>
          <p:cNvSpPr txBox="1">
            <a:spLocks/>
          </p:cNvSpPr>
          <p:nvPr/>
        </p:nvSpPr>
        <p:spPr>
          <a:xfrm>
            <a:off x="7106042" y="1718796"/>
            <a:ext cx="4752881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Create your account: Enter email, First and Last Name, create a password and select a security question. </a:t>
            </a:r>
            <a:endParaRPr lang="en-US" sz="1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Always use your school email address when creating an account. </a:t>
            </a: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To receive text alerts, enter your mobile number. Agree to the Terms and Conditions and then click </a:t>
            </a:r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Continue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333333"/>
              </a:solidFill>
            </a:endParaRPr>
          </a:p>
          <a:p>
            <a:pPr>
              <a:spcAft>
                <a:spcPts val="900"/>
              </a:spcAft>
            </a:pPr>
            <a:endParaRPr lang="en-US" sz="1800">
              <a:latin typeface="Arial"/>
              <a:cs typeface="Arial"/>
            </a:endParaRPr>
          </a:p>
        </p:txBody>
      </p:sp>
      <p:pic>
        <p:nvPicPr>
          <p:cNvPr id="10" name="Picture 9" descr="Screenshot of Connect registration screen.">
            <a:extLst>
              <a:ext uri="{FF2B5EF4-FFF2-40B4-BE49-F238E27FC236}">
                <a16:creationId xmlns:a16="http://schemas.microsoft.com/office/drawing/2014/main" id="{F2121E59-ABD0-357A-77E9-38ADEA190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056" y="852233"/>
            <a:ext cx="2030269" cy="584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94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0893F-D53C-B732-95E9-8F1B54EA1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BE609F-265B-6ECA-7C73-83EB43CFB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408F0C6-920D-FFAF-32E6-F5AC6116C4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09496" y="1121920"/>
            <a:ext cx="203850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Step 4: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6BDACE-3C95-DBBB-5431-9DD0077E9F93}"/>
              </a:ext>
            </a:extLst>
          </p:cNvPr>
          <p:cNvSpPr txBox="1">
            <a:spLocks/>
          </p:cNvSpPr>
          <p:nvPr/>
        </p:nvSpPr>
        <p:spPr>
          <a:xfrm>
            <a:off x="7106042" y="1718796"/>
            <a:ext cx="4752881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Click Complete Registration to access your learning content.</a:t>
            </a:r>
            <a:endParaRPr lang="en-US"/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Congratulations! You have successfully joined your course.</a:t>
            </a:r>
          </a:p>
          <a:p>
            <a:pPr marL="0" indent="0">
              <a:buNone/>
            </a:pPr>
            <a:endParaRPr lang="en-US" sz="1800" b="1" i="1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</a:pPr>
            <a:endParaRPr lang="en-US" sz="1800">
              <a:latin typeface="Arial"/>
              <a:cs typeface="Arial"/>
            </a:endParaRPr>
          </a:p>
        </p:txBody>
      </p:sp>
      <p:pic>
        <p:nvPicPr>
          <p:cNvPr id="17" name="Picture 16" descr="Screenshot highlighting the Complete Registration button users must click on to join the course.">
            <a:extLst>
              <a:ext uri="{FF2B5EF4-FFF2-40B4-BE49-F238E27FC236}">
                <a16:creationId xmlns:a16="http://schemas.microsoft.com/office/drawing/2014/main" id="{E824B36A-3EAB-FAC3-AFE9-9035BB5D66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24" y="1492477"/>
            <a:ext cx="6530219" cy="3232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2CD995-0289-B4EA-9FA6-A71E0C3E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257" y="2584025"/>
            <a:ext cx="2198853" cy="69760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5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ED406-8D56-2C03-32D9-8AD2857F1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13D0F-03DE-8091-49AB-81C808C83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B260E-1BE2-01E0-442F-8E686034E8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7538" y="1714500"/>
            <a:ext cx="7081837" cy="44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46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Sharpen Companion Log-In Flow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Non-IA and IA: Connect Integrated with a Learning Management System (LMS)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A80E7AA-3628-3A3C-B899-2A1793FEC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1228838-41E7-8743-64B3-0C2E5366B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Getting Started with McGraw Hill Connect</a:t>
            </a:r>
            <a:r>
              <a:rPr lang="en-US" baseline="30000"/>
              <a:t> ®</a:t>
            </a:r>
            <a:r>
              <a:rPr lang="en-US"/>
              <a:t> </a:t>
            </a: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EB1546F-E383-9624-DA0D-7BD40F193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94CDD-0A9D-0594-DEE2-47301F086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22" t="14251" b="246"/>
          <a:stretch/>
        </p:blipFill>
        <p:spPr>
          <a:xfrm>
            <a:off x="3884263" y="2957213"/>
            <a:ext cx="4834427" cy="3891041"/>
          </a:xfrm>
          <a:prstGeom prst="rect">
            <a:avLst/>
          </a:prstGeom>
        </p:spPr>
      </p:pic>
      <p:pic>
        <p:nvPicPr>
          <p:cNvPr id="8" name="Picture 7" descr="Laptop showing the McGraw Hill Connect platform and a mobile phone showing the Sharpen study app.​">
            <a:extLst>
              <a:ext uri="{FF2B5EF4-FFF2-40B4-BE49-F238E27FC236}">
                <a16:creationId xmlns:a16="http://schemas.microsoft.com/office/drawing/2014/main" id="{F9AFD67B-AD9B-571D-45B5-45CAD26F3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455" y="4432478"/>
            <a:ext cx="2938738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61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74513-6A0B-C980-D365-3133946F2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CD388-BDE4-B32C-C722-895049EA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23E38D1-00F6-3830-D6A6-316566534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330957-D553-2BC9-BB60-B6DB5CD1ED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21470" y="923998"/>
            <a:ext cx="525639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Sharpen Companion Log-In Flow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Part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941393-78B7-54EF-512E-227DB1DE7352}"/>
              </a:ext>
            </a:extLst>
          </p:cNvPr>
          <p:cNvSpPr txBox="1">
            <a:spLocks/>
          </p:cNvSpPr>
          <p:nvPr/>
        </p:nvSpPr>
        <p:spPr>
          <a:xfrm>
            <a:off x="6921470" y="1754995"/>
            <a:ext cx="5119036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Arial"/>
                <a:cs typeface="Arial"/>
              </a:rPr>
              <a:t>The LMS Cover Sheet includes two Sharpen launch points. 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Arial"/>
                <a:cs typeface="Arial"/>
              </a:rPr>
              <a:t>First, click on the top LMS Cover Sheet to open a new page with the Sharpen access point. Click </a:t>
            </a:r>
            <a:r>
              <a:rPr lang="en-US" sz="1800" b="1" dirty="0">
                <a:latin typeface="Arial"/>
                <a:cs typeface="Arial"/>
              </a:rPr>
              <a:t>Begin </a:t>
            </a:r>
            <a:r>
              <a:rPr lang="en-US" sz="1800" dirty="0">
                <a:latin typeface="Arial"/>
                <a:cs typeface="Arial"/>
              </a:rPr>
              <a:t>to launch Sharpen in a new web window.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7" name="Picture 6" descr="Screenshot of Sharpen access points on the Connect page. Yellow rectangle highlights the assignment.">
            <a:extLst>
              <a:ext uri="{FF2B5EF4-FFF2-40B4-BE49-F238E27FC236}">
                <a16:creationId xmlns:a16="http://schemas.microsoft.com/office/drawing/2014/main" id="{B2102AB5-EC71-434C-FEB4-30BD35AD5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77" y="923999"/>
            <a:ext cx="5355442" cy="2608548"/>
          </a:xfrm>
          <a:prstGeom prst="rect">
            <a:avLst/>
          </a:prstGeom>
        </p:spPr>
      </p:pic>
      <p:pic>
        <p:nvPicPr>
          <p:cNvPr id="9" name="Picture 8" descr="Screenshot of Begin button to launch Sharpen. Yellow rectangle highlights the Begin button.">
            <a:extLst>
              <a:ext uri="{FF2B5EF4-FFF2-40B4-BE49-F238E27FC236}">
                <a16:creationId xmlns:a16="http://schemas.microsoft.com/office/drawing/2014/main" id="{84543BC3-0BFA-C64F-A2FD-2E27DA75B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012" y="3542117"/>
            <a:ext cx="3512724" cy="30404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414CE-01BC-DF89-2A35-01DEC0A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456" y="1913162"/>
            <a:ext cx="1006467" cy="24921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9" name="Picture 18" descr="Sharpen web app that opens after students open Sharpen from Connect.">
            <a:extLst>
              <a:ext uri="{FF2B5EF4-FFF2-40B4-BE49-F238E27FC236}">
                <a16:creationId xmlns:a16="http://schemas.microsoft.com/office/drawing/2014/main" id="{E2528E62-6FA8-04B7-83E7-01D693DAE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7643" y="4554250"/>
            <a:ext cx="5950857" cy="1450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283A2C-66F4-FF97-9062-124486E7B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043" y="4639053"/>
            <a:ext cx="1191591" cy="350074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06800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43D05-AEF8-801C-8B9F-B0679DE87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2CF5-2A6D-250F-0D68-A02ADF26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651F751-DC0E-2BE1-C873-7E1D158E2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DBEFD0-351C-13DB-D55D-F55EAEF877E5}"/>
              </a:ext>
            </a:extLst>
          </p:cNvPr>
          <p:cNvSpPr txBox="1"/>
          <p:nvPr/>
        </p:nvSpPr>
        <p:spPr>
          <a:xfrm>
            <a:off x="6921470" y="923998"/>
            <a:ext cx="525639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ea typeface="Calibri"/>
                <a:cs typeface="Arial"/>
              </a:rPr>
              <a:t>Sharpen Companion Log-In Flow</a:t>
            </a:r>
          </a:p>
          <a:p>
            <a:r>
              <a:rPr lang="en-US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Part 2</a:t>
            </a:r>
            <a:endParaRPr lang="en-US" sz="24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EA66A1F-AB04-9744-8BCF-BC5DA997EF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21470" y="1754995"/>
            <a:ext cx="5119036" cy="4373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LMS Cover Sheet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access the second launch point, click on the bottom Sharpen assignment to open a new page with the Sharpen access point.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Begin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launch Sharpen in a new web window.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Screenshot of Sharpen access points on the Connect page. Yellow rectangle highlights the assignment.">
            <a:extLst>
              <a:ext uri="{FF2B5EF4-FFF2-40B4-BE49-F238E27FC236}">
                <a16:creationId xmlns:a16="http://schemas.microsoft.com/office/drawing/2014/main" id="{C98E3267-1366-3737-FC75-06C918A0D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77" y="923999"/>
            <a:ext cx="5355442" cy="2608548"/>
          </a:xfrm>
          <a:prstGeom prst="rect">
            <a:avLst/>
          </a:prstGeom>
        </p:spPr>
      </p:pic>
      <p:pic>
        <p:nvPicPr>
          <p:cNvPr id="10" name="Picture 9" descr="Screenshot of Begin button to launch Sharpen. Yellow rectangle highlights the Launch point.">
            <a:extLst>
              <a:ext uri="{FF2B5EF4-FFF2-40B4-BE49-F238E27FC236}">
                <a16:creationId xmlns:a16="http://schemas.microsoft.com/office/drawing/2014/main" id="{FD1BC754-F213-B3DE-5D98-37E33D528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94" y="3708144"/>
            <a:ext cx="4898572" cy="2607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5856B0-0EC7-0B8A-ADEE-DC55B78D0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455" y="2364259"/>
            <a:ext cx="1006467" cy="24921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Picture 6" descr="Sharpen web app that opens after students open Sharpen from Connect.">
            <a:extLst>
              <a:ext uri="{FF2B5EF4-FFF2-40B4-BE49-F238E27FC236}">
                <a16:creationId xmlns:a16="http://schemas.microsoft.com/office/drawing/2014/main" id="{7F45EF98-FA8C-618D-6CBC-CC920CB80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7643" y="4554250"/>
            <a:ext cx="5950857" cy="14506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53D034-9077-D990-6712-74D321D33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072" y="5412259"/>
            <a:ext cx="1465908" cy="41730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150559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DBB3D-08E0-4F77-D05F-727E0D26A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EE572-9EC7-1B66-88F3-F2C925BC55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7538" y="1714500"/>
            <a:ext cx="7081837" cy="44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Thank you!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C3C409-5836-B155-D0DA-9EF618E5A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Getting Started with McGraw Hill Connect</a:t>
            </a:r>
            <a:r>
              <a:rPr lang="en-US" baseline="30000">
                <a:latin typeface="Arial"/>
                <a:cs typeface="Arial"/>
              </a:rPr>
              <a:t> ®</a:t>
            </a:r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E89D20-0534-3B8B-5C63-8AD4D1A29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413EC-DFE6-8E97-763B-6A458D13D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2" t="15990" b="239"/>
          <a:stretch/>
        </p:blipFill>
        <p:spPr>
          <a:xfrm>
            <a:off x="3884263" y="2239979"/>
            <a:ext cx="5848785" cy="4620372"/>
          </a:xfrm>
          <a:prstGeom prst="rect">
            <a:avLst/>
          </a:prstGeom>
        </p:spPr>
      </p:pic>
      <p:pic>
        <p:nvPicPr>
          <p:cNvPr id="11" name="Picture 10" descr="Laptop showing the McGraw Hill Connect platform and a mobile phone showing the Sharpen study app.​">
            <a:extLst>
              <a:ext uri="{FF2B5EF4-FFF2-40B4-BE49-F238E27FC236}">
                <a16:creationId xmlns:a16="http://schemas.microsoft.com/office/drawing/2014/main" id="{6526AF70-00EB-6272-9C69-35FECD9C6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272" y="4941165"/>
            <a:ext cx="2304184" cy="1663123"/>
          </a:xfrm>
          <a:prstGeom prst="rect">
            <a:avLst/>
          </a:prstGeom>
        </p:spPr>
      </p:pic>
      <p:pic>
        <p:nvPicPr>
          <p:cNvPr id="14" name="Picture 13" descr="Sharpen on a computer screen and a mobile phone.">
            <a:extLst>
              <a:ext uri="{FF2B5EF4-FFF2-40B4-BE49-F238E27FC236}">
                <a16:creationId xmlns:a16="http://schemas.microsoft.com/office/drawing/2014/main" id="{A296A8E8-78EB-8F12-DA69-3DB75E69C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131" y="3120364"/>
            <a:ext cx="2077732" cy="16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0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7734" y="2318515"/>
            <a:ext cx="2731443" cy="273144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38100" dir="2700000" algn="tl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SUCCESS!</a:t>
            </a:r>
          </a:p>
        </p:txBody>
      </p:sp>
      <p:sp>
        <p:nvSpPr>
          <p:cNvPr id="5" name="Diamon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80681" y="2352971"/>
            <a:ext cx="243749" cy="243749"/>
          </a:xfrm>
          <a:prstGeom prst="diamond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iamond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93459" y="5641705"/>
            <a:ext cx="243749" cy="243749"/>
          </a:xfrm>
          <a:prstGeom prst="diamond">
            <a:avLst/>
          </a:prstGeom>
          <a:solidFill>
            <a:srgbClr val="E3BA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iamon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99540" y="4623555"/>
            <a:ext cx="243749" cy="243749"/>
          </a:xfrm>
          <a:prstGeom prst="diamond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iamond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74688" y="3444413"/>
            <a:ext cx="243749" cy="243749"/>
          </a:xfrm>
          <a:prstGeom prst="diamond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90291" y="3561134"/>
            <a:ext cx="141485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02912" y="4752523"/>
            <a:ext cx="149415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948047" y="5770672"/>
            <a:ext cx="13843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63964" y="3124116"/>
            <a:ext cx="926088" cy="9260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65100" dir="135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Ova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47004" y="4336522"/>
            <a:ext cx="926088" cy="92608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165100" dir="135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49987" y="5387649"/>
            <a:ext cx="926088" cy="926088"/>
          </a:xfrm>
          <a:prstGeom prst="ellipse">
            <a:avLst/>
          </a:prstGeom>
          <a:solidFill>
            <a:srgbClr val="E3BAFE"/>
          </a:solidFill>
          <a:ln>
            <a:noFill/>
          </a:ln>
          <a:effectLst>
            <a:innerShdw blurRad="165100" dir="135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Straight Connector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721415" y="2462964"/>
            <a:ext cx="13843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47343" y="1972092"/>
            <a:ext cx="926088" cy="9260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65100" dir="135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A1F7072A-CFCF-833C-0C76-8305D4EA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35795" y="1448962"/>
            <a:ext cx="243749" cy="243749"/>
          </a:xfrm>
          <a:prstGeom prst="diamond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6061442-C886-DFB1-AC08-A0DF6B95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55397" y="946388"/>
            <a:ext cx="926088" cy="92608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innerShdw blurRad="165100" dir="135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1C89F4-1B61-7055-85B8-9DA1D5B8C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390383" y="1577929"/>
            <a:ext cx="13843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6C46B8-D4FE-0D7C-6202-530A521276C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667" y="6129970"/>
            <a:ext cx="11669636" cy="6036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b="0" dirty="0">
                <a:latin typeface="Arial"/>
                <a:cs typeface="Arial"/>
              </a:rPr>
              <a:t>*  </a:t>
            </a:r>
            <a:r>
              <a:rPr lang="en-US" sz="1400" b="0" i="1" dirty="0" err="1">
                <a:latin typeface="Arial"/>
                <a:cs typeface="Arial"/>
              </a:rPr>
              <a:t>ReadAnywhere</a:t>
            </a:r>
            <a:r>
              <a:rPr lang="en-US" sz="1400" b="0" i="1" dirty="0">
                <a:latin typeface="Arial"/>
                <a:cs typeface="Arial"/>
              </a:rPr>
              <a:t> supports newer eBooks and </a:t>
            </a:r>
            <a:r>
              <a:rPr lang="en-US" sz="1400" b="0" i="1" dirty="0" err="1">
                <a:latin typeface="Arial"/>
                <a:cs typeface="Arial"/>
              </a:rPr>
              <a:t>SmartBook</a:t>
            </a:r>
            <a:r>
              <a:rPr lang="en-US" sz="1400" b="0" i="1" dirty="0">
                <a:latin typeface="Arial"/>
                <a:cs typeface="Arial"/>
              </a:rPr>
              <a:t> - may not be available in your Connect course. Sharpen available in most courses.</a:t>
            </a:r>
            <a:endParaRPr lang="en-US" b="0" dirty="0">
              <a:latin typeface="Arial"/>
              <a:cs typeface="Arial"/>
            </a:endParaRPr>
          </a:p>
          <a:p>
            <a:endParaRPr lang="en-US" dirty="0"/>
          </a:p>
        </p:txBody>
      </p:sp>
      <p:grpSp>
        <p:nvGrpSpPr>
          <p:cNvPr id="79" name="Group 78" descr="Get support when needed. Connect support is available 24/7 via chat or phone. Please reach out to them with any issues. They are there to help!">
            <a:extLst>
              <a:ext uri="{FF2B5EF4-FFF2-40B4-BE49-F238E27FC236}">
                <a16:creationId xmlns:a16="http://schemas.microsoft.com/office/drawing/2014/main" id="{60F9DCB8-D144-8DCD-73CA-2DAD61EB592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662552" y="5513314"/>
            <a:ext cx="4618053" cy="773924"/>
            <a:chOff x="6712960" y="1530785"/>
            <a:chExt cx="2405788" cy="77392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E96D5CC-7B0E-74D7-25A4-2F887F0BDF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781489"/>
              <a:ext cx="24057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/>
                  <a:cs typeface="Calibri"/>
                </a:rPr>
                <a:t>Connect support is available 24/7 via chat or phone. Please reach out to them with any issues. They are there to help!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1E9868A-AD10-6242-D3FC-B97221004FE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530785"/>
              <a:ext cx="24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Get Support When Needed</a:t>
              </a:r>
            </a:p>
          </p:txBody>
        </p:sp>
      </p:grpSp>
      <p:pic>
        <p:nvPicPr>
          <p:cNvPr id="93" name="Graphic 92" descr="Lightbulb and gear outline">
            <a:extLst>
              <a:ext uri="{FF2B5EF4-FFF2-40B4-BE49-F238E27FC236}">
                <a16:creationId xmlns:a16="http://schemas.microsoft.com/office/drawing/2014/main" id="{F3D0A7AB-A13F-8A04-6C2D-858BF15858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61395" y="5473817"/>
            <a:ext cx="743764" cy="743764"/>
          </a:xfrm>
          <a:prstGeom prst="rect">
            <a:avLst/>
          </a:prstGeom>
        </p:spPr>
      </p:pic>
      <p:grpSp>
        <p:nvGrpSpPr>
          <p:cNvPr id="76" name="Group 75" descr="Use your resources. Prep like a pro with exam-like quizzes, flashcards, videos, and study tools aligned with your textbook.">
            <a:extLst>
              <a:ext uri="{FF2B5EF4-FFF2-40B4-BE49-F238E27FC236}">
                <a16:creationId xmlns:a16="http://schemas.microsoft.com/office/drawing/2014/main" id="{687B8526-DD28-8E16-6017-8FA65D22A31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44583" y="4379592"/>
            <a:ext cx="3809806" cy="989368"/>
            <a:chOff x="6712960" y="1530785"/>
            <a:chExt cx="2405788" cy="989368"/>
          </a:xfrm>
        </p:grpSpPr>
        <p:sp>
          <p:nvSpPr>
            <p:cNvPr id="77" name="Rectangle 76" descr="Use your resources. Prep like a pro with exam-like quizzes, flashcards, videos, and study tools aligned with your textbook.">
              <a:extLst>
                <a:ext uri="{FF2B5EF4-FFF2-40B4-BE49-F238E27FC236}">
                  <a16:creationId xmlns:a16="http://schemas.microsoft.com/office/drawing/2014/main" id="{05C7FFA6-1DA2-B6B4-9AD8-3C8AC852CF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781489"/>
              <a:ext cx="24057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/>
                  <a:cs typeface="Calibri"/>
                </a:rPr>
                <a:t>Prep like a pro with exam-like quizzes, flashcards, videos, and study tools aligned with your textbook.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2BC0027-A31C-0F53-9CD8-B4A579D412E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530785"/>
              <a:ext cx="24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Use Your Resources</a:t>
              </a:r>
            </a:p>
          </p:txBody>
        </p:sp>
      </p:grpSp>
      <p:pic>
        <p:nvPicPr>
          <p:cNvPr id="91" name="Graphic 90" descr="Connections outline">
            <a:extLst>
              <a:ext uri="{FF2B5EF4-FFF2-40B4-BE49-F238E27FC236}">
                <a16:creationId xmlns:a16="http://schemas.microsoft.com/office/drawing/2014/main" id="{EDB9C382-3EB5-128A-D3CC-DC717CB757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20544" y="4502111"/>
            <a:ext cx="594910" cy="594910"/>
          </a:xfrm>
          <a:prstGeom prst="rect">
            <a:avLst/>
          </a:prstGeom>
        </p:spPr>
      </p:pic>
      <p:grpSp>
        <p:nvGrpSpPr>
          <p:cNvPr id="73" name="Group 72" descr="Know what to study. Recharge in SmartBook provides you with personalized studying of concepts you’ve learned. Built with the power of learning science, you’ll know just what to study!">
            <a:extLst>
              <a:ext uri="{FF2B5EF4-FFF2-40B4-BE49-F238E27FC236}">
                <a16:creationId xmlns:a16="http://schemas.microsoft.com/office/drawing/2014/main" id="{9F2F35AE-15BE-5686-2687-37F31526F8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61721" y="3048290"/>
            <a:ext cx="4378036" cy="1204811"/>
            <a:chOff x="6712960" y="1530785"/>
            <a:chExt cx="2405788" cy="120481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755CA58-09D0-6D28-5F50-71D1A433A8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781489"/>
              <a:ext cx="240578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/>
                  <a:cs typeface="Calibri"/>
                </a:rPr>
                <a:t>Recharge in </a:t>
              </a:r>
              <a:r>
                <a:rPr lang="en-US" sz="1400" dirty="0" err="1">
                  <a:latin typeface="Calibri"/>
                  <a:cs typeface="Calibri"/>
                </a:rPr>
                <a:t>SmartBook</a:t>
              </a:r>
              <a:r>
                <a:rPr lang="en-US" sz="1400" dirty="0">
                  <a:latin typeface="Calibri"/>
                  <a:cs typeface="Calibri"/>
                </a:rPr>
                <a:t> provides you with personalized studying of concepts you’ve learned. Built with the power of learning science, you’ll know just what to study!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E45B606-2B6C-7FAC-8328-9A5B7B3BB8E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530785"/>
              <a:ext cx="24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Know What to Study</a:t>
              </a:r>
            </a:p>
          </p:txBody>
        </p:sp>
      </p:grpSp>
      <p:pic>
        <p:nvPicPr>
          <p:cNvPr id="83" name="Graphic 82" descr="Chat bubble outline">
            <a:extLst>
              <a:ext uri="{FF2B5EF4-FFF2-40B4-BE49-F238E27FC236}">
                <a16:creationId xmlns:a16="http://schemas.microsoft.com/office/drawing/2014/main" id="{3EC52EBC-83C9-D758-D8EE-B47ED5A348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5633" y="3187590"/>
            <a:ext cx="823222" cy="823222"/>
          </a:xfrm>
          <a:prstGeom prst="rect">
            <a:avLst/>
          </a:prstGeom>
        </p:spPr>
      </p:pic>
      <p:grpSp>
        <p:nvGrpSpPr>
          <p:cNvPr id="21" name="Group 20" descr="Focus. View the Reports in Connect to understand key concepts from the content.">
            <a:extLst>
              <a:ext uri="{FF2B5EF4-FFF2-40B4-BE49-F238E27FC236}">
                <a16:creationId xmlns:a16="http://schemas.microsoft.com/office/drawing/2014/main" id="{C57DD816-45BD-248D-0E3C-C675FE6A5F8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407768" y="1988182"/>
            <a:ext cx="3809806" cy="773924"/>
            <a:chOff x="6712960" y="1530785"/>
            <a:chExt cx="2405788" cy="7739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FFB3366-15D0-6D31-51F7-89C54E4604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781489"/>
              <a:ext cx="24057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/>
                  <a:cs typeface="Calibri"/>
                </a:rPr>
                <a:t>View the Reports in Connect to understand key concepts from the content.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C8AC9A0-5315-5051-B9C0-4C65E9CEA8E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530785"/>
              <a:ext cx="24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Focus!</a:t>
              </a:r>
            </a:p>
          </p:txBody>
        </p:sp>
      </p:grpSp>
      <p:pic>
        <p:nvPicPr>
          <p:cNvPr id="89" name="Graphic 88" descr="Ui Ux outline">
            <a:extLst>
              <a:ext uri="{FF2B5EF4-FFF2-40B4-BE49-F238E27FC236}">
                <a16:creationId xmlns:a16="http://schemas.microsoft.com/office/drawing/2014/main" id="{0080D1CD-4548-941A-1441-8EA4FDB99A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84281" y="2085798"/>
            <a:ext cx="646197" cy="646197"/>
          </a:xfrm>
          <a:prstGeom prst="rect">
            <a:avLst/>
          </a:prstGeom>
        </p:spPr>
      </p:pic>
      <p:grpSp>
        <p:nvGrpSpPr>
          <p:cNvPr id="34" name="Group 33" descr="Learn On-the-Go. Download the free ReadAnywhere app to take your eBook and SmartBook with you—online and offline."/>
          <p:cNvGrpSpPr>
            <a:grpSpLocks noGrp="1" noUngrp="1" noRot="1" noMove="1" noResize="1"/>
          </p:cNvGrpSpPr>
          <p:nvPr/>
        </p:nvGrpSpPr>
        <p:grpSpPr>
          <a:xfrm>
            <a:off x="5979102" y="904473"/>
            <a:ext cx="5958898" cy="815133"/>
            <a:chOff x="6712960" y="1530785"/>
            <a:chExt cx="2405788" cy="815133"/>
          </a:xfrm>
        </p:grpSpPr>
        <p:sp>
          <p:nvSpPr>
            <p:cNvPr id="32" name="Rectangle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822698"/>
              <a:ext cx="24057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/>
                  <a:cs typeface="Calibri"/>
                </a:rPr>
                <a:t>Download the free </a:t>
              </a:r>
              <a:r>
                <a:rPr lang="en-US" sz="1400" dirty="0" err="1">
                  <a:latin typeface="Calibri"/>
                  <a:cs typeface="Calibri"/>
                </a:rPr>
                <a:t>ReadAnywhere</a:t>
              </a:r>
              <a:r>
                <a:rPr lang="en-US" sz="1400" dirty="0">
                  <a:latin typeface="Calibri"/>
                  <a:cs typeface="Calibri"/>
                </a:rPr>
                <a:t> app to take your eBook and </a:t>
              </a:r>
              <a:r>
                <a:rPr lang="en-US" sz="1400" dirty="0" err="1">
                  <a:latin typeface="Calibri"/>
                  <a:cs typeface="Calibri"/>
                </a:rPr>
                <a:t>SmartBook</a:t>
              </a:r>
              <a:r>
                <a:rPr lang="en-US" sz="1400" dirty="0">
                  <a:latin typeface="Calibri"/>
                  <a:cs typeface="Calibri"/>
                </a:rPr>
                <a:t> with you—online</a:t>
              </a:r>
              <a:r>
                <a:rPr lang="en-US" sz="1400" i="1" dirty="0">
                  <a:latin typeface="Calibri"/>
                  <a:cs typeface="Calibri"/>
                </a:rPr>
                <a:t> and </a:t>
              </a:r>
              <a:r>
                <a:rPr lang="en-US" sz="1400" dirty="0">
                  <a:latin typeface="Calibri"/>
                  <a:cs typeface="Calibri"/>
                </a:rPr>
                <a:t>offline.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530785"/>
              <a:ext cx="24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Learn On-the-Go</a:t>
              </a:r>
            </a:p>
          </p:txBody>
        </p:sp>
      </p:grpSp>
      <p:pic>
        <p:nvPicPr>
          <p:cNvPr id="87" name="Graphic 86" descr="Smiling face outline outline">
            <a:extLst>
              <a:ext uri="{FF2B5EF4-FFF2-40B4-BE49-F238E27FC236}">
                <a16:creationId xmlns:a16="http://schemas.microsoft.com/office/drawing/2014/main" id="{75B10BC4-02A1-3C20-4F37-4D8CED478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53679" y="1027309"/>
            <a:ext cx="732442" cy="732442"/>
          </a:xfrm>
          <a:prstGeom prst="rect">
            <a:avLst/>
          </a:prstGeom>
        </p:spPr>
      </p:pic>
      <p:sp>
        <p:nvSpPr>
          <p:cNvPr id="4" name="Arc 3" descr="Make the most of connect to gain success!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7259" y="1612212"/>
            <a:ext cx="4378036" cy="4378034"/>
          </a:xfrm>
          <a:prstGeom prst="arc">
            <a:avLst>
              <a:gd name="adj1" fmla="val 16200000"/>
              <a:gd name="adj2" fmla="val 5361653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 descr="McGraw Hill Connect Logo">
            <a:extLst>
              <a:ext uri="{FF2B5EF4-FFF2-40B4-BE49-F238E27FC236}">
                <a16:creationId xmlns:a16="http://schemas.microsoft.com/office/drawing/2014/main" id="{DE7325CA-533B-03D5-50AF-AC408B2AF3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3633" y="256749"/>
            <a:ext cx="2341460" cy="550591"/>
          </a:xfrm>
          <a:prstGeom prst="rect">
            <a:avLst/>
          </a:prstGeom>
        </p:spPr>
      </p:pic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72494" y="-147031"/>
            <a:ext cx="10515600" cy="1325563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002060"/>
                </a:solidFill>
              </a:rPr>
              <a:t>Make the Most of Connect!</a:t>
            </a:r>
          </a:p>
        </p:txBody>
      </p:sp>
    </p:spTree>
    <p:extLst>
      <p:ext uri="{BB962C8B-B14F-4D97-AF65-F5344CB8AC3E}">
        <p14:creationId xmlns:p14="http://schemas.microsoft.com/office/powerpoint/2010/main" val="32076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89AD-3D61-36EA-2948-6B112DE4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4D9E0-C4F1-9D66-8F9F-2C7B5B12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672" y="283628"/>
            <a:ext cx="4454104" cy="331932"/>
          </a:xfrm>
        </p:spPr>
        <p:txBody>
          <a:bodyPr/>
          <a:lstStyle/>
          <a:p>
            <a:r>
              <a:rPr lang="en-US" dirty="0"/>
              <a:t>Moodle with Inclusive Access LTIA Deep Integration</a:t>
            </a:r>
          </a:p>
          <a:p>
            <a:endParaRPr lang="en-US" dirty="0"/>
          </a:p>
        </p:txBody>
      </p:sp>
      <p:pic>
        <p:nvPicPr>
          <p:cNvPr id="4" name="Picture 3" descr="Student in computer lab typing on laptop.">
            <a:extLst>
              <a:ext uri="{FF2B5EF4-FFF2-40B4-BE49-F238E27FC236}">
                <a16:creationId xmlns:a16="http://schemas.microsoft.com/office/drawing/2014/main" id="{AF3AFC82-7C61-DC66-C643-548367B3D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0407" y="1776412"/>
            <a:ext cx="3305175" cy="3305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5F9B9-E32E-C37A-7B68-4ED6AC21FF2D}"/>
              </a:ext>
            </a:extLst>
          </p:cNvPr>
          <p:cNvSpPr txBox="1"/>
          <p:nvPr/>
        </p:nvSpPr>
        <p:spPr>
          <a:xfrm>
            <a:off x="4517712" y="1857543"/>
            <a:ext cx="6923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Login into your Moodle account and navigate to your course.  </a:t>
            </a:r>
            <a:endParaRPr lang="en-US" dirty="0"/>
          </a:p>
          <a:p>
            <a:r>
              <a:rPr lang="en-US" dirty="0"/>
              <a:t>                </a:t>
            </a:r>
          </a:p>
          <a:p>
            <a:r>
              <a:rPr lang="en-US" dirty="0">
                <a:latin typeface="Arial"/>
                <a:cs typeface="Arial"/>
              </a:rPr>
              <a:t>If you are not sure if you have a Blackboard account, check with your instructor.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8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81779-ED6B-C1F6-67BC-417EE87BE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012F-23DA-E89E-87E8-98AB82EE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FC930-A7C5-0A96-EBF0-F5DAB7EDA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672" y="283628"/>
            <a:ext cx="4454104" cy="331932"/>
          </a:xfrm>
        </p:spPr>
        <p:txBody>
          <a:bodyPr/>
          <a:lstStyle/>
          <a:p>
            <a:r>
              <a:rPr lang="en-US" dirty="0"/>
              <a:t>Moodle with Inclusive Access LTIA Deep Integration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91D6B3-F334-BF8B-2D50-7214895F8693}"/>
              </a:ext>
            </a:extLst>
          </p:cNvPr>
          <p:cNvSpPr txBox="1"/>
          <p:nvPr/>
        </p:nvSpPr>
        <p:spPr>
          <a:xfrm>
            <a:off x="682672" y="1951907"/>
            <a:ext cx="692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Navigate to a Connect assignment link and click on it.   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58D18-B998-1CAB-298F-C71701BC3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72" y="3028068"/>
            <a:ext cx="9811854" cy="204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6140C-3D9B-35D8-5A39-128A96119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A130-29C2-E441-1428-7557D25C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A4E02-6AE3-16DC-A0A0-04F56927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672" y="283628"/>
            <a:ext cx="4454104" cy="331932"/>
          </a:xfrm>
        </p:spPr>
        <p:txBody>
          <a:bodyPr/>
          <a:lstStyle/>
          <a:p>
            <a:r>
              <a:rPr lang="en-US" dirty="0"/>
              <a:t>Moodle with Inclusive Access LTIA Deep Integration</a:t>
            </a:r>
          </a:p>
          <a:p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1BAABA9-7BBE-47C0-31E6-39608C1D76B7}"/>
              </a:ext>
            </a:extLst>
          </p:cNvPr>
          <p:cNvSpPr txBox="1">
            <a:spLocks/>
          </p:cNvSpPr>
          <p:nvPr/>
        </p:nvSpPr>
        <p:spPr>
          <a:xfrm>
            <a:off x="682672" y="1736496"/>
            <a:ext cx="3201988" cy="43740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43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</a:t>
            </a:r>
            <a:r>
              <a:rPr lang="en-US" b="1" dirty="0"/>
              <a:t>Begin</a:t>
            </a:r>
            <a:r>
              <a:rPr lang="en-US" dirty="0"/>
              <a:t>. </a:t>
            </a:r>
          </a:p>
        </p:txBody>
      </p:sp>
      <p:pic>
        <p:nvPicPr>
          <p:cNvPr id="6" name="Picture 5" descr="Image shows Connect prompt where there is a blue rectangular box where you will click to begin registration. ">
            <a:extLst>
              <a:ext uri="{FF2B5EF4-FFF2-40B4-BE49-F238E27FC236}">
                <a16:creationId xmlns:a16="http://schemas.microsoft.com/office/drawing/2014/main" id="{66FAE266-F022-7D30-0497-12E7B6EC8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84" y="2663455"/>
            <a:ext cx="5580896" cy="25201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125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9E7C4-3776-7E45-0132-1F4CB8DE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D99D-2C1B-FDCE-788D-C0A7FF81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DF7C4-1F6B-4888-0BC4-462CFB49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672" y="283628"/>
            <a:ext cx="4454104" cy="331932"/>
          </a:xfrm>
        </p:spPr>
        <p:txBody>
          <a:bodyPr/>
          <a:lstStyle/>
          <a:p>
            <a:r>
              <a:rPr lang="en-US" dirty="0"/>
              <a:t>Moodle with Inclusive Access LTIA Deep Integration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84FAEE-FF49-B11E-3E7A-7B4B3400ECD7}"/>
              </a:ext>
            </a:extLst>
          </p:cNvPr>
          <p:cNvSpPr txBox="1">
            <a:spLocks/>
          </p:cNvSpPr>
          <p:nvPr/>
        </p:nvSpPr>
        <p:spPr>
          <a:xfrm>
            <a:off x="682672" y="1780549"/>
            <a:ext cx="8553686" cy="4373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43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b="1" dirty="0"/>
              <a:t>Sign In </a:t>
            </a:r>
            <a:r>
              <a:rPr lang="en-US" dirty="0"/>
              <a:t>with an existing Connect account or </a:t>
            </a:r>
            <a:r>
              <a:rPr lang="en-US" b="1" dirty="0"/>
              <a:t>Create Account</a:t>
            </a:r>
            <a:r>
              <a:rPr lang="en-US" dirty="0"/>
              <a:t>.</a:t>
            </a:r>
            <a:endParaRPr lang="en-US" sz="1600" dirty="0"/>
          </a:p>
        </p:txBody>
      </p:sp>
      <p:pic>
        <p:nvPicPr>
          <p:cNvPr id="8" name="Picture 7" descr="The prompt on the left of the screen will be where you create a new account. The prompt on the right will be where you enter an existing email address and password for Connect. ">
            <a:extLst>
              <a:ext uri="{FF2B5EF4-FFF2-40B4-BE49-F238E27FC236}">
                <a16:creationId xmlns:a16="http://schemas.microsoft.com/office/drawing/2014/main" id="{7AA9A1D3-1E21-7DF9-E8AD-B8DCB9DEC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590" y="3035328"/>
            <a:ext cx="6520417" cy="31187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84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8A716-DACA-CF3D-863F-8EFA57625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D12E-7A7F-F8A2-7B40-F499FFBB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C5B0A-0678-0993-D1DD-FB6C0370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672" y="283628"/>
            <a:ext cx="4454104" cy="331932"/>
          </a:xfrm>
        </p:spPr>
        <p:txBody>
          <a:bodyPr/>
          <a:lstStyle/>
          <a:p>
            <a:r>
              <a:rPr lang="en-US" dirty="0"/>
              <a:t>Moodle with Inclusive Access LTIA Deep Integration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DF3A86-8B89-88C8-5653-488D37437088}"/>
              </a:ext>
            </a:extLst>
          </p:cNvPr>
          <p:cNvSpPr txBox="1">
            <a:spLocks/>
          </p:cNvSpPr>
          <p:nvPr/>
        </p:nvSpPr>
        <p:spPr>
          <a:xfrm>
            <a:off x="682672" y="1780549"/>
            <a:ext cx="8553686" cy="4373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43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</a:t>
            </a:r>
            <a:r>
              <a:rPr lang="en-US" b="1" dirty="0"/>
              <a:t>Confirm</a:t>
            </a:r>
            <a:r>
              <a:rPr lang="en-US" dirty="0"/>
              <a:t>.   You are now registered. </a:t>
            </a:r>
          </a:p>
        </p:txBody>
      </p:sp>
      <p:pic>
        <p:nvPicPr>
          <p:cNvPr id="4" name="Picture 3" descr="The course information will be displayed and if correct you will click on the red rectangular box to Confirm registration. ">
            <a:extLst>
              <a:ext uri="{FF2B5EF4-FFF2-40B4-BE49-F238E27FC236}">
                <a16:creationId xmlns:a16="http://schemas.microsoft.com/office/drawing/2014/main" id="{A14813D8-8516-B152-639B-185399878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337" y="2952107"/>
            <a:ext cx="6513325" cy="26127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606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483EE-6588-8FB8-5E2B-7BC513C1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1042819"/>
            <a:ext cx="7425786" cy="690503"/>
          </a:xfrm>
        </p:spPr>
        <p:txBody>
          <a:bodyPr>
            <a:normAutofit fontScale="90000"/>
          </a:bodyPr>
          <a:lstStyle/>
          <a:p>
            <a:r>
              <a:rPr lang="en-US" sz="2200">
                <a:latin typeface="Arial"/>
                <a:cs typeface="Arial"/>
              </a:rPr>
              <a:t>Slides Available for the First Day of Class: Sharpen Companion, IA, Moodle</a:t>
            </a:r>
            <a:endParaRPr lang="en-US" sz="2200" b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4EA526-D390-E19A-BD6B-0CD609A59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McGraw Hill First Day of Class 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DD4F1-225D-2004-AEB8-C78EE5CDD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McGraw Hill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7892B8-AB1F-0462-871B-2BFA44332D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966" y="1951406"/>
            <a:ext cx="8574933" cy="37465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,Sans-Serif" panose="020B0604020202020204" pitchFamily="34" charset="0"/>
              <a:buChar char="q"/>
            </a:pPr>
            <a:r>
              <a:rPr lang="en-US" sz="1400" b="1" dirty="0">
                <a:latin typeface="Arial"/>
                <a:cs typeface="Arial"/>
              </a:rPr>
              <a:t>McGraw Hill Connect and Sharpen</a:t>
            </a:r>
            <a:r>
              <a:rPr lang="en-US" sz="1400" dirty="0">
                <a:latin typeface="Arial"/>
                <a:cs typeface="Arial"/>
              </a:rPr>
              <a:t>:</a:t>
            </a:r>
            <a:endParaRPr lang="en-US" sz="1400" strike="sngStrike" dirty="0">
              <a:highlight>
                <a:srgbClr val="FFFF00"/>
              </a:highlight>
              <a:latin typeface="Arial"/>
              <a:cs typeface="Arial"/>
            </a:endParaRPr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Connect and Sharpen Companion FDOC Slides 10 – 17</a:t>
            </a:r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Connect Purchase Flows</a:t>
            </a:r>
            <a:endParaRPr lang="en-US" sz="1400" dirty="0"/>
          </a:p>
          <a:p>
            <a:pPr lvl="2">
              <a:spcBef>
                <a:spcPts val="500"/>
              </a:spcBef>
              <a:buFont typeface="Wingdings" panose="020B0604020202020204" pitchFamily="34" charset="0"/>
              <a:buChar char="§"/>
            </a:pPr>
            <a:r>
              <a:rPr lang="en-US" dirty="0">
                <a:latin typeface="Arial"/>
                <a:cs typeface="Arial"/>
              </a:rPr>
              <a:t>IA: Connect with an LMS: Moodle Slides 18 – 22</a:t>
            </a:r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Connect Log-In Flows</a:t>
            </a:r>
          </a:p>
          <a:p>
            <a:pPr lvl="2">
              <a:spcBef>
                <a:spcPts val="500"/>
              </a:spcBef>
              <a:buFont typeface="Wingdings" panose="020B0604020202020204" pitchFamily="34" charset="0"/>
              <a:buChar char="§"/>
            </a:pPr>
            <a:r>
              <a:rPr lang="en-US" dirty="0">
                <a:latin typeface="Arial"/>
                <a:cs typeface="Arial"/>
              </a:rPr>
              <a:t>Non-IA and IA: Connect with an LMS Slides 23 – 26</a:t>
            </a:r>
          </a:p>
        </p:txBody>
      </p:sp>
    </p:spTree>
    <p:extLst>
      <p:ext uri="{BB962C8B-B14F-4D97-AF65-F5344CB8AC3E}">
        <p14:creationId xmlns:p14="http://schemas.microsoft.com/office/powerpoint/2010/main" val="29798977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352815ED-5449-C549-90F0-EF17730CF768}"/>
    </a:ext>
  </a:extLst>
</a:theme>
</file>

<file path=ppt/theme/theme10.xml><?xml version="1.0" encoding="utf-8"?>
<a:theme xmlns:a="http://schemas.openxmlformats.org/drawingml/2006/main" name="Closing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5D7D9312-D834-4646-A40F-5CFBDD29F038}"/>
    </a:ext>
  </a:extLst>
</a:theme>
</file>

<file path=ppt/theme/theme11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12.xml><?xml version="1.0" encoding="utf-8"?>
<a:theme xmlns:a="http://schemas.openxmlformats.org/drawingml/2006/main" name="7_Office Theme">
  <a:themeElements>
    <a:clrScheme name="Redi">
      <a:dk1>
        <a:srgbClr val="313936"/>
      </a:dk1>
      <a:lt1>
        <a:srgbClr val="F2F6F3"/>
      </a:lt1>
      <a:dk2>
        <a:srgbClr val="313936"/>
      </a:dk2>
      <a:lt2>
        <a:srgbClr val="F3F6F4"/>
      </a:lt2>
      <a:accent1>
        <a:srgbClr val="FED67A"/>
      </a:accent1>
      <a:accent2>
        <a:srgbClr val="F4A352"/>
      </a:accent2>
      <a:accent3>
        <a:srgbClr val="F16E55"/>
      </a:accent3>
      <a:accent4>
        <a:srgbClr val="BE497F"/>
      </a:accent4>
      <a:accent5>
        <a:srgbClr val="AA285E"/>
      </a:accent5>
      <a:accent6>
        <a:srgbClr val="4D2F71"/>
      </a:accent6>
      <a:hlink>
        <a:srgbClr val="57C1DD"/>
      </a:hlink>
      <a:folHlink>
        <a:srgbClr val="1E93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s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B39F900F-F438-ED4C-9BB9-27EDD81E7952}"/>
    </a:ext>
  </a:extLst>
</a:theme>
</file>

<file path=ppt/theme/theme3.xml><?xml version="1.0" encoding="utf-8"?>
<a:theme xmlns:a="http://schemas.openxmlformats.org/drawingml/2006/main" name="Chapter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DED5EA3D-16A4-7C45-BF12-D3DCD01D7420}"/>
    </a:ext>
  </a:extLst>
</a:theme>
</file>

<file path=ppt/theme/theme4.xml><?xml version="1.0" encoding="utf-8"?>
<a:theme xmlns:a="http://schemas.openxmlformats.org/drawingml/2006/main" name="Split Content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C3BA3656-BF0F-DA41-B94C-4D0F4B5A7075}"/>
    </a:ext>
  </a:extLst>
</a:theme>
</file>

<file path=ppt/theme/theme5.xml><?xml version="1.0" encoding="utf-8"?>
<a:theme xmlns:a="http://schemas.openxmlformats.org/drawingml/2006/main" name="List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845AF564-5821-B446-B673-46A17AAE1048}"/>
    </a:ext>
  </a:extLst>
</a:theme>
</file>

<file path=ppt/theme/theme6.xml><?xml version="1.0" encoding="utf-8"?>
<a:theme xmlns:a="http://schemas.openxmlformats.org/drawingml/2006/main" name="Call-Out Box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15D6BFAF-FDB0-6C4F-BE05-70B8932CB53C}"/>
    </a:ext>
  </a:extLst>
</a:theme>
</file>

<file path=ppt/theme/theme7.xml><?xml version="1.0" encoding="utf-8"?>
<a:theme xmlns:a="http://schemas.openxmlformats.org/drawingml/2006/main" name="Column and Statistic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68866F8D-219E-1D48-8232-F35BAF3AB18E}"/>
    </a:ext>
  </a:extLst>
</a:theme>
</file>

<file path=ppt/theme/theme8.xml><?xml version="1.0" encoding="utf-8"?>
<a:theme xmlns:a="http://schemas.openxmlformats.org/drawingml/2006/main" name="Quotes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99952907-742D-2147-98E7-3817E1F17243}"/>
    </a:ext>
  </a:extLst>
</a:theme>
</file>

<file path=ppt/theme/theme9.xml><?xml version="1.0" encoding="utf-8"?>
<a:theme xmlns:a="http://schemas.openxmlformats.org/drawingml/2006/main" name="Bio Slides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E689B527-ECED-9640-BAF2-E295E40E1B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eee036-b312-4691-be2e-efe9fdaf1737">
      <Terms xmlns="http://schemas.microsoft.com/office/infopath/2007/PartnerControls"/>
    </lcf76f155ced4ddcb4097134ff3c332f>
    <TaxCatchAll xmlns="4f83251b-4d3b-4580-8981-be5e2b08b791" xsi:nil="true"/>
  </documentManagement>
</p:properties>
</file>

<file path=customXml/itemProps1.xml><?xml version="1.0" encoding="utf-8"?>
<ds:datastoreItem xmlns:ds="http://schemas.openxmlformats.org/officeDocument/2006/customXml" ds:itemID="{A0B9292E-D55F-4D4C-85E6-04FB0E40C744}">
  <ds:schemaRefs>
    <ds:schemaRef ds:uri="4f83251b-4d3b-4580-8981-be5e2b08b791"/>
    <ds:schemaRef ds:uri="55eee036-b312-4691-be2e-efe9fdaf17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92827D6-6DC0-4774-96A1-CBE0391136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F98F79-CDE5-4D73-B2C6-1BC6C1BC02F1}">
  <ds:schemaRefs>
    <ds:schemaRef ds:uri="4f83251b-4d3b-4580-8981-be5e2b08b791"/>
    <ds:schemaRef ds:uri="55eee036-b312-4691-be2e-efe9fdaf17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2023.03.13 McGraw Hill PowerPoint Template</Template>
  <TotalTime>1</TotalTime>
  <Words>1497</Words>
  <Application>Microsoft Macintosh PowerPoint</Application>
  <PresentationFormat>Widescreen</PresentationFormat>
  <Paragraphs>197</Paragraphs>
  <Slides>26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7" baseType="lpstr">
      <vt:lpstr>Arial</vt:lpstr>
      <vt:lpstr>Arial Black</vt:lpstr>
      <vt:lpstr>Arial,Sans-Serif</vt:lpstr>
      <vt:lpstr>Calibri</vt:lpstr>
      <vt:lpstr>Magazine Grotesque</vt:lpstr>
      <vt:lpstr>Magazine Grotesque Bold</vt:lpstr>
      <vt:lpstr>Wingdings</vt:lpstr>
      <vt:lpstr>Wingdings,Sans-Serif</vt:lpstr>
      <vt:lpstr>Cover Slides</vt:lpstr>
      <vt:lpstr>Table of Contents Slides</vt:lpstr>
      <vt:lpstr>Chapter Slides</vt:lpstr>
      <vt:lpstr>Split Content Slides</vt:lpstr>
      <vt:lpstr>List Slides</vt:lpstr>
      <vt:lpstr>Call-Out Box Slides</vt:lpstr>
      <vt:lpstr>Column and Statistic Slides</vt:lpstr>
      <vt:lpstr>Quotes</vt:lpstr>
      <vt:lpstr>Bio Slides</vt:lpstr>
      <vt:lpstr>Closing Slides</vt:lpstr>
      <vt:lpstr>Master Slide Gray Header</vt:lpstr>
      <vt:lpstr>7_Office Theme</vt:lpstr>
      <vt:lpstr>think-cell Slide</vt:lpstr>
      <vt:lpstr>McGraw Hill Connect ®</vt:lpstr>
      <vt:lpstr>Connect is your personalized digital learning experience designed to help you optimize study time and ramp up your grade potential.</vt:lpstr>
      <vt:lpstr>Make the Most of Connect!</vt:lpstr>
      <vt:lpstr>Step 1</vt:lpstr>
      <vt:lpstr>Step 2</vt:lpstr>
      <vt:lpstr>Step 3</vt:lpstr>
      <vt:lpstr>Step 4</vt:lpstr>
      <vt:lpstr>Step 5</vt:lpstr>
      <vt:lpstr>Slides Available for the First Day of Class: Sharpen Companion, IA, Moodle</vt:lpstr>
      <vt:lpstr>Getting Started with McGraw Hill Connect ® and Sharpen</vt:lpstr>
      <vt:lpstr>Students: What is Sharpen?</vt:lpstr>
      <vt:lpstr>Sharpen is the ultimate college study app for exam prep</vt:lpstr>
      <vt:lpstr>Download the Sharpen College Study App – Scan This Code​</vt:lpstr>
      <vt:lpstr>Students, here are tips to make the most of Connect: </vt:lpstr>
      <vt:lpstr>Students, here are some tips to ace your exams with Sharpen:</vt:lpstr>
      <vt:lpstr>Students: Study on your Smartphone or Tablet!</vt:lpstr>
      <vt:lpstr>Connect Student Support Learn how to register, navigate Connect, use SmartBook®, download the ReadAnywhere® app, and more!  mheducation.com/highered/support/student/connect.html Plus, access technical support via chat  or phone at (800) 331-5094. Hours of Operation: Sunday: 12 PM to 12 AM ET Monday–Thursday: 24 hours Friday: 12 AM to 9 PM ET Saturday: 10 AM to 8 PM ET</vt:lpstr>
      <vt:lpstr>Sharpen Companion Purchase Flow IA Registration: Connect Integrated with a Learning Management System (LMS)  </vt:lpstr>
      <vt:lpstr>Accessing McGraw Hill Connect:  Moodle</vt:lpstr>
      <vt:lpstr>Step 2: </vt:lpstr>
      <vt:lpstr>Step 3: </vt:lpstr>
      <vt:lpstr>Step 4: </vt:lpstr>
      <vt:lpstr>Sharpen Companion Log-In Flow Non-IA and IA: Connect Integrated with a Learning Management System (LMS) </vt:lpstr>
      <vt:lpstr>Sharpen Companion Log-In Flow Part 1</vt:lpstr>
      <vt:lpstr>LMS Cover Sheet:  To access the second launch point, click on the bottom Sharpen assignment to open a new page with the Sharpen access point.   Click Begin to launch Sharpen in a new web window.    </vt:lpstr>
      <vt:lpstr>Thank you!</vt:lpstr>
    </vt:vector>
  </TitlesOfParts>
  <Company>McGraw-Hill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ALEKS®</dc:title>
  <dc:creator>Hicks, Selena</dc:creator>
  <cp:lastModifiedBy>Griffin, Raven</cp:lastModifiedBy>
  <cp:revision>5</cp:revision>
  <dcterms:created xsi:type="dcterms:W3CDTF">2023-07-10T01:20:11Z</dcterms:created>
  <dcterms:modified xsi:type="dcterms:W3CDTF">2025-05-28T21:29:10Z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  <property fmtid="{D5CDD505-2E9C-101B-9397-08002B2CF9AE}" pid="4" name="Order">
    <vt:r8>2220300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haredFileIndex">
    <vt:lpwstr/>
  </property>
  <property fmtid="{D5CDD505-2E9C-101B-9397-08002B2CF9AE}" pid="12" name="_SourceUrl">
    <vt:lpwstr/>
  </property>
</Properties>
</file>