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  <p:sldMasterId id="2147483878" r:id="rId6"/>
    <p:sldMasterId id="2147483720" r:id="rId7"/>
    <p:sldMasterId id="2147483732" r:id="rId8"/>
    <p:sldMasterId id="2147484036" r:id="rId9"/>
    <p:sldMasterId id="2147483742" r:id="rId10"/>
    <p:sldMasterId id="2147483824" r:id="rId11"/>
    <p:sldMasterId id="2147483984" r:id="rId12"/>
    <p:sldMasterId id="2147483859" r:id="rId13"/>
    <p:sldMasterId id="2147483929" r:id="rId14"/>
    <p:sldMasterId id="2147483783" r:id="rId15"/>
  </p:sldMasterIdLst>
  <p:notesMasterIdLst>
    <p:notesMasterId r:id="rId34"/>
  </p:notesMasterIdLst>
  <p:handoutMasterIdLst>
    <p:handoutMasterId r:id="rId35"/>
  </p:handoutMasterIdLst>
  <p:sldIdLst>
    <p:sldId id="727" r:id="rId16"/>
    <p:sldId id="11481" r:id="rId17"/>
    <p:sldId id="11483" r:id="rId18"/>
    <p:sldId id="11476" r:id="rId19"/>
    <p:sldId id="11478" r:id="rId20"/>
    <p:sldId id="751" r:id="rId21"/>
    <p:sldId id="870" r:id="rId22"/>
    <p:sldId id="868" r:id="rId23"/>
    <p:sldId id="925" r:id="rId24"/>
    <p:sldId id="927" r:id="rId25"/>
    <p:sldId id="888" r:id="rId26"/>
    <p:sldId id="916" r:id="rId27"/>
    <p:sldId id="918" r:id="rId28"/>
    <p:sldId id="899" r:id="rId29"/>
    <p:sldId id="897" r:id="rId30"/>
    <p:sldId id="842" r:id="rId31"/>
    <p:sldId id="856" r:id="rId32"/>
    <p:sldId id="9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C &amp; FDOC Checklist" id="{5C75EF3B-86B8-6647-A64C-81E4B07450B2}">
          <p14:sldIdLst>
            <p14:sldId id="727"/>
          </p14:sldIdLst>
        </p14:section>
        <p14:section name="McGraw Hill GO" id="{EE92AB7D-B1EF-584E-B4DA-7FF529B6406E}">
          <p14:sldIdLst>
            <p14:sldId id="11481"/>
            <p14:sldId id="11483"/>
            <p14:sldId id="11476"/>
            <p14:sldId id="11478"/>
          </p14:sldIdLst>
        </p14:section>
        <p14:section name="GO and Sharpen Companion FDOC" id="{3FF79D4C-1A44-495D-A98F-65822680579F}">
          <p14:sldIdLst>
            <p14:sldId id="751"/>
            <p14:sldId id="870"/>
            <p14:sldId id="868"/>
            <p14:sldId id="925"/>
            <p14:sldId id="927"/>
          </p14:sldIdLst>
        </p14:section>
        <p14:section name="Sharpen Companion: GO IA with an LMS" id="{B65C7815-9E2E-41E1-92DF-5B402E697B61}">
          <p14:sldIdLst>
            <p14:sldId id="888"/>
            <p14:sldId id="916"/>
            <p14:sldId id="918"/>
            <p14:sldId id="899"/>
            <p14:sldId id="897"/>
          </p14:sldIdLst>
        </p14:section>
        <p14:section name="Sharpen Companion: GO Log-In with LMS" id="{E075AC97-203A-436E-8FC3-C8C7FC5C0DB1}">
          <p14:sldIdLst>
            <p14:sldId id="842"/>
            <p14:sldId id="856"/>
            <p14:sldId id="9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D84612-01DC-28C1-4AA5-EDB50D6A630E}" name="Henig, Sarit" initials="HS" userId="S::sarit.henig@mheducation.com::ad83c6bf-9a7d-4a88-b545-e6e8836bd6ee" providerId="AD"/>
  <p188:author id="{C1D3EC44-2A49-0274-D086-8618EBEE3CBE}" name="Aller, Natalie" initials="" userId="S::Natalie.Aller@mheducation.com::92aaa3dc-9298-450d-b5b0-88d600ea217d" providerId="AD"/>
  <p188:author id="{1615368D-5146-B2EC-766E-281DF745382A}" name="Mcmanus, Cathy" initials="MC" userId="S::cathy.mcmanus@mheducation.com::f6f2004f-42b0-4d49-b784-7d0ab1b5edee" providerId="AD"/>
  <p188:author id="{A73DA2DF-F3D0-C5CA-884D-19E61C0D3FFA}" name="Smitherman, Erin" initials="SE" userId="S::erin.smitherman@mheducation.com::6a5b2dc9-4c06-4251-b6ef-d4dc50cd3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Grid="0">
      <p:cViewPr varScale="1">
        <p:scale>
          <a:sx n="97" d="100"/>
          <a:sy n="97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B9842-8E57-FA7B-7478-DA412A879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C62FE-88B7-0EC8-CDBC-5AF99272B4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8991-3BD6-5945-A53D-477BACF5905D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25C13-6B8D-C011-C705-95ADF35F8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C2207-B0CB-1138-0457-10588AA54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2495-FACE-F749-8D87-3175C06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9B68-2129-E747-B5AF-0553D7866B9D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B8B0-6DDC-8945-BE88-15F72254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9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6F7AE-78BA-9DF7-C44F-AFC0E1C5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E82EF-052F-792F-FF79-97376768C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004A6-4BD9-EDB7-A861-3F40DB93B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E5D7E-A6C7-547E-5857-49AF1AF1C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8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2CEE5-D59A-A85C-DE38-2DFB58003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7B12C-7AE7-F1DB-71AC-5DF6BC329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7715B-FE4D-D364-AE4D-FA14CF4C6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C00F6-30C3-D648-FA64-F0F18F8B2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996E3-F87B-FB54-02DC-3621EF06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7B643-6569-4DCF-76DF-34FAAA412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E01EF-98EF-B685-F012-8F98B6CD2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B81A7-CDFE-A673-4616-8538FB4D7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30B3F-47A7-A4B4-6798-E8E684C9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57AB0-15C9-DDE4-4F12-AF105985B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968B3-03A6-6124-A598-92F42B8CD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8F89-59F5-010C-333E-560B164D5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1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D3C1A-1DE1-2B78-D79A-848EA3C7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6692B-7BDD-673B-7A77-B41BA02A4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4B253-5749-0A65-2323-1A019FD94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7573C-B31E-1B8D-ECE0-34538C276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9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AC0C-1B8B-F697-680A-C5781B2E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3FD99-5DA6-6BF6-254C-4B1A88BB0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1E63C-B9A7-A061-FC88-DD3933BB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A2C2-7808-FED1-2B02-9DF422B8A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8A61-C950-702D-B478-2336B4A6A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B35B5-5B80-F4A5-E155-CF57EFD8F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91AF9-727F-5F95-7DEB-A13797237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8DF2F-3CA3-A3B5-DE38-771332DC9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0F11-AC95-B7A2-2E34-BE03514B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7DAC3-63BE-4B12-FF9C-FFAAB114F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5C23F-3B07-BF25-2B92-48EFD4F26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EFF6A-F2B8-DB33-A599-39F0183DD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FCC78-37E2-F649-6A91-9DFDBA190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F469E-FAF4-34DD-4A94-FA70E1CBC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1DF8A-C02C-457B-CC18-22158371D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C5F6-F19D-CC72-6B16-A5E9B1612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1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3F2E-80DF-86EE-4984-F847BDD56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8573B-B09E-E67E-19B1-176B59B51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96004-C74D-DF6C-4D02-8919A6005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D4D9-F234-9AA0-E437-E47CDCBD1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C658-A5C1-FE5E-594D-ABEBB904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1A124-2349-67C9-279B-51F8F2C23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620C5-575E-A89D-335F-663083F50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084B0-B107-07FA-18ED-6272844AE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46B0C-FA63-953B-2157-9784D38A5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51469-5B93-473F-7F84-72F1F3086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E227B-C2EB-8DE1-433B-AECE978FA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07499-0D47-B2AB-086C-66EE0F559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51C7-1262-D385-544C-8BEC063A7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9DA3EB-D458-CBAD-518B-34CBD54AE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78241-DEFA-7613-AA38-20196D1D2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E7E0-2AE8-63C3-1829-B49D890FA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2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0DFA6-01F6-0757-3388-4125680AE6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54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VIOLE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193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2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8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88899-822A-2BAC-C0BB-931CD16C3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6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8AF60-D99C-18A5-0A22-0D341CF07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Body Text">
            <a:extLst>
              <a:ext uri="{FF2B5EF4-FFF2-40B4-BE49-F238E27FC236}">
                <a16:creationId xmlns:a16="http://schemas.microsoft.com/office/drawing/2014/main" id="{F788FE61-2449-64AF-DCE2-15E103FAA2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43578A47-72BE-6C4B-C324-1DA3363963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8800D-1DE3-3FD3-069C-4F3BA01D2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661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A210F576-544A-CEAC-3E61-8A8D67FDB6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DA6AA1F-7BBE-D1AD-AD1F-C4AFC62C9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C2F1D-5554-DDC9-02AE-906934B59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8504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8BA3C0C5-F112-F484-ECD8-531C8D339A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DAE621AD-BA72-B1A5-3402-74C1B2E4DD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D6DDB3-128C-CADE-AE3E-921A19D83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75740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24A5EE1-F1FD-B460-8956-BCE847515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5B31E94-5DB4-9A14-F934-E2521546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B26C7E3B-6F5C-CDE9-061A-297F5473CA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DA3A8863-2B69-0D33-13BA-80ACAFA112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B534F4-22A8-5E4C-F4FE-C95F8A9253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6E297E9E-72E3-45CD-2CE0-8FCA6B335A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B65CF966-233B-A64C-3964-34087DD3CD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D57079D-6FBC-F402-1F73-376DBC7B0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BFCC252E-79D1-9413-CBF9-D4A68D0C6D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74C85F6F-4418-EB83-5AD2-7D1A5B7EE6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BA9D89-5898-926B-F580-BA00D0C4B1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449D3811-7FC3-FCBB-3726-4DC59A5773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C28A47CA-3763-85C4-C933-D2F62FFB20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6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347B6-3A82-3AC2-864B-EB512C2D8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611997-54C5-6B87-858A-DFE22A9EC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EC5C3E68-D584-21B6-4B21-2A05B5C60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7FD4EBC2-5816-21BE-479D-5F82B75024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4748D3-698C-84EA-2EF1-78272F1309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2667B3A-35FA-E008-FA32-0053746B30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4A054557-76B5-2371-D87B-C19391139E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E5A92C-CDFC-572F-7F61-E98329CD4A2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7D21B69A-E35A-CBF5-C16D-8E3C2AA837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63D08A8D-E78B-1AA6-03A4-114E0B9C5E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55E978-E783-9201-2D84-F6D7F963ED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BCDED6F5-1D6A-02AC-F0DA-921B227BE2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39F1054F-EFDC-6754-D8B8-C4715EAF71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5831230-61E5-66E5-16D8-2064453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0C9D29D-E415-8E19-7A25-8C59E4AA4B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C5754ACC-708A-22BA-D48B-CC49B2007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0205775-38D4-FE35-EEA0-8C81EE939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FA15769-525D-2C04-B873-5FC6C88602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A11F21FA-6969-7AAE-37BA-8F52DADE0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B0ADFB59-55B1-71FD-A662-9E8571C01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BD6364-5BE9-4F02-B90E-2AD8028336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6E9784CB-5420-4B46-2EB6-4875D69C46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95F38C3F-77E9-47F1-309B-982253573D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94D9DC-5A74-F59A-923F-9126E094CB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98C7A80D-3A82-7597-22B0-492161981A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6BC137E1-6F3A-6BF7-1FD5-B4B93BD05B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3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6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05BB067E-F917-E8BD-9D12-40D966FC8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5242E1-DCE5-2EB8-B85C-B0537FD5A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rgbClr val="E5E5E5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85509E-727A-DB39-85F7-3F93DAE3A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B3932FF3-249E-EB90-D795-2F6A1349C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8" name="Email">
            <a:extLst>
              <a:ext uri="{FF2B5EF4-FFF2-40B4-BE49-F238E27FC236}">
                <a16:creationId xmlns:a16="http://schemas.microsoft.com/office/drawing/2014/main" id="{BF70833C-2796-3AB6-9BDB-FA16B94E5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one">
            <a:extLst>
              <a:ext uri="{FF2B5EF4-FFF2-40B4-BE49-F238E27FC236}">
                <a16:creationId xmlns:a16="http://schemas.microsoft.com/office/drawing/2014/main" id="{BFF0DF67-2A6C-A225-F335-0B98168B1D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kedin">
            <a:extLst>
              <a:ext uri="{FF2B5EF4-FFF2-40B4-BE49-F238E27FC236}">
                <a16:creationId xmlns:a16="http://schemas.microsoft.com/office/drawing/2014/main" id="{2D8D486A-9449-ED06-5819-BBBCDF3211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17" name="Website">
            <a:extLst>
              <a:ext uri="{FF2B5EF4-FFF2-40B4-BE49-F238E27FC236}">
                <a16:creationId xmlns:a16="http://schemas.microsoft.com/office/drawing/2014/main" id="{4927CA2F-2EA3-213C-D292-F5B4AE667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1E8E5-D8DC-FDDF-BD53-917C9FAF8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5A5F66-5E25-B280-EB1F-6834BB89D6F8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CAE2CE-F803-94F4-321E-48A104EF871E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880DFC-4EC1-8246-F7DC-1D4B2510253E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0E976F-0B73-8642-8D66-3192EE5E2971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55618A-0F56-ABC2-6022-E7A09006C2A0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5FB624-603C-81DE-1680-A1AC7F28B789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ADDAF0-1E2C-CAAD-D609-57143A2BE340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89F197-7220-6CA2-951C-442E614E7E7F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5604F5-5C2B-4F57-46AB-4FEA640C8A6B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A3CB74-6A04-282E-E053-0112A8787B51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F1ED3F-1A2C-7A34-0E50-882423C3575C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C21F6E-1B49-15C9-3067-6506810CF18E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3FE3FBF-B9B5-3345-FB8A-5D679920FAA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9E71666D-27CF-390C-D2B0-93CFD70E6A98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E4FB9DA5-DA53-7DCF-98B0-A41937BCF88A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7A0052-7CE6-B332-92D9-706143747E84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23" name="Parallelogram 61">
                  <a:extLst>
                    <a:ext uri="{FF2B5EF4-FFF2-40B4-BE49-F238E27FC236}">
                      <a16:creationId xmlns:a16="http://schemas.microsoft.com/office/drawing/2014/main" id="{0154C05D-843E-009C-BA23-5FF468F8D6EB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arallelogram 61">
                  <a:extLst>
                    <a:ext uri="{FF2B5EF4-FFF2-40B4-BE49-F238E27FC236}">
                      <a16:creationId xmlns:a16="http://schemas.microsoft.com/office/drawing/2014/main" id="{0174978C-06F2-A759-62F0-4F7C4F794660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254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E3686-DB2A-E63C-9903-A8244C6A1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Graw Hill red cube Logo">
            <a:extLst>
              <a:ext uri="{FF2B5EF4-FFF2-40B4-BE49-F238E27FC236}">
                <a16:creationId xmlns:a16="http://schemas.microsoft.com/office/drawing/2014/main" id="{F0D525F2-F9A7-7A73-4B30-ACE22BC64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58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55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12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613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458F59-CF19-9D49-C2AB-3C48D4C19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4AB1EBE-4491-4616-D7DF-4C6FCC61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23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595D9C4-58B3-A9CC-9598-24F869DC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18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41" y="1825625"/>
            <a:ext cx="11315911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gazine Grotesque" pitchFamily="2" charset="77"/>
              </a:defRPr>
            </a:lvl1pPr>
            <a:lvl2pPr>
              <a:defRPr b="0" i="0">
                <a:latin typeface="Magazine Grotesque" pitchFamily="2" charset="77"/>
              </a:defRPr>
            </a:lvl2pPr>
            <a:lvl3pPr>
              <a:defRPr b="0" i="0">
                <a:latin typeface="Magazine Grotesque" pitchFamily="2" charset="77"/>
              </a:defRPr>
            </a:lvl3pPr>
            <a:lvl4pPr>
              <a:defRPr b="0" i="0">
                <a:latin typeface="Magazine Grotesque" pitchFamily="2" charset="77"/>
              </a:defRPr>
            </a:lvl4pPr>
            <a:lvl5pPr>
              <a:defRPr b="0" i="0"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121C30A-2478-DD68-AA01-B696BF05B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08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97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583142"/>
          </a:xfrm>
        </p:spPr>
        <p:txBody>
          <a:bodyPr vert="horz">
            <a:normAutofit/>
          </a:bodyPr>
          <a:lstStyle>
            <a:lvl1pPr>
              <a:defRPr sz="2800">
                <a:latin typeface="Magazine Grotesqu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5" y="1018117"/>
            <a:ext cx="11313466" cy="5158846"/>
          </a:xfrm>
          <a:prstGeom prst="rect">
            <a:avLst/>
          </a:prstGeom>
        </p:spPr>
        <p:txBody>
          <a:bodyPr/>
          <a:lstStyle>
            <a:lvl1pPr>
              <a:defRPr>
                <a:latin typeface="Magazine Grotesque" pitchFamily="2" charset="77"/>
              </a:defRPr>
            </a:lvl1pPr>
            <a:lvl2pPr>
              <a:defRPr>
                <a:latin typeface="Magazine Grotesque" pitchFamily="2" charset="77"/>
              </a:defRPr>
            </a:lvl2pPr>
            <a:lvl3pPr>
              <a:defRPr>
                <a:latin typeface="Magazine Grotesque" pitchFamily="2" charset="77"/>
              </a:defRPr>
            </a:lvl3pPr>
            <a:lvl4pPr>
              <a:defRPr>
                <a:latin typeface="Magazine Grotesque" pitchFamily="2" charset="77"/>
              </a:defRPr>
            </a:lvl4pPr>
            <a:lvl5pPr>
              <a:defRPr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845EB33-BC40-B541-2DE3-635AE372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7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4F08D-BE1E-443D-8782-37662CDDF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99AE9EF-61EB-ACFA-4820-EBD3F6BBD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E05E0AA-A4C4-9006-5021-1A09E19FC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splay Date">
            <a:extLst>
              <a:ext uri="{FF2B5EF4-FFF2-40B4-BE49-F238E27FC236}">
                <a16:creationId xmlns:a16="http://schemas.microsoft.com/office/drawing/2014/main" id="{EAD50B81-779F-8B92-2873-78302959C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Name &amp; Surname">
            <a:extLst>
              <a:ext uri="{FF2B5EF4-FFF2-40B4-BE49-F238E27FC236}">
                <a16:creationId xmlns:a16="http://schemas.microsoft.com/office/drawing/2014/main" id="{B78998DC-34A4-E505-E5B2-065B7AD50D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27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04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d">
    <p:bg>
      <p:bgPr>
        <a:solidFill>
          <a:srgbClr val="D02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E2B1DE6-88E8-5940-A140-CEFB25E44F8E}"/>
              </a:ext>
            </a:extLst>
          </p:cNvPr>
          <p:cNvGrpSpPr/>
          <p:nvPr userDrawn="1"/>
        </p:nvGrpSpPr>
        <p:grpSpPr>
          <a:xfrm>
            <a:off x="4881651" y="1981444"/>
            <a:ext cx="1448597" cy="1447556"/>
            <a:chOff x="6811876" y="1647187"/>
            <a:chExt cx="1448597" cy="1447556"/>
          </a:xfrm>
          <a:solidFill>
            <a:srgbClr val="CF2330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721BDD7-D6BA-9649-A6F4-0BD415AF2BBF}"/>
                </a:ext>
              </a:extLst>
            </p:cNvPr>
            <p:cNvSpPr/>
            <p:nvPr/>
          </p:nvSpPr>
          <p:spPr>
            <a:xfrm>
              <a:off x="6811876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D3D976-7A1B-2F46-AA9C-FA3A12C5BBFB}"/>
                </a:ext>
              </a:extLst>
            </p:cNvPr>
            <p:cNvSpPr/>
            <p:nvPr/>
          </p:nvSpPr>
          <p:spPr>
            <a:xfrm>
              <a:off x="7359631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BBAC0A5-63D6-614C-8289-4285E5C9A790}"/>
                </a:ext>
              </a:extLst>
            </p:cNvPr>
            <p:cNvSpPr/>
            <p:nvPr/>
          </p:nvSpPr>
          <p:spPr>
            <a:xfrm>
              <a:off x="6811876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A6C329C-9F49-674D-BE6B-CD803B5FD671}"/>
                </a:ext>
              </a:extLst>
            </p:cNvPr>
            <p:cNvSpPr/>
            <p:nvPr/>
          </p:nvSpPr>
          <p:spPr>
            <a:xfrm>
              <a:off x="7359631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AA23DE-9635-6412-5B6C-4805B44D6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E06899-4B4E-2102-66E0-D77B3B40F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C58259-AE6E-64AC-051F-5732D61AEEF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B52EF902-D983-5F8B-3016-8434C60F7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AE8B7C-8817-1AB6-CFA8-C9FB6B45D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2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-Pink">
    <p:bg>
      <p:bgPr>
        <a:solidFill>
          <a:srgbClr val="F57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9CC8-40EA-727F-B4C5-375BA4128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986FFF-E5EB-6060-A806-31D3A1929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241993-9B36-94BA-B100-31BD0F97012C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CAE09AD-9EF3-5145-CBD6-0B0755751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A38BE7-9D59-AE99-EAFE-3C7A123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60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chool Bus">
    <p:bg>
      <p:bgPr>
        <a:solidFill>
          <a:srgbClr val="F7A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3E68-347E-3FDE-ED81-6B1A358C1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2ACC53-AFB8-B50A-5774-291260F45A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D9F8B-A123-0ABF-BF76-DDAED5EB9697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7B8CB88-27E5-0001-71B8-27C9E8157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7752FC-31AC-31FD-3BC7-B921363C3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03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ink">
    <p:bg>
      <p:bgPr>
        <a:solidFill>
          <a:srgbClr val="F8B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79E66-55D7-8DB0-F033-35722CC0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B8F7CF-6101-40E5-0A6D-9349817F1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403343-90AC-F034-0A23-0078D1BAC4B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423447F-FBF7-09FD-F74B-F45BAEA26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74FC0B-E844-EC17-677B-0D8820D63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54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ew Pink">
    <p:bg>
      <p:bgPr>
        <a:solidFill>
          <a:srgbClr val="FA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FA60-78F3-8B23-C7C7-E4845471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03B7DF-5404-9872-A5D2-95007F07D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F7702-2618-9B92-15C3-05C9A7A9CE5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67FDE22-E217-2D1E-77F6-5690AABB8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A10CBB-8EAE-F407-6C3C-B83304AE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73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t.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DEF1-A907-F258-BE12-C59E95BBB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1DA41C-D0B1-AD27-F710-DDAE323E2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157273-9671-116E-15A9-34D8FB1836D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7547D791-D560-6AF4-BA19-3F7D8CDF9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57A61D-7CAB-5542-B874-288252F39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88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0189-5AA2-7FD6-A83C-74854134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A94F57-B22C-FA69-3F5A-1800DAF86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4C75A6-0676-0707-2DA0-9F4F2B6E0D42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02B3A761-F93E-768E-678B-6A2853A79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2227A-AB96-E66D-6959-34F64E1FB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0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80835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0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4048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6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852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s_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41813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4F715-949A-4B0A-5E61-32B593168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624423C3-3CC8-6B32-9362-91ED190AD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6EED-A51B-1508-D9E2-272A0FFC1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3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6BC6A701-16E4-384A-B480-07F21A4EB6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8AAD9075-C0FD-4F01-4CCF-5A2EB36744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877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84127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5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459054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92134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48158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23049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359663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5966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C4D0ECBF-4E72-77E1-6744-5633305B89F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06282726-7744-71C7-52A7-0E097341F0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26A6B253-D5CC-3F6C-B9F3-19D6063668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50701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Path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36D77-0D00-81FC-192F-18388A3072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6948A-A3B1-F139-AEDB-5E631C58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C68AE-8387-1A40-2D4A-2C57F3A6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9FC49DD-4F8B-CF98-C24E-3D77881819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2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6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 Slide_Individua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A210F576-544A-CEAC-3E61-8A8D67FDB6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DA6AA1F-7BBE-D1AD-AD1F-C4AFC62C9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C2F1D-5554-DDC9-02AE-906934B59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661244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1BC4-FA1F-4029-B4CB-B47323FF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F5675-32B7-4D35-AE2B-978AE119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D0C-07DB-4418-8107-789D281B336C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0748-5877-469E-9BCE-C929CDCD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2884F-AEA2-4D7C-BC30-0D072C6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0C4-6567-459F-93BF-7D480B18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9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ege student in a hoodie and jean jacket smiles broadly at something across the classroom.">
            <a:extLst>
              <a:ext uri="{FF2B5EF4-FFF2-40B4-BE49-F238E27FC236}">
                <a16:creationId xmlns:a16="http://schemas.microsoft.com/office/drawing/2014/main" id="{D3FBABBA-EFFB-8723-4DFB-B88365F2D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3"/>
            <a:ext cx="12192000" cy="6851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GHT BLU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7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GRA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RED on CARB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BLU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VIOLE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5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GRAY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2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5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4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37CA6-007B-07DA-14EA-257D66F24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g">
            <a:extLst>
              <a:ext uri="{FF2B5EF4-FFF2-40B4-BE49-F238E27FC236}">
                <a16:creationId xmlns:a16="http://schemas.microsoft.com/office/drawing/2014/main" id="{AEE4B3C3-6D78-A2BC-C1D1-633EC0B75B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04848-82E9-8D9E-EDA9-0D1BEFB2B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F46D2F08-BFA1-323D-8041-A4B3D061E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nibh euismod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Tincidunt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erat volutpat.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nonummy nibh euismod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FC09504-150C-61B2-5FFF-68F698B29B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WHITE on RED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RED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BLUE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8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iddle of his classroom, an elementary school teacher leans down to point at a student's paper. The boy holds a red pencil and smiles at his work.">
            <a:extLst>
              <a:ext uri="{FF2B5EF4-FFF2-40B4-BE49-F238E27FC236}">
                <a16:creationId xmlns:a16="http://schemas.microsoft.com/office/drawing/2014/main" id="{E41C6DCE-1CEF-5CFA-D3FF-5A71CA239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LIGHT VIOLET on VIOLET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1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LIGHT VIOLET on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 and LIGH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No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8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77691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40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61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9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8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VIOLE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lege students holding their notebooks share a laugh outside a school building.">
            <a:extLst>
              <a:ext uri="{FF2B5EF4-FFF2-40B4-BE49-F238E27FC236}">
                <a16:creationId xmlns:a16="http://schemas.microsoft.com/office/drawing/2014/main" id="{ED6FB341-F7F5-9842-DF4D-6D3D22DF8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818EE-D37D-50E7-F166-FDA5EEEF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4C9A5-0868-2701-BC50-B6336F7A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03EE6-48B1-A9DD-3E8C-9F040098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8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B4CB4-1406-7FBC-0880-CB7AB119A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5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9D03A-D2EB-A738-BA8D-A429CF657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09" y="1366152"/>
            <a:ext cx="2133800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88A5F-5A6A-CE48-F65D-46990A73F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21" Type="http://schemas.openxmlformats.org/officeDocument/2006/relationships/image" Target="../media/image14.emf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24.emf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6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4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image" Target="../media/image14.emf"/><Relationship Id="rId8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10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10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4796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4019" r:id="rId6"/>
    <p:sldLayoutId id="2147483666" r:id="rId7"/>
    <p:sldLayoutId id="2147484018" r:id="rId8"/>
    <p:sldLayoutId id="2147483667" r:id="rId9"/>
    <p:sldLayoutId id="2147484017" r:id="rId10"/>
    <p:sldLayoutId id="2147483668" r:id="rId11"/>
    <p:sldLayoutId id="2147483669" r:id="rId12"/>
    <p:sldLayoutId id="2147484025" r:id="rId13"/>
    <p:sldLayoutId id="2147483670" r:id="rId14"/>
    <p:sldLayoutId id="2147483671" r:id="rId15"/>
    <p:sldLayoutId id="2147483672" r:id="rId16"/>
    <p:sldLayoutId id="2147484026" r:id="rId17"/>
    <p:sldLayoutId id="2147483673" r:id="rId18"/>
    <p:sldLayoutId id="2147484030" r:id="rId19"/>
    <p:sldLayoutId id="2147484031" r:id="rId20"/>
    <p:sldLayoutId id="214748403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973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4024" r:id="rId3"/>
    <p:sldLayoutId id="214748387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  <p:sldLayoutId id="2147483967" r:id="rId18"/>
    <p:sldLayoutId id="214748396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285" y="1825625"/>
            <a:ext cx="11313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67B5927-1581-294F-B094-8C1C0027CF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568413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6" imgH="403" progId="TCLayout.ActiveDocument.1">
                  <p:embed/>
                </p:oleObj>
              </mc:Choice>
              <mc:Fallback>
                <p:oleObj name="think-cell Slide" r:id="rId17" imgW="406" imgH="40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67B5927-1581-294F-B094-8C1C0027C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6F0E88-EA22-6F44-8DFA-A231331C1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5026A7-14AA-E140-B827-E87D9F843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r>
              <a:rPr lang="en-US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2414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803" r:id="rId3"/>
    <p:sldLayoutId id="2147483784" r:id="rId4"/>
    <p:sldLayoutId id="2147483785" r:id="rId5"/>
    <p:sldLayoutId id="2147483793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40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agazine Grotesque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21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884" r:id="rId2"/>
    <p:sldLayoutId id="2147484034" r:id="rId3"/>
    <p:sldLayoutId id="2147484033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FEEBE7-2301-DAE8-5FED-C2008DAE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9" r:id="rId3"/>
    <p:sldLayoutId id="2147483724" r:id="rId4"/>
    <p:sldLayoutId id="2147483726" r:id="rId5"/>
    <p:sldLayoutId id="2147483728" r:id="rId6"/>
    <p:sldLayoutId id="2147483727" r:id="rId7"/>
    <p:sldLayoutId id="2147483730" r:id="rId8"/>
    <p:sldLayoutId id="214748373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64E1BE-276C-2AE9-C09F-9B5AE473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851" r:id="rId3"/>
    <p:sldLayoutId id="2147483853" r:id="rId4"/>
    <p:sldLayoutId id="2147483854" r:id="rId5"/>
    <p:sldLayoutId id="2147483823" r:id="rId6"/>
    <p:sldLayoutId id="2147484007" r:id="rId7"/>
    <p:sldLayoutId id="2147484008" r:id="rId8"/>
    <p:sldLayoutId id="2147484009" r:id="rId9"/>
    <p:sldLayoutId id="2147484010" r:id="rId10"/>
    <p:sldLayoutId id="2147484040" r:id="rId11"/>
    <p:sldLayoutId id="2147484041" r:id="rId12"/>
    <p:sldLayoutId id="214748404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7FF24D-3083-F0BB-5689-D44065EF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991" r:id="rId4"/>
    <p:sldLayoutId id="2147483992" r:id="rId5"/>
    <p:sldLayoutId id="2147483759" r:id="rId6"/>
    <p:sldLayoutId id="2147483760" r:id="rId7"/>
    <p:sldLayoutId id="2147483761" r:id="rId8"/>
    <p:sldLayoutId id="2147483762" r:id="rId9"/>
    <p:sldLayoutId id="2147483804" r:id="rId10"/>
    <p:sldLayoutId id="2147483807" r:id="rId11"/>
    <p:sldLayoutId id="2147483810" r:id="rId12"/>
    <p:sldLayoutId id="2147483813" r:id="rId13"/>
    <p:sldLayoutId id="2147483805" r:id="rId14"/>
    <p:sldLayoutId id="2147483808" r:id="rId15"/>
    <p:sldLayoutId id="2147483811" r:id="rId16"/>
    <p:sldLayoutId id="2147484028" r:id="rId17"/>
    <p:sldLayoutId id="2147483806" r:id="rId18"/>
    <p:sldLayoutId id="2147483809" r:id="rId19"/>
    <p:sldLayoutId id="2147483812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4027" r:id="rId26"/>
    <p:sldLayoutId id="2147483822" r:id="rId27"/>
    <p:sldLayoutId id="2147484006" r:id="rId28"/>
    <p:sldLayoutId id="2147483994" r:id="rId29"/>
    <p:sldLayoutId id="2147483995" r:id="rId30"/>
    <p:sldLayoutId id="2147483996" r:id="rId31"/>
    <p:sldLayoutId id="2147484003" r:id="rId32"/>
    <p:sldLayoutId id="2147484039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D7CD0AD-3FBA-9E80-E8BE-87BF97A9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4029" r:id="rId2"/>
    <p:sldLayoutId id="2147483764" r:id="rId3"/>
    <p:sldLayoutId id="2147483993" r:id="rId4"/>
    <p:sldLayoutId id="2147483765" r:id="rId5"/>
    <p:sldLayoutId id="2147483766" r:id="rId6"/>
    <p:sldLayoutId id="2147483767" r:id="rId7"/>
    <p:sldLayoutId id="2147483792" r:id="rId8"/>
    <p:sldLayoutId id="2147484035" r:id="rId9"/>
    <p:sldLayoutId id="2147483794" r:id="rId10"/>
    <p:sldLayoutId id="2147483997" r:id="rId11"/>
    <p:sldLayoutId id="2147483998" r:id="rId12"/>
    <p:sldLayoutId id="2147483999" r:id="rId13"/>
    <p:sldLayoutId id="214748398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sharpe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483EE-6588-8FB8-5E2B-7BC513C1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042819"/>
            <a:ext cx="7425786" cy="69050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Slides Available for the First Day of Class: Sharpen Companion, IA, D2L Brightspace</a:t>
            </a:r>
            <a:endParaRPr lang="en-US" sz="20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4EA526-D390-E19A-BD6B-0CD609A5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McGraw Hill First Day of Class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DD4F1-225D-2004-AEB8-C78EE5CDD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McGraw Hill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7EDD6-0CCE-0360-3FC6-8FB4742E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2672" y="2951384"/>
            <a:ext cx="6888419" cy="193360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7892B8-AB1F-0462-871B-2BFA44332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966" y="1951406"/>
            <a:ext cx="8574933" cy="37465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GO </a:t>
            </a:r>
            <a:r>
              <a:rPr lang="en-US" sz="1400" dirty="0">
                <a:latin typeface="Arial"/>
                <a:cs typeface="Arial"/>
              </a:rPr>
              <a:t>2 – 5</a:t>
            </a:r>
            <a:endParaRPr lang="en-US" sz="1400" b="1" dirty="0">
              <a:latin typeface="Arial"/>
              <a:cs typeface="Arial"/>
            </a:endParaRPr>
          </a:p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GO and Sharpen</a:t>
            </a:r>
            <a:r>
              <a:rPr lang="en-US" sz="1400" dirty="0">
                <a:latin typeface="Arial"/>
                <a:cs typeface="Arial"/>
              </a:rPr>
              <a:t>:</a:t>
            </a:r>
            <a:endParaRPr lang="en-US" dirty="0"/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and Sharpen Companion FDOC Slides 6-10</a:t>
            </a:r>
            <a:endParaRPr lang="en-US" sz="1400" dirty="0"/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Purchase Flows</a:t>
            </a:r>
          </a:p>
          <a:p>
            <a:pPr lvl="2"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IA: GO with an LMS: D2L Brightspace Slides 11-15</a:t>
            </a: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Log-In Flow – Slides 16-18</a:t>
            </a:r>
          </a:p>
          <a:p>
            <a:pPr>
              <a:buFont typeface="Wingdings,Sans-Serif" panose="020B0604020202020204" pitchFamily="34" charset="0"/>
              <a:buChar char="q"/>
            </a:pPr>
            <a:endParaRPr lang="en-US" sz="1400" dirty="0"/>
          </a:p>
          <a:p>
            <a:pPr>
              <a:buFont typeface="Wingdings" panose="020B0604020202020204" pitchFamily="34" charset="0"/>
              <a:buChar char="q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989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07213-A707-EC3D-86F8-53F5E0D8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276E3F-33FB-BE4F-F713-E9A4C880F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4B94B5E8-2BCF-1828-DB35-942AD1F907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83971" y="896257"/>
            <a:ext cx="7614557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Sharpen College Study App – Scan This Code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​</a:t>
            </a:r>
          </a:p>
        </p:txBody>
      </p:sp>
      <p:pic>
        <p:nvPicPr>
          <p:cNvPr id="20" name="Picture 19" descr="QR code to download Sharpen.">
            <a:extLst>
              <a:ext uri="{FF2B5EF4-FFF2-40B4-BE49-F238E27FC236}">
                <a16:creationId xmlns:a16="http://schemas.microsoft.com/office/drawing/2014/main" id="{F906D3EC-08BC-DD17-EAD4-7FD955FE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975" y="2042355"/>
            <a:ext cx="3642847" cy="3653776"/>
          </a:xfrm>
          <a:prstGeom prst="rect">
            <a:avLst/>
          </a:prstGeom>
        </p:spPr>
      </p:pic>
      <p:pic>
        <p:nvPicPr>
          <p:cNvPr id="7" name="Google Shape;407;p82" descr="Sharpen logo.">
            <a:extLst>
              <a:ext uri="{FF2B5EF4-FFF2-40B4-BE49-F238E27FC236}">
                <a16:creationId xmlns:a16="http://schemas.microsoft.com/office/drawing/2014/main" id="{BCD10E74-E6CC-69D3-273E-3F8B20555A3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975" y="1296154"/>
            <a:ext cx="3566160" cy="89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 descr="Apple App Store icon.">
            <a:extLst>
              <a:ext uri="{FF2B5EF4-FFF2-40B4-BE49-F238E27FC236}">
                <a16:creationId xmlns:a16="http://schemas.microsoft.com/office/drawing/2014/main" id="{E6D44E2D-3B65-CCC9-347C-711DC31201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b="5482"/>
          <a:stretch/>
        </p:blipFill>
        <p:spPr bwMode="auto">
          <a:xfrm>
            <a:off x="3527861" y="5875918"/>
            <a:ext cx="2451194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oogle Play Store icon.">
            <a:extLst>
              <a:ext uri="{FF2B5EF4-FFF2-40B4-BE49-F238E27FC236}">
                <a16:creationId xmlns:a16="http://schemas.microsoft.com/office/drawing/2014/main" id="{F1A3E2B8-A8B1-7C32-EA1C-7A2D9E7CFB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16958" r="10618" b="17565"/>
          <a:stretch/>
        </p:blipFill>
        <p:spPr bwMode="auto">
          <a:xfrm>
            <a:off x="6122230" y="5875918"/>
            <a:ext cx="2451195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B01D-8DBC-9F1E-3B97-FF92CFAB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03870-FCA4-E12F-52B4-845ED0C9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29F3FF-7CC1-D15F-4DB3-B64545C14E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651" y="2662133"/>
            <a:ext cx="3661086" cy="1420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Getting Started with McGraw Hill GO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®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and Sharpen</a:t>
            </a:r>
            <a:endParaRPr kumimoji="0" lang="en-US" sz="2400" b="1" i="0" u="none" strike="noStrike" kern="1200" cap="none" spc="0" normalizeH="0" baseline="3000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0B8464-49AE-C397-7E5D-28CE153B1CCB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57D66-C95C-BCF5-7AB1-383423B18F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7490" y="1714895"/>
            <a:ext cx="7081838" cy="44506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>
                <a:latin typeface="Arial"/>
                <a:cs typeface="Arial"/>
              </a:rPr>
              <a:t>Sharpen Companion Purchase Flow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1">
                <a:solidFill>
                  <a:srgbClr val="333333"/>
                </a:solidFill>
                <a:latin typeface="Arial"/>
                <a:cs typeface="Arial"/>
              </a:rPr>
              <a:t>GO: IA Integrated with a Learning Management System (LMS)</a:t>
            </a:r>
            <a:endParaRPr lang="en-US" sz="2000" b="1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400" b="1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400"/>
          </a:p>
        </p:txBody>
      </p:sp>
      <p:pic>
        <p:nvPicPr>
          <p:cNvPr id="18" name="Picture 17" descr="Sharpen on a computer and mobile phone.">
            <a:extLst>
              <a:ext uri="{FF2B5EF4-FFF2-40B4-BE49-F238E27FC236}">
                <a16:creationId xmlns:a16="http://schemas.microsoft.com/office/drawing/2014/main" id="{789516DD-9EA6-7723-D2A1-1EA51E320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041" y="2958729"/>
            <a:ext cx="2562641" cy="1959862"/>
          </a:xfrm>
          <a:prstGeom prst="rect">
            <a:avLst/>
          </a:prstGeom>
        </p:spPr>
      </p:pic>
      <p:grpSp>
        <p:nvGrpSpPr>
          <p:cNvPr id="16" name="Group 15" descr="GO on a computer screen.">
            <a:extLst>
              <a:ext uri="{FF2B5EF4-FFF2-40B4-BE49-F238E27FC236}">
                <a16:creationId xmlns:a16="http://schemas.microsoft.com/office/drawing/2014/main" id="{515869D5-0127-9B46-1696-FA5BA5DD02DB}"/>
              </a:ext>
            </a:extLst>
          </p:cNvPr>
          <p:cNvGrpSpPr/>
          <p:nvPr/>
        </p:nvGrpSpPr>
        <p:grpSpPr>
          <a:xfrm>
            <a:off x="7937330" y="4767193"/>
            <a:ext cx="2163756" cy="1870873"/>
            <a:chOff x="2661057" y="4201464"/>
            <a:chExt cx="2937302" cy="24019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DA9513-330B-521C-2313-6AD42A0CACBC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4" name="Picture 13" descr="Course with McGraw Hill Connect ...">
                <a:extLst>
                  <a:ext uri="{FF2B5EF4-FFF2-40B4-BE49-F238E27FC236}">
                    <a16:creationId xmlns:a16="http://schemas.microsoft.com/office/drawing/2014/main" id="{403AD63A-4C0A-9B57-AF84-D73B7B22D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5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43701E6A-6B79-C20B-437A-03A05CDBC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McGraw Hill GO">
              <a:extLst>
                <a:ext uri="{FF2B5EF4-FFF2-40B4-BE49-F238E27FC236}">
                  <a16:creationId xmlns:a16="http://schemas.microsoft.com/office/drawing/2014/main" id="{977DF234-57AB-427F-DD5C-3A8D77ED0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F54C2D5-B8ED-AD46-B73E-0BEFDC113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242" t="15990" b="239"/>
          <a:stretch/>
        </p:blipFill>
        <p:spPr>
          <a:xfrm>
            <a:off x="3884263" y="3036615"/>
            <a:ext cx="4832785" cy="38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0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C09F-B439-09FE-A7A7-0F8C9627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2716137"/>
            <a:ext cx="2308129" cy="19489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Accessing McGraw Hill GO: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r>
              <a:rPr lang="en-US" dirty="0"/>
              <a:t>D2L Brightspace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F1E2-17B3-A013-C959-291EBE67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407B9-C4FE-A26A-3361-0E8BFA6B376A}"/>
              </a:ext>
            </a:extLst>
          </p:cNvPr>
          <p:cNvSpPr txBox="1"/>
          <p:nvPr/>
        </p:nvSpPr>
        <p:spPr>
          <a:xfrm>
            <a:off x="4496615" y="1627094"/>
            <a:ext cx="1739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1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F7F22-620F-D413-39D6-32D26963AC64}"/>
              </a:ext>
            </a:extLst>
          </p:cNvPr>
          <p:cNvSpPr txBox="1"/>
          <p:nvPr/>
        </p:nvSpPr>
        <p:spPr>
          <a:xfrm>
            <a:off x="4491902" y="2138795"/>
            <a:ext cx="49854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To access McGraw Hill GO, select a GO assignment in the Content area of your D2L </a:t>
            </a:r>
            <a:r>
              <a:rPr lang="en-US" dirty="0"/>
              <a:t>Brightspace</a:t>
            </a:r>
            <a:r>
              <a:rPr lang="en-US" dirty="0">
                <a:cs typeface="Calibri"/>
              </a:rPr>
              <a:t> course.</a:t>
            </a:r>
            <a:endParaRPr lang="en-US" dirty="0"/>
          </a:p>
        </p:txBody>
      </p:sp>
      <p:pic>
        <p:nvPicPr>
          <p:cNvPr id="5" name="Picture 7" descr="Screenshot of Assignment in D2L platform. Yellow rectangle highlights the assignment.">
            <a:extLst>
              <a:ext uri="{FF2B5EF4-FFF2-40B4-BE49-F238E27FC236}">
                <a16:creationId xmlns:a16="http://schemas.microsoft.com/office/drawing/2014/main" id="{89755349-1DF1-853F-0154-04D452B09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91" y="2871641"/>
            <a:ext cx="6276109" cy="366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A38D4-6369-EC06-F064-DA339F58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637" y="5084040"/>
            <a:ext cx="2259773" cy="523008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6663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1391D-E201-BA3C-3345-95AE0DBC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5C88F3-1965-F346-9280-E8054823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2716137"/>
            <a:ext cx="2308129" cy="194890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Accessing McGraw Hill GO: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Sharpen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5A62B-C6E1-B89F-441E-8073EAD97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2B50E-1FF2-7163-E66F-4284DEDDD39A}"/>
              </a:ext>
            </a:extLst>
          </p:cNvPr>
          <p:cNvSpPr txBox="1"/>
          <p:nvPr/>
        </p:nvSpPr>
        <p:spPr>
          <a:xfrm>
            <a:off x="4496615" y="1627094"/>
            <a:ext cx="1739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2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73DE0-A8C0-3BAF-9900-1831AF814678}"/>
              </a:ext>
            </a:extLst>
          </p:cNvPr>
          <p:cNvSpPr txBox="1"/>
          <p:nvPr/>
        </p:nvSpPr>
        <p:spPr>
          <a:xfrm>
            <a:off x="4639106" y="2231159"/>
            <a:ext cx="45409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Clicking on a GO assignment launches the Course Access Page. On this page, click </a:t>
            </a:r>
            <a:r>
              <a:rPr lang="en-US" b="1">
                <a:cs typeface="Calibri"/>
              </a:rPr>
              <a:t>Begin</a:t>
            </a:r>
            <a:r>
              <a:rPr lang="en-US">
                <a:cs typeface="Calibri"/>
              </a:rPr>
              <a:t>. 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6" name="Picture 5" descr="GO registration launch point screenshot.">
            <a:extLst>
              <a:ext uri="{FF2B5EF4-FFF2-40B4-BE49-F238E27FC236}">
                <a16:creationId xmlns:a16="http://schemas.microsoft.com/office/drawing/2014/main" id="{D42719DA-CB14-B2F1-2CD1-152C78E8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9" y="2858324"/>
            <a:ext cx="5569858" cy="1387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A8D537-0422-1948-1A88-5CE3A1124B82}"/>
              </a:ext>
            </a:extLst>
          </p:cNvPr>
          <p:cNvSpPr txBox="1"/>
          <p:nvPr/>
        </p:nvSpPr>
        <p:spPr>
          <a:xfrm>
            <a:off x="5966834" y="4343979"/>
            <a:ext cx="51413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If your assignment launches in a new tab but your browser does not open it, click </a:t>
            </a:r>
            <a:r>
              <a:rPr lang="en-US" b="1">
                <a:cs typeface="Calibri"/>
              </a:rPr>
              <a:t>Launch Assignment</a:t>
            </a:r>
            <a:r>
              <a:rPr lang="en-US">
                <a:cs typeface="Calibri"/>
              </a:rPr>
              <a:t>.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7" name="Picture 6" descr="GO registration launch point screenshot.">
            <a:extLst>
              <a:ext uri="{FF2B5EF4-FFF2-40B4-BE49-F238E27FC236}">
                <a16:creationId xmlns:a16="http://schemas.microsoft.com/office/drawing/2014/main" id="{43731934-FDE5-C168-3298-69AAFD7F2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546" y="5006666"/>
            <a:ext cx="5391728" cy="14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54D9-0DCE-DC74-DF5F-904D6D7F3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A896C-E43F-0E80-2A13-61EFC6A7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E6AAE8-7644-5D74-44D0-1A9624E9E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1739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3: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59C3E4-969E-A24F-06F6-3BA6BC1D8ABF}"/>
              </a:ext>
            </a:extLst>
          </p:cNvPr>
          <p:cNvSpPr txBox="1">
            <a:spLocks/>
          </p:cNvSpPr>
          <p:nvPr/>
        </p:nvSpPr>
        <p:spPr>
          <a:xfrm>
            <a:off x="7106042" y="1718796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Create your account: Enter email, First and Last Name, create a password and select a security question. </a:t>
            </a:r>
            <a:endParaRPr lang="en-US" sz="1800"/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We recommend using your school email address when creating an account. </a:t>
            </a:r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To receive text alerts, enter your mobile number. Agree to the Terms and Conditions and then click </a:t>
            </a:r>
            <a:r>
              <a:rPr lang="en-US" sz="1800" b="1">
                <a:latin typeface="Arial"/>
                <a:cs typeface="Arial"/>
              </a:rPr>
              <a:t>Continue</a:t>
            </a:r>
            <a:r>
              <a:rPr lang="en-US" sz="1800">
                <a:latin typeface="Arial"/>
                <a:cs typeface="Arial"/>
              </a:rPr>
              <a:t>.</a:t>
            </a:r>
            <a:endParaRPr lang="en-US" sz="180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333333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10" name="Picture 9" descr="Screenshot of GO registration screen.">
            <a:extLst>
              <a:ext uri="{FF2B5EF4-FFF2-40B4-BE49-F238E27FC236}">
                <a16:creationId xmlns:a16="http://schemas.microsoft.com/office/drawing/2014/main" id="{C413E688-116B-2F76-E2FE-F89619D7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056" y="852233"/>
            <a:ext cx="2030269" cy="58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9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466A-E173-0F87-2BF7-D6D218DBC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63932-B3B5-75F2-118A-669E0FF67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28F5FF-ED4A-A433-A406-EDF715B62B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203850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4: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791DF5-9D0F-870A-9AB7-A876969745C4}"/>
              </a:ext>
            </a:extLst>
          </p:cNvPr>
          <p:cNvSpPr txBox="1">
            <a:spLocks/>
          </p:cNvSpPr>
          <p:nvPr/>
        </p:nvSpPr>
        <p:spPr>
          <a:xfrm>
            <a:off x="7648678" y="1718796"/>
            <a:ext cx="4210245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Click Complete Registration to access your learning content.</a:t>
            </a: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Congratulations! You have successfully joined your course.</a:t>
            </a:r>
          </a:p>
          <a:p>
            <a:pPr marL="0" indent="0">
              <a:buNone/>
            </a:pPr>
            <a:endParaRPr lang="en-US" sz="1800" b="1" i="1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0EC55-CC1F-8413-11CD-851AC84FE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843" y="1939336"/>
            <a:ext cx="3694546" cy="1726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19F3D-2BC6-2314-7857-A47AA51B3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14779" y="2626936"/>
            <a:ext cx="2020207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ea typeface="Calibri"/>
                <a:cs typeface="Calibri"/>
              </a:rPr>
              <a:t>Mader, Biology, 14e: Connect with Sharpen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67ADF-8CBB-C45F-ADA6-36F1B1B5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205" y="1860838"/>
            <a:ext cx="4194589" cy="187704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16E811-25B5-168D-8775-C7A5A6B6B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57417" y="1799344"/>
            <a:ext cx="1590348" cy="35378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atin typeface="Arial"/>
                <a:cs typeface="Arial"/>
              </a:rPr>
              <a:t>IA confirmation page</a:t>
            </a:r>
            <a:endParaRPr lang="en-US"/>
          </a:p>
        </p:txBody>
      </p:sp>
      <p:grpSp>
        <p:nvGrpSpPr>
          <p:cNvPr id="18" name="Group 17" descr="Registration screen">
            <a:extLst>
              <a:ext uri="{FF2B5EF4-FFF2-40B4-BE49-F238E27FC236}">
                <a16:creationId xmlns:a16="http://schemas.microsoft.com/office/drawing/2014/main" id="{8DB68F24-D454-A20C-7FB9-17C3CD73A902}"/>
              </a:ext>
            </a:extLst>
          </p:cNvPr>
          <p:cNvGrpSpPr/>
          <p:nvPr/>
        </p:nvGrpSpPr>
        <p:grpSpPr>
          <a:xfrm>
            <a:off x="718282" y="1667967"/>
            <a:ext cx="4867967" cy="2128206"/>
            <a:chOff x="71735" y="1679513"/>
            <a:chExt cx="7257876" cy="3132659"/>
          </a:xfrm>
        </p:grpSpPr>
        <p:pic>
          <p:nvPicPr>
            <p:cNvPr id="17" name="Picture 16" descr="Screenshot highlighting the Complete Registration button users must click on to join the course.">
              <a:extLst>
                <a:ext uri="{FF2B5EF4-FFF2-40B4-BE49-F238E27FC236}">
                  <a16:creationId xmlns:a16="http://schemas.microsoft.com/office/drawing/2014/main" id="{53A73BE1-CA35-EE81-614F-B5E85F70B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14" y="1679513"/>
              <a:ext cx="7232197" cy="3123747"/>
            </a:xfrm>
            <a:prstGeom prst="rect">
              <a:avLst/>
            </a:prstGeom>
          </p:spPr>
        </p:pic>
        <p:pic>
          <p:nvPicPr>
            <p:cNvPr id="16" name="Picture 15" descr="A screen shot of a course information&#10;&#10;AI-generated content may be incorrect.">
              <a:extLst>
                <a:ext uri="{FF2B5EF4-FFF2-40B4-BE49-F238E27FC236}">
                  <a16:creationId xmlns:a16="http://schemas.microsoft.com/office/drawing/2014/main" id="{5C0093C3-310D-24DB-47C5-770DF18D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276" t="26862" r="54146" b="1082"/>
            <a:stretch/>
          </p:blipFill>
          <p:spPr>
            <a:xfrm>
              <a:off x="71735" y="2660974"/>
              <a:ext cx="3154628" cy="2151198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18BB77-C605-3B8F-4A95-97F4667C2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201" y="2498259"/>
            <a:ext cx="1744889" cy="54197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creenshot of GO assignment with Sharpen launch point highlighted. Yellow rectangle highlights the launch point.">
            <a:extLst>
              <a:ext uri="{FF2B5EF4-FFF2-40B4-BE49-F238E27FC236}">
                <a16:creationId xmlns:a16="http://schemas.microsoft.com/office/drawing/2014/main" id="{0D19D7DE-21D6-2DD0-E0E7-61D200A59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760" y="4270293"/>
            <a:ext cx="4497780" cy="21472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6FD3D9-DF87-4ABB-1EA1-322E2EB83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894" y="4269535"/>
            <a:ext cx="764639" cy="19313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7615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053C7-4288-F227-1F5A-6396310ED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5F64-CB41-CCCB-C2DD-F291C1E52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2465D0-593D-DE3E-1AB8-51E323DCD14B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 GO</a:t>
            </a:r>
            <a:r>
              <a:rPr lang="en-US" baseline="30000">
                <a:latin typeface="Arial"/>
                <a:cs typeface="Arial"/>
              </a:rPr>
              <a:t>®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82E217B-A963-9A05-D98F-E91CECEF8C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373" y="4090759"/>
            <a:ext cx="3572059" cy="6786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to Know on Your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B5167-81B5-BB33-AF53-0610093367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7490" y="1714895"/>
            <a:ext cx="7081838" cy="44506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>
                <a:latin typeface="Arial"/>
                <a:cs typeface="Arial"/>
              </a:rPr>
              <a:t>Sharpen Companion Log-In Flow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1">
                <a:solidFill>
                  <a:srgbClr val="333333"/>
                </a:solidFill>
                <a:latin typeface="Arial"/>
                <a:cs typeface="Arial"/>
              </a:rPr>
              <a:t>GO: IA and non-IA</a:t>
            </a:r>
            <a:endParaRPr lang="en-US" sz="2000" b="1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400" b="1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2F61E-8815-DAF9-A67A-293E3DA5E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3604" b="239"/>
          <a:stretch/>
        </p:blipFill>
        <p:spPr>
          <a:xfrm>
            <a:off x="3884263" y="2927758"/>
            <a:ext cx="4832785" cy="3920799"/>
          </a:xfrm>
          <a:prstGeom prst="rect">
            <a:avLst/>
          </a:prstGeom>
        </p:spPr>
      </p:pic>
      <p:pic>
        <p:nvPicPr>
          <p:cNvPr id="18" name="Picture 17" descr="Sharpen on a computer screen and a mobile phone.">
            <a:extLst>
              <a:ext uri="{FF2B5EF4-FFF2-40B4-BE49-F238E27FC236}">
                <a16:creationId xmlns:a16="http://schemas.microsoft.com/office/drawing/2014/main" id="{C13FE3B2-DAEA-92A9-D36E-8C851A6C2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31" y="2393001"/>
            <a:ext cx="2585732" cy="2075316"/>
          </a:xfrm>
          <a:prstGeom prst="rect">
            <a:avLst/>
          </a:prstGeom>
        </p:spPr>
      </p:pic>
      <p:grpSp>
        <p:nvGrpSpPr>
          <p:cNvPr id="14" name="Group 13" descr="GO on a computer screen.">
            <a:extLst>
              <a:ext uri="{FF2B5EF4-FFF2-40B4-BE49-F238E27FC236}">
                <a16:creationId xmlns:a16="http://schemas.microsoft.com/office/drawing/2014/main" id="{5DE9C0D9-0E68-5B32-F745-DA78DB67CCBF}"/>
              </a:ext>
            </a:extLst>
          </p:cNvPr>
          <p:cNvGrpSpPr/>
          <p:nvPr/>
        </p:nvGrpSpPr>
        <p:grpSpPr>
          <a:xfrm>
            <a:off x="8122056" y="4559377"/>
            <a:ext cx="2394665" cy="2067145"/>
            <a:chOff x="2661057" y="4201464"/>
            <a:chExt cx="2937302" cy="24019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303D7C-4750-8422-E0FE-54220FC145D4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1" name="Picture 10" descr="Course with McGraw Hill Connect ...">
                <a:extLst>
                  <a:ext uri="{FF2B5EF4-FFF2-40B4-BE49-F238E27FC236}">
                    <a16:creationId xmlns:a16="http://schemas.microsoft.com/office/drawing/2014/main" id="{3F5CC51C-E329-FA07-8F1F-4B25FB0D6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3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7E63BADF-2609-8745-5C82-66C6D8BC5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 descr="McGraw Hill GO">
              <a:extLst>
                <a:ext uri="{FF2B5EF4-FFF2-40B4-BE49-F238E27FC236}">
                  <a16:creationId xmlns:a16="http://schemas.microsoft.com/office/drawing/2014/main" id="{F4F08BEB-7411-BE84-830B-AF30482E6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49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AF2A2-051E-731E-0D20-B3FFE85A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6494A-2E0E-F69E-7F5F-8FD2753D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00592-1C2A-A58A-E061-E1412DDD81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70951" y="943790"/>
            <a:ext cx="3771151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Logging into Sharpen: Registered Students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DEB1-3400-637A-3285-0216CA8754DD}"/>
              </a:ext>
            </a:extLst>
          </p:cNvPr>
          <p:cNvSpPr txBox="1"/>
          <p:nvPr/>
        </p:nvSpPr>
        <p:spPr>
          <a:xfrm>
            <a:off x="6968031" y="1791980"/>
            <a:ext cx="39427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1: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13FF0A-86FB-D04E-2B51-6932F4EFA857}"/>
              </a:ext>
            </a:extLst>
          </p:cNvPr>
          <p:cNvSpPr txBox="1">
            <a:spLocks/>
          </p:cNvSpPr>
          <p:nvPr/>
        </p:nvSpPr>
        <p:spPr>
          <a:xfrm>
            <a:off x="6967497" y="2348023"/>
            <a:ext cx="4752881" cy="364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latin typeface="Arial"/>
                <a:cs typeface="Arial"/>
              </a:rPr>
              <a:t>Sharpen Launch point</a:t>
            </a:r>
            <a:r>
              <a:rPr lang="en-US" sz="1800">
                <a:latin typeface="Arial"/>
                <a:cs typeface="Arial"/>
              </a:rPr>
              <a:t>: Once you have registered for Sharpen, you will always see the Sharpen launch point at the top of the GO reading screen. Click this to launch Sharpen in a new web window.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1" descr="Screenshot of GO assignment with Sharpen launch point highlighted. Yellow rectangle highlights the launch point.">
            <a:extLst>
              <a:ext uri="{FF2B5EF4-FFF2-40B4-BE49-F238E27FC236}">
                <a16:creationId xmlns:a16="http://schemas.microsoft.com/office/drawing/2014/main" id="{14594AFD-285D-C7E3-E71B-B5ECF3F7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0" y="1015999"/>
            <a:ext cx="2909583" cy="2975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B7568-22EE-B0CD-2DB6-C5C3FAC92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132" y="1052202"/>
            <a:ext cx="764639" cy="19313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Picture 14" descr="Sharpen web app that opens after students open Sharpen from GO.">
            <a:extLst>
              <a:ext uri="{FF2B5EF4-FFF2-40B4-BE49-F238E27FC236}">
                <a16:creationId xmlns:a16="http://schemas.microsoft.com/office/drawing/2014/main" id="{DDDEBEC6-0162-C0BC-40CA-C8EB80A1B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7" y="4862678"/>
            <a:ext cx="6966856" cy="17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DBB3D-08E0-4F77-D05F-727E0D26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9C3C409-5836-B155-D0DA-9EF618E5A3FD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 </a:t>
            </a: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E89D20-0534-3B8B-5C63-8AD4D1A2904E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EE572-9EC7-1B66-88F3-F2C925BC55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 you!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413EC-DFE6-8E97-763B-6A458D13D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5990" b="239"/>
          <a:stretch/>
        </p:blipFill>
        <p:spPr>
          <a:xfrm>
            <a:off x="3884263" y="2239979"/>
            <a:ext cx="5848785" cy="4620372"/>
          </a:xfrm>
          <a:prstGeom prst="rect">
            <a:avLst/>
          </a:prstGeom>
        </p:spPr>
      </p:pic>
      <p:grpSp>
        <p:nvGrpSpPr>
          <p:cNvPr id="20" name="Group 19" descr="GO product on a computer screen.">
            <a:extLst>
              <a:ext uri="{FF2B5EF4-FFF2-40B4-BE49-F238E27FC236}">
                <a16:creationId xmlns:a16="http://schemas.microsoft.com/office/drawing/2014/main" id="{A77C16B1-670C-3BBD-F1A4-E29A6112C429}"/>
              </a:ext>
            </a:extLst>
          </p:cNvPr>
          <p:cNvGrpSpPr/>
          <p:nvPr/>
        </p:nvGrpSpPr>
        <p:grpSpPr>
          <a:xfrm>
            <a:off x="10038602" y="1061105"/>
            <a:ext cx="1932847" cy="1605327"/>
            <a:chOff x="2661057" y="4201464"/>
            <a:chExt cx="2937302" cy="24019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AFA19D-826E-1D12-FFC6-A08F73A51745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8" name="Picture 17" descr="Course with McGraw Hill Connect ...">
                <a:extLst>
                  <a:ext uri="{FF2B5EF4-FFF2-40B4-BE49-F238E27FC236}">
                    <a16:creationId xmlns:a16="http://schemas.microsoft.com/office/drawing/2014/main" id="{E4C5C342-C48E-7C43-5FFC-1DF28700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9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1C38FA7A-6A16-CEA8-ACBA-8EA024225D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6" descr="McGraw Hill GO">
              <a:extLst>
                <a:ext uri="{FF2B5EF4-FFF2-40B4-BE49-F238E27FC236}">
                  <a16:creationId xmlns:a16="http://schemas.microsoft.com/office/drawing/2014/main" id="{9BFFF1C9-C306-E931-1AFB-10316B9AD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  <p:pic>
        <p:nvPicPr>
          <p:cNvPr id="14" name="Picture 13" descr="Sharpen on a computer screen and a mobile phone.">
            <a:extLst>
              <a:ext uri="{FF2B5EF4-FFF2-40B4-BE49-F238E27FC236}">
                <a16:creationId xmlns:a16="http://schemas.microsoft.com/office/drawing/2014/main" id="{A296A8E8-78EB-8F12-DA69-3DB75E69C9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5131" y="3120364"/>
            <a:ext cx="2077732" cy="16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78F6DCE-DF72-5F0A-0F94-2CF01792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GO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5432091-86BF-0D6D-1795-15930B74F30B}"/>
              </a:ext>
            </a:extLst>
          </p:cNvPr>
          <p:cNvSpPr txBox="1">
            <a:spLocks/>
          </p:cNvSpPr>
          <p:nvPr/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Registration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DEE01A0-A94F-887A-285B-74955E4FCCD3}"/>
              </a:ext>
            </a:extLst>
          </p:cNvPr>
          <p:cNvSpPr txBox="1">
            <a:spLocks/>
          </p:cNvSpPr>
          <p:nvPr/>
        </p:nvSpPr>
        <p:spPr>
          <a:xfrm>
            <a:off x="1208087" y="4122407"/>
            <a:ext cx="4887913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D2L Brightspace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273216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3A9DF-2010-0D1C-0779-F4DBC4C7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194A9891-A9FE-D631-C933-1462985B967C}"/>
              </a:ext>
            </a:extLst>
          </p:cNvPr>
          <p:cNvSpPr txBox="1"/>
          <p:nvPr/>
        </p:nvSpPr>
        <p:spPr>
          <a:xfrm>
            <a:off x="7340363" y="5316582"/>
            <a:ext cx="3169283" cy="13849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 fontAlgn="auto">
              <a:buNone/>
            </a:pPr>
            <a:r>
              <a:rPr lang="en-US" sz="1400" b="0" i="0">
                <a:solidFill>
                  <a:schemeClr val="bg2">
                    <a:lumMod val="10000"/>
                  </a:schemeClr>
                </a:solidFill>
                <a:effectLst/>
                <a:latin typeface="Proxima Nova" panose="02000506030000020004" pitchFamily="50" charset="0"/>
              </a:rPr>
              <a:t>College study app for exam prep that goes with our textbook and McGraw Hill GO, offering flashcards, quizzes, videos, and tools to stay on track.</a:t>
            </a:r>
          </a:p>
          <a:p>
            <a:pPr>
              <a:buNone/>
            </a:pPr>
            <a:br>
              <a:rPr lang="en-US" sz="140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</a:br>
            <a:endParaRPr lang="en-US" sz="1400">
              <a:solidFill>
                <a:schemeClr val="bg2">
                  <a:lumMod val="1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7" name="Picture 16" descr="Sharpen logo. &#10;">
            <a:extLst>
              <a:ext uri="{FF2B5EF4-FFF2-40B4-BE49-F238E27FC236}">
                <a16:creationId xmlns:a16="http://schemas.microsoft.com/office/drawing/2014/main" id="{737A586C-FC86-0355-2DD4-98C643937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3" y="4904713"/>
            <a:ext cx="1397609" cy="350595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F65D68D0-633F-478B-E06C-655ED68CC04C}"/>
              </a:ext>
            </a:extLst>
          </p:cNvPr>
          <p:cNvSpPr txBox="1"/>
          <p:nvPr/>
        </p:nvSpPr>
        <p:spPr>
          <a:xfrm>
            <a:off x="7966741" y="2505670"/>
            <a:ext cx="2288703" cy="18466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CA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Quiz While You Read</a:t>
            </a:r>
          </a:p>
          <a:p>
            <a:endParaRPr lang="en-CA" sz="800" b="1">
              <a:solidFill>
                <a:schemeClr val="tx1">
                  <a:lumMod val="50000"/>
                </a:schemeClr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Check your understanding and</a:t>
            </a:r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flip from readings to assessments to gauge your grasp of the concepts covered.</a:t>
            </a:r>
            <a:endParaRPr lang="en-US" sz="140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6" name="Graphic 6" descr="Checklist outline">
            <a:extLst>
              <a:ext uri="{FF2B5EF4-FFF2-40B4-BE49-F238E27FC236}">
                <a16:creationId xmlns:a16="http://schemas.microsoft.com/office/drawing/2014/main" id="{2901980D-679C-C57F-7579-C2940BAA2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769" y="2476609"/>
            <a:ext cx="914400" cy="914400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65E36ACA-E51D-FC04-26EC-403B27C19247}"/>
              </a:ext>
            </a:extLst>
          </p:cNvPr>
          <p:cNvSpPr txBox="1"/>
          <p:nvPr/>
        </p:nvSpPr>
        <p:spPr>
          <a:xfrm>
            <a:off x="4083905" y="4942164"/>
            <a:ext cx="2568966" cy="15696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CA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On-the-GO Access</a:t>
            </a:r>
          </a:p>
          <a:p>
            <a:endParaRPr lang="en-CA" sz="800" b="1">
              <a:solidFill>
                <a:schemeClr val="tx1">
                  <a:lumMod val="50000"/>
                </a:schemeClr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Access your McGraw Hill GO eBook on mobile devices through the free </a:t>
            </a:r>
            <a:r>
              <a:rPr lang="en-CA" sz="1400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ReadAnywhere app </a:t>
            </a:r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(must activate GO first). </a:t>
            </a:r>
            <a:endParaRPr lang="en-US" sz="140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3" name="Picture 12" descr="A logo of a computer">
            <a:extLst>
              <a:ext uri="{FF2B5EF4-FFF2-40B4-BE49-F238E27FC236}">
                <a16:creationId xmlns:a16="http://schemas.microsoft.com/office/drawing/2014/main" id="{A4E0CF43-3E92-C35B-AE46-492387AA19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1415" y="4942164"/>
            <a:ext cx="645644" cy="622381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4A031514-1A38-CFAD-B514-B965E7D0F3C9}"/>
              </a:ext>
            </a:extLst>
          </p:cNvPr>
          <p:cNvSpPr txBox="1"/>
          <p:nvPr/>
        </p:nvSpPr>
        <p:spPr>
          <a:xfrm>
            <a:off x="4083905" y="2505671"/>
            <a:ext cx="2568966" cy="18466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Actively Read </a:t>
            </a:r>
            <a:r>
              <a:rPr lang="en-US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using the </a:t>
            </a:r>
            <a:r>
              <a:rPr lang="en-US" b="1" u="sng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AI Reader</a:t>
            </a:r>
          </a:p>
          <a:p>
            <a:endParaRPr lang="en-US" sz="800" b="1" u="sng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  <a:p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Leverage the power of our </a:t>
            </a:r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gen AI tool embedded in the ebook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to expand your understanding and boost your curiosity.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02284E-5D84-387E-BD99-B5D36B560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68" t="7406" r="11943" b="6060"/>
          <a:stretch/>
        </p:blipFill>
        <p:spPr>
          <a:xfrm>
            <a:off x="3319238" y="2574035"/>
            <a:ext cx="617821" cy="59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13E2C1-047A-07ED-3079-56F16BD7A0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34573" y="1726816"/>
            <a:ext cx="8277164" cy="827655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  <a:t>McGraw Hill GO is an eBook+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  <a:t>embedded directly in your LMS course – no additional logins or access required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BFBC29-1E2D-D7C9-3965-780E6414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73" y="1084310"/>
            <a:ext cx="5422996" cy="748230"/>
          </a:xfrm>
        </p:spPr>
        <p:txBody>
          <a:bodyPr/>
          <a:lstStyle/>
          <a:p>
            <a:r>
              <a:rPr lang="en-US" dirty="0"/>
              <a:t>What is McGraw Hill GO?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4C75BC-FC16-E2DC-FCF1-780F75E9F88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7" y="190253"/>
            <a:ext cx="4906113" cy="365125"/>
          </a:xfrm>
        </p:spPr>
        <p:txBody>
          <a:bodyPr/>
          <a:lstStyle/>
          <a:p>
            <a:r>
              <a:rPr lang="en-US" dirty="0"/>
              <a:t>D2L Brightspace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313755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89AD-3D61-36EA-2948-6B112DE4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4D9E0-C4F1-9D66-8F9F-2C7B5B12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5013278" cy="331932"/>
          </a:xfrm>
        </p:spPr>
        <p:txBody>
          <a:bodyPr/>
          <a:lstStyle/>
          <a:p>
            <a:r>
              <a:rPr lang="en-US" dirty="0"/>
              <a:t>D2L Brightspace with Inclusive Access</a:t>
            </a:r>
          </a:p>
          <a:p>
            <a:endParaRPr lang="en-US" dirty="0"/>
          </a:p>
        </p:txBody>
      </p:sp>
      <p:pic>
        <p:nvPicPr>
          <p:cNvPr id="4" name="Picture 3" descr="Student in computer lab typing on laptop.">
            <a:extLst>
              <a:ext uri="{FF2B5EF4-FFF2-40B4-BE49-F238E27FC236}">
                <a16:creationId xmlns:a16="http://schemas.microsoft.com/office/drawing/2014/main" id="{AF3AFC82-7C61-DC66-C643-548367B3D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0407" y="1776412"/>
            <a:ext cx="3305175" cy="3305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5F9B9-E32E-C37A-7B68-4ED6AC21FF2D}"/>
              </a:ext>
            </a:extLst>
          </p:cNvPr>
          <p:cNvSpPr txBox="1"/>
          <p:nvPr/>
        </p:nvSpPr>
        <p:spPr>
          <a:xfrm>
            <a:off x="4517712" y="1857543"/>
            <a:ext cx="69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cs typeface="Calibri"/>
              </a:rPr>
              <a:t>To access McGraw Hill GO, select a GO assignment in the Content area of your Blackboard course.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AB990949-B5D3-8F28-DC71-928AD3936C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87" t="35558"/>
          <a:stretch/>
        </p:blipFill>
        <p:spPr>
          <a:xfrm>
            <a:off x="5666496" y="3428999"/>
            <a:ext cx="4626312" cy="235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7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E7C4-3776-7E45-0132-1F4CB8DE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D99D-2C1B-FDCE-788D-C0A7FF81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DF7C4-1F6B-4888-0BC4-462CFB49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5241050" cy="331932"/>
          </a:xfrm>
        </p:spPr>
        <p:txBody>
          <a:bodyPr/>
          <a:lstStyle/>
          <a:p>
            <a:r>
              <a:rPr lang="en-US" dirty="0"/>
              <a:t>D2L Brightspace with Inclusive Access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84FAEE-FF49-B11E-3E7A-7B4B3400ECD7}"/>
              </a:ext>
            </a:extLst>
          </p:cNvPr>
          <p:cNvSpPr txBox="1">
            <a:spLocks/>
          </p:cNvSpPr>
          <p:nvPr/>
        </p:nvSpPr>
        <p:spPr>
          <a:xfrm>
            <a:off x="682671" y="1780549"/>
            <a:ext cx="10609105" cy="4373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dirty="0">
                <a:latin typeface="Proxima Nova" panose="02000506030000020004" pitchFamily="50" charset="0"/>
                <a:cs typeface="Arial"/>
              </a:rPr>
              <a:t>Select Complete Registration and then you can access your first McGraw Hill GO assignment!</a:t>
            </a:r>
            <a:endParaRPr lang="en-US" dirty="0">
              <a:latin typeface="Proxima Nova" panose="02000506030000020004" pitchFamily="50" charset="0"/>
            </a:endParaRPr>
          </a:p>
        </p:txBody>
      </p:sp>
      <p:pic>
        <p:nvPicPr>
          <p:cNvPr id="4" name="Picture 6" descr="A close-up of a course information">
            <a:extLst>
              <a:ext uri="{FF2B5EF4-FFF2-40B4-BE49-F238E27FC236}">
                <a16:creationId xmlns:a16="http://schemas.microsoft.com/office/drawing/2014/main" id="{1841F5AC-D1DF-0A22-4553-CC8EEF57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06" y="2764201"/>
            <a:ext cx="5869131" cy="24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3C9-3AD3-29F5-48C7-E6563838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80" y="1718704"/>
            <a:ext cx="4831300" cy="1420574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Getting Started with McGraw Hill GO</a:t>
            </a:r>
            <a:r>
              <a:rPr lang="en-US" sz="2100" baseline="30000">
                <a:latin typeface="Arial"/>
                <a:cs typeface="Arial"/>
              </a:rPr>
              <a:t>® </a:t>
            </a:r>
            <a:br>
              <a:rPr lang="en-US" sz="2100" baseline="30000">
                <a:latin typeface="Arial"/>
                <a:cs typeface="Arial"/>
              </a:rPr>
            </a:b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baseline="30000">
                <a:latin typeface="Arial"/>
                <a:cs typeface="Arial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EB6F2-1D61-AD49-4BF3-123CE624D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8087" y="3101973"/>
            <a:ext cx="4533631" cy="723986"/>
          </a:xfrm>
        </p:spPr>
        <p:txBody>
          <a:bodyPr/>
          <a:lstStyle/>
          <a:p>
            <a:r>
              <a:rPr lang="en-US"/>
              <a:t>What to Know on Your </a:t>
            </a:r>
            <a:br>
              <a:rPr lang="en-US"/>
            </a:br>
            <a:r>
              <a:rPr lang="en-US"/>
              <a:t>First Day of 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F8DC1-294A-3B17-394F-77CB7480A2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18B3A-34B7-765B-6FFF-954DC31DBE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977C7-63D2-A57C-FF70-D762B6C4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1"/>
          <a:stretch/>
        </p:blipFill>
        <p:spPr>
          <a:xfrm>
            <a:off x="5671335" y="583701"/>
            <a:ext cx="6664502" cy="62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29200-C3FB-09B6-A40C-FD5C04487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8DB61-D5CC-B122-DEB6-DDFE19AF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9845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Students: What is GO with Sharpen?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6FA738-FF10-8511-66C5-0167282DB0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is McGraw Hill's newest study tool: an exam prep app included in GO! By using both GO and Sharpen, you can master your course material and ace your exams. 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has hundreds of bite-sized study tools customized for your course so you can learn in just 5 minutes. The app delivers personalized  study tips based on your in-app performance, so you can see what you know and what you need to review.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Since Sharpen is made by McGraw Hill, you can trust its content: accurate and focused on the most important concepts. You can launch Sharpen with one click from GO or log into </a:t>
            </a:r>
            <a:r>
              <a:rPr lang="en-US" b="1" err="1">
                <a:latin typeface="Arial"/>
                <a:cs typeface="Arial"/>
              </a:rPr>
              <a:t>Sharpen's</a:t>
            </a:r>
            <a:r>
              <a:rPr lang="en-US" b="1">
                <a:latin typeface="Arial"/>
                <a:cs typeface="Arial"/>
              </a:rPr>
              <a:t> web or mobile apps.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FAF4BB5-C741-3C28-638E-3A715D44C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  <p:pic>
        <p:nvPicPr>
          <p:cNvPr id="14" name="Picture 13" descr="Sharpen on a computer screen and mobile phone screen.">
            <a:extLst>
              <a:ext uri="{FF2B5EF4-FFF2-40B4-BE49-F238E27FC236}">
                <a16:creationId xmlns:a16="http://schemas.microsoft.com/office/drawing/2014/main" id="{89D2B2D2-C204-9A78-7D5B-E1B3BD72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223" y="4829092"/>
            <a:ext cx="2562641" cy="19598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A7BC40-62AA-C453-DD5C-16670191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4152" y="5040163"/>
            <a:ext cx="1943966" cy="1094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 descr="GO on a computer screen.">
            <a:extLst>
              <a:ext uri="{FF2B5EF4-FFF2-40B4-BE49-F238E27FC236}">
                <a16:creationId xmlns:a16="http://schemas.microsoft.com/office/drawing/2014/main" id="{88353D54-AE87-30F1-3289-6964EE5BF2A9}"/>
              </a:ext>
            </a:extLst>
          </p:cNvPr>
          <p:cNvGrpSpPr/>
          <p:nvPr/>
        </p:nvGrpSpPr>
        <p:grpSpPr>
          <a:xfrm>
            <a:off x="3492330" y="4963463"/>
            <a:ext cx="2071393" cy="1697690"/>
            <a:chOff x="3492330" y="4963463"/>
            <a:chExt cx="2071393" cy="16976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8CEFCB-450D-B336-DE65-A065DDA0B61A}"/>
                </a:ext>
              </a:extLst>
            </p:cNvPr>
            <p:cNvGrpSpPr/>
            <p:nvPr/>
          </p:nvGrpSpPr>
          <p:grpSpPr>
            <a:xfrm>
              <a:off x="3492330" y="4963463"/>
              <a:ext cx="2071393" cy="1697690"/>
              <a:chOff x="-3150430" y="816996"/>
              <a:chExt cx="2937302" cy="2401962"/>
            </a:xfrm>
          </p:grpSpPr>
          <p:pic>
            <p:nvPicPr>
              <p:cNvPr id="16" name="Picture 15" descr="Course with McGraw Hill Connect ...">
                <a:extLst>
                  <a:ext uri="{FF2B5EF4-FFF2-40B4-BE49-F238E27FC236}">
                    <a16:creationId xmlns:a16="http://schemas.microsoft.com/office/drawing/2014/main" id="{B9692E7C-3171-CAFF-1C9A-259087E35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8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3EBDEE55-838E-2349-EAA8-6A71043D0C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 descr="McGraw Hill GO">
              <a:extLst>
                <a:ext uri="{FF2B5EF4-FFF2-40B4-BE49-F238E27FC236}">
                  <a16:creationId xmlns:a16="http://schemas.microsoft.com/office/drawing/2014/main" id="{985D99EC-0E64-6696-CA81-735E8D9A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8757" y="5162364"/>
              <a:ext cx="1791443" cy="844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22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463E3-077C-3A58-C1E8-B041FE7F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CBB8BF-CF40-008B-335C-E1C2C81D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Students, here are some tips to ace your exams with Sharpen: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6BFD1-A69A-34C7-327D-C7873BCED9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Exam Prep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Spend 10 minutes on Quiz Bank to confirm what you know and check Improve for tips to master concepts you missed. </a:t>
            </a:r>
          </a:p>
          <a:p>
            <a:pPr>
              <a:spcAft>
                <a:spcPts val="600"/>
              </a:spcAft>
            </a:pPr>
            <a:endParaRPr lang="en-US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Weekly Review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Flip through Sharpen flashcards for 5 minutes to test yourself on chapters covered in class.  </a:t>
            </a:r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endParaRPr lang="en-US" sz="180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Refresher Before Class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Spend 5 minutes on Sharpen summaries and videos to review key concepts.</a:t>
            </a:r>
            <a:endParaRPr lang="en-US" sz="1800"/>
          </a:p>
          <a:p>
            <a:pPr>
              <a:spcAft>
                <a:spcPts val="600"/>
              </a:spcAft>
            </a:pPr>
            <a:endParaRPr lang="en-US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24/7 Access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Download the Sharpen mobile phone app for iOS or Android. On laptops or tablets, log into Sharpen at </a:t>
            </a:r>
            <a:r>
              <a:rPr lang="en-US" sz="1800">
                <a:latin typeface="Arial"/>
                <a:cs typeface="Arial"/>
                <a:hlinkClick r:id="rId3"/>
              </a:rPr>
              <a:t>www.studysharpen.com</a:t>
            </a:r>
            <a:r>
              <a:rPr lang="en-US" sz="1800">
                <a:latin typeface="Arial"/>
                <a:cs typeface="Arial"/>
              </a:rPr>
              <a:t> or through the GO launch points.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5C94D9E-FC4D-03A3-8DAE-A761D5DD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34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47DA-790C-DC08-B987-3996A92D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64A10-43F9-3430-2972-CA8AE9278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919D9B-5B7C-9214-E598-94D20ED8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9845"/>
            <a:ext cx="10750091" cy="3653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/>
              <a:t>Sharpen is the ultimate college study app for exam prep</a:t>
            </a:r>
            <a:endParaRPr lang="en-US" sz="2200" b="0">
              <a:solidFill>
                <a:srgbClr val="000000"/>
              </a:solidFill>
            </a:endParaRPr>
          </a:p>
        </p:txBody>
      </p:sp>
      <p:pic>
        <p:nvPicPr>
          <p:cNvPr id="15" name="Picture 14" descr="Screenshots of Sharpen features on a mobile phone, left to right:&#10;Videos.&#10;Chapter summaries.&#10;Flashcards.&#10;Quiz bank for exam prep.&#10;The Improve section.">
            <a:extLst>
              <a:ext uri="{FF2B5EF4-FFF2-40B4-BE49-F238E27FC236}">
                <a16:creationId xmlns:a16="http://schemas.microsoft.com/office/drawing/2014/main" id="{4D7329B5-9022-32EB-171E-63A1E3CC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4" y="1519947"/>
            <a:ext cx="11600292" cy="3438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CA7E5D-8879-FB6D-FC14-543B8C66B393}"/>
              </a:ext>
            </a:extLst>
          </p:cNvPr>
          <p:cNvSpPr txBox="1"/>
          <p:nvPr/>
        </p:nvSpPr>
        <p:spPr>
          <a:xfrm>
            <a:off x="403621" y="5248436"/>
            <a:ext cx="11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57D24-178B-42E5-AB3D-6FDD8A46F991}"/>
              </a:ext>
            </a:extLst>
          </p:cNvPr>
          <p:cNvSpPr txBox="1"/>
          <p:nvPr/>
        </p:nvSpPr>
        <p:spPr>
          <a:xfrm>
            <a:off x="2569458" y="5170976"/>
            <a:ext cx="180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SUMMARIES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8A1D04-FFA7-A18E-39EB-83779F730771}"/>
              </a:ext>
            </a:extLst>
          </p:cNvPr>
          <p:cNvSpPr txBox="1"/>
          <p:nvPr/>
        </p:nvSpPr>
        <p:spPr>
          <a:xfrm>
            <a:off x="5067562" y="5294602"/>
            <a:ext cx="200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FLASHCARDS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B6544-82B2-43AD-ED31-6A2AB6AC827A}"/>
              </a:ext>
            </a:extLst>
          </p:cNvPr>
          <p:cNvSpPr txBox="1"/>
          <p:nvPr/>
        </p:nvSpPr>
        <p:spPr>
          <a:xfrm>
            <a:off x="7543610" y="5140714"/>
            <a:ext cx="200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QUIZ BANK FOR EXAM PREP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3C3E1-5627-25CB-FD55-C9E58B6367C0}"/>
              </a:ext>
            </a:extLst>
          </p:cNvPr>
          <p:cNvSpPr txBox="1"/>
          <p:nvPr/>
        </p:nvSpPr>
        <p:spPr>
          <a:xfrm>
            <a:off x="10239677" y="5110764"/>
            <a:ext cx="147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 SECTION</a:t>
            </a:r>
          </a:p>
        </p:txBody>
      </p:sp>
    </p:spTree>
    <p:extLst>
      <p:ext uri="{BB962C8B-B14F-4D97-AF65-F5344CB8AC3E}">
        <p14:creationId xmlns:p14="http://schemas.microsoft.com/office/powerpoint/2010/main" val="3846892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352815ED-5449-C549-90F0-EF17730CF768}"/>
    </a:ext>
  </a:extLst>
</a:theme>
</file>

<file path=ppt/theme/theme10.xml><?xml version="1.0" encoding="utf-8"?>
<a:theme xmlns:a="http://schemas.openxmlformats.org/drawingml/2006/main" name="Closing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5D7D9312-D834-4646-A40F-5CFBDD29F038}"/>
    </a:ext>
  </a:extLst>
</a:theme>
</file>

<file path=ppt/theme/theme11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12.xml><?xml version="1.0" encoding="utf-8"?>
<a:theme xmlns:a="http://schemas.openxmlformats.org/drawingml/2006/main" name="7_Office Theme">
  <a:themeElements>
    <a:clrScheme name="Redi">
      <a:dk1>
        <a:srgbClr val="313936"/>
      </a:dk1>
      <a:lt1>
        <a:srgbClr val="F2F6F3"/>
      </a:lt1>
      <a:dk2>
        <a:srgbClr val="313936"/>
      </a:dk2>
      <a:lt2>
        <a:srgbClr val="F3F6F4"/>
      </a:lt2>
      <a:accent1>
        <a:srgbClr val="FED67A"/>
      </a:accent1>
      <a:accent2>
        <a:srgbClr val="F4A352"/>
      </a:accent2>
      <a:accent3>
        <a:srgbClr val="F16E55"/>
      </a:accent3>
      <a:accent4>
        <a:srgbClr val="BE497F"/>
      </a:accent4>
      <a:accent5>
        <a:srgbClr val="AA285E"/>
      </a:accent5>
      <a:accent6>
        <a:srgbClr val="4D2F71"/>
      </a:accent6>
      <a:hlink>
        <a:srgbClr val="57C1DD"/>
      </a:hlink>
      <a:folHlink>
        <a:srgbClr val="1E93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B39F900F-F438-ED4C-9BB9-27EDD81E7952}"/>
    </a:ext>
  </a:extLst>
</a:theme>
</file>

<file path=ppt/theme/theme3.xml><?xml version="1.0" encoding="utf-8"?>
<a:theme xmlns:a="http://schemas.openxmlformats.org/drawingml/2006/main" name="Chapter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DED5EA3D-16A4-7C45-BF12-D3DCD01D7420}"/>
    </a:ext>
  </a:extLst>
</a:theme>
</file>

<file path=ppt/theme/theme4.xml><?xml version="1.0" encoding="utf-8"?>
<a:theme xmlns:a="http://schemas.openxmlformats.org/drawingml/2006/main" name="Split Conten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C3BA3656-BF0F-DA41-B94C-4D0F4B5A7075}"/>
    </a:ext>
  </a:extLst>
</a:theme>
</file>

<file path=ppt/theme/theme5.xml><?xml version="1.0" encoding="utf-8"?>
<a:theme xmlns:a="http://schemas.openxmlformats.org/drawingml/2006/main" name="Lis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845AF564-5821-B446-B673-46A17AAE1048}"/>
    </a:ext>
  </a:extLst>
</a:theme>
</file>

<file path=ppt/theme/theme6.xml><?xml version="1.0" encoding="utf-8"?>
<a:theme xmlns:a="http://schemas.openxmlformats.org/drawingml/2006/main" name="Call-Out Box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15D6BFAF-FDB0-6C4F-BE05-70B8932CB53C}"/>
    </a:ext>
  </a:extLst>
</a:theme>
</file>

<file path=ppt/theme/theme7.xml><?xml version="1.0" encoding="utf-8"?>
<a:theme xmlns:a="http://schemas.openxmlformats.org/drawingml/2006/main" name="Column and Statistic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68866F8D-219E-1D48-8232-F35BAF3AB18E}"/>
    </a:ext>
  </a:extLst>
</a:theme>
</file>

<file path=ppt/theme/theme8.xml><?xml version="1.0" encoding="utf-8"?>
<a:theme xmlns:a="http://schemas.openxmlformats.org/drawingml/2006/main" name="Quot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99952907-742D-2147-98E7-3817E1F17243}"/>
    </a:ext>
  </a:extLst>
</a:theme>
</file>

<file path=ppt/theme/theme9.xml><?xml version="1.0" encoding="utf-8"?>
<a:theme xmlns:a="http://schemas.openxmlformats.org/drawingml/2006/main" name="Bio Slid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E689B527-ECED-9640-BAF2-E295E40E1B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eee036-b312-4691-be2e-efe9fdaf1737">
      <Terms xmlns="http://schemas.microsoft.com/office/infopath/2007/PartnerControls"/>
    </lcf76f155ced4ddcb4097134ff3c332f>
    <TaxCatchAll xmlns="4f83251b-4d3b-4580-8981-be5e2b08b79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F98F79-CDE5-4D73-B2C6-1BC6C1BC02F1}">
  <ds:schemaRefs>
    <ds:schemaRef ds:uri="4f83251b-4d3b-4580-8981-be5e2b08b791"/>
    <ds:schemaRef ds:uri="55eee036-b312-4691-be2e-efe9fdaf17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F04106-DB51-4372-8CF6-311D04C68F33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2827D6-6DC0-4774-96A1-CBE039113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2023.03.13 McGraw Hill PowerPoint Template</Template>
  <TotalTime>307</TotalTime>
  <Words>914</Words>
  <Application>Microsoft Macintosh PowerPoint</Application>
  <PresentationFormat>Widescreen</PresentationFormat>
  <Paragraphs>121</Paragraphs>
  <Slides>18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</vt:lpstr>
      <vt:lpstr>Arial Black</vt:lpstr>
      <vt:lpstr>Arial,Sans-Serif</vt:lpstr>
      <vt:lpstr>Calibri</vt:lpstr>
      <vt:lpstr>Magazine Grotesque</vt:lpstr>
      <vt:lpstr>Magazine Grotesque Bold</vt:lpstr>
      <vt:lpstr>Proxima Nova</vt:lpstr>
      <vt:lpstr>Wingdings</vt:lpstr>
      <vt:lpstr>Wingdings,Sans-Serif</vt:lpstr>
      <vt:lpstr>Cover Slides</vt:lpstr>
      <vt:lpstr>Table of Contents Slides</vt:lpstr>
      <vt:lpstr>Chapter Slides</vt:lpstr>
      <vt:lpstr>Split Content Slides</vt:lpstr>
      <vt:lpstr>List Slides</vt:lpstr>
      <vt:lpstr>Call-Out Box Slides</vt:lpstr>
      <vt:lpstr>Column and Statistic Slides</vt:lpstr>
      <vt:lpstr>Quotes</vt:lpstr>
      <vt:lpstr>Bio Slides</vt:lpstr>
      <vt:lpstr>Closing Slides</vt:lpstr>
      <vt:lpstr>Master Slide Gray Header</vt:lpstr>
      <vt:lpstr>7_Office Theme</vt:lpstr>
      <vt:lpstr>think-cell Slide</vt:lpstr>
      <vt:lpstr>Slides Available for the First Day of Class: Sharpen Companion, IA, D2L Brightspace</vt:lpstr>
      <vt:lpstr>McGraw Hill GO</vt:lpstr>
      <vt:lpstr>What is McGraw Hill GO?</vt:lpstr>
      <vt:lpstr>Step 1</vt:lpstr>
      <vt:lpstr>Step 2</vt:lpstr>
      <vt:lpstr>Getting Started with McGraw Hill GO®  and Sharpen  </vt:lpstr>
      <vt:lpstr>Students: What is GO with Sharpen?</vt:lpstr>
      <vt:lpstr>Students, here are some tips to ace your exams with Sharpen:</vt:lpstr>
      <vt:lpstr>Sharpen is the ultimate college study app for exam prep</vt:lpstr>
      <vt:lpstr>Download the Sharpen College Study App – Scan This Code​</vt:lpstr>
      <vt:lpstr>Getting Started with McGraw Hill GO® and Sharpen</vt:lpstr>
      <vt:lpstr>Accessing McGraw Hill GO:  D2L Brightspace</vt:lpstr>
      <vt:lpstr>Accessing McGraw Hill GO:  Sharpen</vt:lpstr>
      <vt:lpstr>Step 3: </vt:lpstr>
      <vt:lpstr>Step 4: </vt:lpstr>
      <vt:lpstr>What to Know on Your First Day of Class</vt:lpstr>
      <vt:lpstr>Logging into Sharpen: Registered Students</vt:lpstr>
      <vt:lpstr>Thank you!</vt:lpstr>
    </vt:vector>
  </TitlesOfParts>
  <Company>McGraw-Hill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ALEKS®</dc:title>
  <dc:creator>Hicks, Selena</dc:creator>
  <cp:lastModifiedBy>Griffin, Raven</cp:lastModifiedBy>
  <cp:revision>5</cp:revision>
  <dcterms:created xsi:type="dcterms:W3CDTF">2023-07-10T01:20:11Z</dcterms:created>
  <dcterms:modified xsi:type="dcterms:W3CDTF">2025-05-30T16:39:33Z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  <property fmtid="{D5CDD505-2E9C-101B-9397-08002B2CF9AE}" pid="4" name="Order">
    <vt:r8>2220300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