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8"/>
  </p:notesMasterIdLst>
  <p:handoutMasterIdLst>
    <p:handoutMasterId r:id="rId49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11482" r:id="rId24"/>
    <p:sldId id="11481" r:id="rId25"/>
    <p:sldId id="727" r:id="rId26"/>
    <p:sldId id="749" r:id="rId27"/>
    <p:sldId id="867" r:id="rId28"/>
    <p:sldId id="921" r:id="rId29"/>
    <p:sldId id="922" r:id="rId30"/>
    <p:sldId id="806" r:id="rId31"/>
    <p:sldId id="866" r:id="rId32"/>
    <p:sldId id="777" r:id="rId33"/>
    <p:sldId id="756" r:id="rId34"/>
    <p:sldId id="832" r:id="rId35"/>
    <p:sldId id="876" r:id="rId36"/>
    <p:sldId id="827" r:id="rId37"/>
    <p:sldId id="826" r:id="rId38"/>
    <p:sldId id="825" r:id="rId39"/>
    <p:sldId id="873" r:id="rId40"/>
    <p:sldId id="824" r:id="rId41"/>
    <p:sldId id="886" r:id="rId42"/>
    <p:sldId id="761" r:id="rId43"/>
    <p:sldId id="836" r:id="rId44"/>
    <p:sldId id="923" r:id="rId45"/>
    <p:sldId id="924" r:id="rId46"/>
    <p:sldId id="90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  <p14:sldId id="11482"/>
            <p14:sldId id="11481"/>
          </p14:sldIdLst>
        </p14:section>
        <p14:section name="TOC &amp; FDOC Checklist" id="{58089469-4D1C-1E4A-BC32-32B89D6B637C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Non-IA, with LMS" id="{53C6C3A9-B3E0-4122-97C9-6E1E6D7D61D3}">
          <p14:sldIdLst>
            <p14:sldId id="832"/>
            <p14:sldId id="876"/>
            <p14:sldId id="827"/>
            <p14:sldId id="826"/>
            <p14:sldId id="825"/>
            <p14:sldId id="873"/>
            <p14:sldId id="824"/>
            <p14:sldId id="886"/>
            <p14:sldId id="761"/>
          </p14:sldIdLst>
        </p14:section>
        <p14:section name="Sharpen Companion: Connect Log-In with LMS" id="{AA956BDD-B3DA-40BB-9958-206883F48C3F}">
          <p14:sldIdLst>
            <p14:sldId id="836"/>
            <p14:sldId id="923"/>
            <p14:sldId id="924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09" d="100"/>
          <a:sy n="109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B88F-538D-D31E-38AF-FBF010AA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3A05D-A1F8-A1E9-D96A-4CD418AC9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0C49A-61E6-7ABA-1073-5F9B715CB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1DF5D-0A77-F267-51EF-44BAE641D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0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071D-1E94-E403-D848-9F2F4830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A0B0E-C5DB-D5A9-6F4E-0966FA329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26B9B-F990-2BF1-1FD4-100E30DD7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CC7ED-F7D1-F236-84C3-F7D796DF0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9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7418-27CF-A0E4-173A-66F2E6A25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752D9-36E9-ADD0-C44D-848FD6CF7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521EB-2352-6BD8-1357-233D690F4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4BF6-1435-FD9C-2948-D58C4D627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2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674D-0A53-AB07-744A-1C24EF8A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A5F80-4387-9599-B128-B0F03661D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6F3D9-DEB4-9C13-CC81-2E40F3BC8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37BF-5157-624B-5B14-A5212FC0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4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3DE7-1DC7-1E31-5ADB-F80FFEB5D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DAA08-EC31-02F6-8229-9B38AC17C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77F32-AAC4-D4B9-1591-66A6BA3EB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631A-9AFB-78F2-508C-8E40C52BF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51D1-45D5-5A35-96D1-56B4A38A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732C9-D94D-44DC-BC98-6CA3340AE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DC4CE-42A6-CA52-0B6B-85E03F22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7B608-E21E-B4A8-1C5C-7611F7AB4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0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468F-43DF-2D49-D1EB-723751A6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448FC-7289-EC2B-4428-7986329D6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0913A-2931-5147-7997-0050C8DE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3B675-7202-8F23-8FB9-5AD84F9CD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0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961B-31B7-CA90-926C-5ECDE7F1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DB49C-6396-85C0-251C-7B849B4D0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73326-405A-C78B-BDB7-5FBB73832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A4A9C-6F17-D574-D265-5D2147CF6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74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BB53-D2B7-E0B5-D7A8-05E0CB63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04F77-02AE-669B-6080-B86093E4B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2F2C-AD4D-7257-779F-C0D801BB2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39A9C-5457-CC4F-DE30-BA1815650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7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5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A2753-33B3-2F5E-F972-9412AE524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12923-91B4-2568-E404-1414BBC53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B1BBE-5789-6ACF-8930-1001A4FCD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DC149-42B1-C514-9F5E-B4D10A1AC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7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1327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1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3.png"/><Relationship Id="rId4" Type="http://schemas.openxmlformats.org/officeDocument/2006/relationships/hyperlink" Target="https://www.mheducation.com/highered/support/support-at-every-step/student/connect/temporary-access-endi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connect/first-day-of-class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4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3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D2L Brightspace LTIA with </a:t>
            </a:r>
          </a:p>
          <a:p>
            <a:r>
              <a:rPr lang="en-US" dirty="0"/>
              <a:t>Regular Deep Integration</a:t>
            </a:r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771EC-F5A4-34C3-1D1F-A73056C3E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DE9E-C6F9-A2BB-6CA1-AC4AB7FA8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7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8DFE28-506C-E5B0-0852-9F20C1258751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Confirm</a:t>
            </a:r>
            <a:r>
              <a:rPr lang="en-US" dirty="0"/>
              <a:t>.   You are now registered. </a:t>
            </a:r>
          </a:p>
        </p:txBody>
      </p:sp>
      <p:pic>
        <p:nvPicPr>
          <p:cNvPr id="4" name="Picture 3" descr="The course information will be displayed and if correct you will click on the red rectangular box to Confirm registration. ">
            <a:extLst>
              <a:ext uri="{FF2B5EF4-FFF2-40B4-BE49-F238E27FC236}">
                <a16:creationId xmlns:a16="http://schemas.microsoft.com/office/drawing/2014/main" id="{1D4C7F6B-432D-9579-FA9C-718553F0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37" y="2952107"/>
            <a:ext cx="6513325" cy="2612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B9D10AE-CDC0-13A3-D6AE-6DDC3E5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4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Slides Available for the First Day of Class</a:t>
            </a:r>
            <a:r>
              <a:rPr lang="en-US" sz="2200">
                <a:latin typeface="Arial"/>
                <a:cs typeface="Arial"/>
              </a:rPr>
              <a:t>: Sharpen Companion, non-IA, D2L Brightspace</a:t>
            </a:r>
            <a:endParaRPr lang="en-US" sz="2200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Connect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sz="1400" strike="sngStrike" dirty="0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and Sharpen Companion FDOC Slides 12 – 19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Purchase Flows</a:t>
            </a:r>
            <a:endParaRPr lang="en-US" sz="1400" dirty="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Connect with an LMS: D2L Brightspace Slides 20 – 28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 and IA: Connect with an LMS Slides 29 – 32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1500" y="1306513"/>
            <a:ext cx="7018338" cy="528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 Student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how to register, navigate Connect, use SmartBook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download the ReadAnywhere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app, and more!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mheducation.com/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/support/student/connect.html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Plus, access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chat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phone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(800) 331-5094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of Operation: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Sunday: 12 PM to 12 AM 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Monday–Thursday: 24 hours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Friday: 12 AM to 9 PM 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Saturday: 10 AM to 8 PM 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BBB1-F691-2DBB-0E41-0C1A4A14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921D-3035-DC63-AD61-AFA509E96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6E0BA-3400-31A1-885E-50BE516D93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Registration: Connect Integrated with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44DFD4B-7A03-B942-C39C-B04433F1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B34A92C-1959-BED0-600B-4E790B250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03C93B-0C5C-6EBA-38B9-CDC91690D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798DD6-469C-DC2A-93A7-786B9D82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1"/>
          <a:stretch/>
        </p:blipFill>
        <p:spPr>
          <a:xfrm>
            <a:off x="3884263" y="2307272"/>
            <a:ext cx="4832074" cy="4550728"/>
          </a:xfrm>
          <a:prstGeom prst="rect">
            <a:avLst/>
          </a:prstGeom>
        </p:spPr>
      </p:pic>
      <p:pic>
        <p:nvPicPr>
          <p:cNvPr id="16" name="Picture 15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E945652F-4939-F4BB-055D-B0DBF178C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3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F58F-6930-7FF8-294B-327BF3E4B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DF39E-BC7E-5118-EF12-D1F2C193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Connect: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D2L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F37F4-8857-047D-84C6-B0F6A41C2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87279-82C4-E88B-F5AF-A6BCEE3A34C3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9BF555-4549-513A-D079-99692751C789}"/>
              </a:ext>
            </a:extLst>
          </p:cNvPr>
          <p:cNvSpPr txBox="1"/>
          <p:nvPr/>
        </p:nvSpPr>
        <p:spPr>
          <a:xfrm>
            <a:off x="4500973" y="2094263"/>
            <a:ext cx="67997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To access McGraw Hill Connect, select a Connect assignment in the Content area of your D2L Brightspace course. On the next screen, click to launch it.</a:t>
            </a:r>
            <a:endParaRPr lang="en-US" dirty="0"/>
          </a:p>
        </p:txBody>
      </p:sp>
      <p:pic>
        <p:nvPicPr>
          <p:cNvPr id="5" name="Picture 7" descr="D2L course screenshot showing the student's Connect assignment.">
            <a:extLst>
              <a:ext uri="{FF2B5EF4-FFF2-40B4-BE49-F238E27FC236}">
                <a16:creationId xmlns:a16="http://schemas.microsoft.com/office/drawing/2014/main" id="{C8853947-EAC9-67AA-DEEA-E76017CB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756" y="3137455"/>
            <a:ext cx="4561610" cy="2662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B5A38-0497-C189-0A37-07BAB22EA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851" y="4494397"/>
            <a:ext cx="1688275" cy="39600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 descr="Connect assignment screenshot with the launch button.">
            <a:extLst>
              <a:ext uri="{FF2B5EF4-FFF2-40B4-BE49-F238E27FC236}">
                <a16:creationId xmlns:a16="http://schemas.microsoft.com/office/drawing/2014/main" id="{04BF9BE0-D63B-7564-2044-61886CCE44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13" t="32740" b="465"/>
          <a:stretch/>
        </p:blipFill>
        <p:spPr>
          <a:xfrm>
            <a:off x="8021302" y="5068049"/>
            <a:ext cx="3723478" cy="170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5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E5C0-3740-48B6-257B-EB91AF94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DE1E0-F081-98B5-7C7F-C81D1BC59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A62FD0-67B8-7050-235A-39345428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A9899A-89AC-6F0C-D7AD-CCFD340141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B7E9B0-2B78-B524-F60A-C1F963508C1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5000283" cy="4383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have three registration options (right to left):</a:t>
            </a:r>
            <a:endParaRPr lang="en-US" sz="1800"/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Connect only and not Sharpen. </a:t>
            </a:r>
          </a:p>
        </p:txBody>
      </p:sp>
      <p:grpSp>
        <p:nvGrpSpPr>
          <p:cNvPr id="14" name="Group 13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4733343C-1A2B-1EE0-0C54-B0B3B567F1E7}"/>
              </a:ext>
            </a:extLst>
          </p:cNvPr>
          <p:cNvGrpSpPr/>
          <p:nvPr/>
        </p:nvGrpSpPr>
        <p:grpSpPr>
          <a:xfrm>
            <a:off x="185773" y="1105308"/>
            <a:ext cx="5730908" cy="4381500"/>
            <a:chOff x="266591" y="1243853"/>
            <a:chExt cx="5730908" cy="4381500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836DEDE-A82D-6FB3-1B13-A07FB39B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591" y="1243853"/>
              <a:ext cx="5730908" cy="4381500"/>
            </a:xfrm>
            <a:prstGeom prst="rect">
              <a:avLst/>
            </a:prstGeom>
          </p:spPr>
        </p:pic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13C0025-96B0-5F0B-10C7-516919AE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17" t="60199" r="67998" b="3881"/>
            <a:stretch/>
          </p:blipFill>
          <p:spPr>
            <a:xfrm>
              <a:off x="318433" y="3710365"/>
              <a:ext cx="1762651" cy="169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431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2B74-D9D2-8691-D9A8-85FA4B8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3199-BC19-B1AB-FAA7-04EA3887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2D71B6-4955-6CA6-A359-5C445E79F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745926-269B-F52C-7AD9-15C2EBDAD1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80C877-A065-BC51-F984-7B68EC3A32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"Place Order". A purchase confirmation page will load.</a:t>
            </a:r>
          </a:p>
          <a:p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Connect and Sharpen Companion purchase.</a:t>
            </a: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5" name="Picture 14" descr="Secure checkout page screenshot. ">
            <a:extLst>
              <a:ext uri="{FF2B5EF4-FFF2-40B4-BE49-F238E27FC236}">
                <a16:creationId xmlns:a16="http://schemas.microsoft.com/office/drawing/2014/main" id="{B49D66EA-9C68-AE1F-4A04-30BF7606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02" y="846667"/>
            <a:ext cx="3788833" cy="2769812"/>
          </a:xfrm>
          <a:prstGeom prst="rect">
            <a:avLst/>
          </a:prstGeom>
        </p:spPr>
      </p:pic>
      <p:pic>
        <p:nvPicPr>
          <p:cNvPr id="17" name="Picture 16" descr="Post-purchase confirmation page screenshot.">
            <a:extLst>
              <a:ext uri="{FF2B5EF4-FFF2-40B4-BE49-F238E27FC236}">
                <a16:creationId xmlns:a16="http://schemas.microsoft.com/office/drawing/2014/main" id="{07529E64-B203-0083-8EBA-37183B81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196" y="3722551"/>
            <a:ext cx="4625219" cy="29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8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B2D3-A62E-6B72-7291-BBF3CD3D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40AA-B501-CD99-08EE-3A4C9ABD8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E92F4B-3F44-16DB-4DC7-A4C98286C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ABE90C-6663-4708-7248-2219132F6E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4184A6-B55F-FEAE-838B-22FC8848CEB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 descr="Access code confirmation page screenshot.">
            <a:extLst>
              <a:ext uri="{FF2B5EF4-FFF2-40B4-BE49-F238E27FC236}">
                <a16:creationId xmlns:a16="http://schemas.microsoft.com/office/drawing/2014/main" id="{3405731D-3A75-21A0-9B62-B47F27485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2" y="1106826"/>
            <a:ext cx="4908534" cy="2291791"/>
          </a:xfrm>
          <a:prstGeom prst="rect">
            <a:avLst/>
          </a:prstGeom>
        </p:spPr>
      </p:pic>
      <p:pic>
        <p:nvPicPr>
          <p:cNvPr id="15" name="Picture 14" descr="Temporary access confirmation page screenshot.">
            <a:extLst>
              <a:ext uri="{FF2B5EF4-FFF2-40B4-BE49-F238E27FC236}">
                <a16:creationId xmlns:a16="http://schemas.microsoft.com/office/drawing/2014/main" id="{9EBDBBCC-E9FD-5D6D-4381-9D17726B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888" y="4207177"/>
            <a:ext cx="5223178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CF02-F0D3-8DE7-A2F3-F0A61029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945B2-0330-2F5D-351E-42B67E5EC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849A1D-5F42-6354-E7B3-C81E2F08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F6A27F-3C12-AA7E-D95D-47066D8E9B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E5BC5F-1E09-88F5-A303-7993B3B1DC7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Complete Registration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" name="Picture 1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E34CF3BB-2E6A-CD43-7F7F-992EA4E3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960439"/>
            <a:ext cx="5631874" cy="34593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A08F7B-6D27-CE80-1A66-40521B52A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0672" y="3770183"/>
            <a:ext cx="1237282" cy="5282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5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C6A1-0903-4970-80B5-A58F39F0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8DF5-513C-EFF0-87C3-9A030980F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CA52A8-A48D-B772-0A50-036971263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FB91CC-D65A-73CE-428F-676227C7C5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2FF04-D53E-037B-450F-005930AADF6F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 b="1" i="1">
                <a:solidFill>
                  <a:srgbClr val="333333"/>
                </a:solidFill>
                <a:latin typeface="Arial"/>
                <a:cs typeface="Arial"/>
              </a:rPr>
              <a:t>. </a:t>
            </a:r>
            <a:endParaRPr lang="en-US" sz="1800">
              <a:latin typeface="Arial"/>
              <a:cs typeface="Arial"/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Click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 b="1" i="1">
                <a:latin typeface="Arial"/>
                <a:cs typeface="Arial"/>
              </a:rPr>
              <a:t>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Reminder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: if you used Temporary Access, this applies only to Connect and not Sharpen.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059FE09C-9DE5-1585-FCDD-17A4742F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83" y="1159382"/>
            <a:ext cx="5222892" cy="248856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FFEAF5-77B2-5E95-7F49-3A829C3F0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630" y="1724553"/>
            <a:ext cx="2001950" cy="9727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18DCA569-E74B-E40C-300F-7B04AADE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975" y="4074282"/>
            <a:ext cx="5129289" cy="24468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5BECCD-AFC0-3C33-D86B-34BA0EE1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2366" y="4607925"/>
            <a:ext cx="1905188" cy="8881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935D-536C-DBB1-0374-6010491D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B7B0-B3DF-D45E-1F32-D2F5AF70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60B82F-3DF6-35B8-CE8D-9A124B33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14993E-0F8E-6E13-DF20-B6B837A5CE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82BDFC-AFF3-33C4-2DE1-B3C19FE371E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Connect and Sharpen Companion access code or purchase Connect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can view more information and instructions here</a:t>
            </a:r>
            <a:r>
              <a:rPr lang="en-US" sz="1800">
                <a:solidFill>
                  <a:srgbClr val="000000"/>
                </a:solidFill>
              </a:rPr>
              <a:t>.</a:t>
            </a:r>
            <a:endParaRPr lang="en-US"/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2" name="Picture 11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64124D77-4556-1A1B-AD75-EF7071311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8" y="2034475"/>
            <a:ext cx="4424246" cy="31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Register for Connect in Your School’s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3400" y="1379558"/>
            <a:ext cx="7081838" cy="50380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For instructions specific to your school’s LMS, visit: </a:t>
            </a:r>
            <a:br>
              <a:rPr lang="en-US"/>
            </a:br>
            <a:r>
              <a:rPr lang="en-US">
                <a:latin typeface="Arial"/>
                <a:cs typeface="Arial"/>
                <a:hlinkClick r:id="rId3"/>
              </a:rPr>
              <a:t>https://www.mheducation.com/highered/support/connect/first-day-of-class.html</a:t>
            </a:r>
            <a:r>
              <a:rPr lang="en-US">
                <a:latin typeface="Arial"/>
                <a:cs typeface="Arial"/>
              </a:rPr>
              <a:t>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Then create a new account or sign in with an existing account.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You will be prompted to create a new Connect account or sign in with an existing Connect account. Depending on your school's setup, some fields may need to be input to complete the registration. Click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or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Sign In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to complete the pairing process.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637BD4-5C8B-448B-98F7-B5F26B44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7" descr="QR code to scan and access instructions specific to your school's LMS.">
            <a:extLst>
              <a:ext uri="{FF2B5EF4-FFF2-40B4-BE49-F238E27FC236}">
                <a16:creationId xmlns:a16="http://schemas.microsoft.com/office/drawing/2014/main" id="{3C6EFCC5-CA1F-6A93-25A7-35C189287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305" y="2159939"/>
            <a:ext cx="2211010" cy="21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92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pic>
        <p:nvPicPr>
          <p:cNvPr id="8" name="Picture 7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F9AFD67B-AD9B-571D-45B5-45CAD26F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 Part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/>
          </p:cNvSpPr>
          <p:nvPr/>
        </p:nvSpPr>
        <p:spPr>
          <a:xfrm>
            <a:off x="6921470" y="1913162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12402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Arial"/>
              <a:cs typeface="Arial"/>
            </a:endParaRPr>
          </a:p>
        </p:txBody>
      </p:sp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71951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Connect</a:t>
            </a:r>
            <a:r>
              <a:rPr lang="en-US" baseline="30000">
                <a:latin typeface="Arial"/>
                <a:cs typeface="Arial"/>
              </a:rPr>
              <a:t> ®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6526AF70-00EB-6272-9C69-35FECD9C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Login into your </a:t>
            </a:r>
            <a:r>
              <a:rPr lang="en-US" dirty="0"/>
              <a:t>D2L Brightspace</a:t>
            </a:r>
            <a:r>
              <a:rPr lang="en-US" dirty="0">
                <a:latin typeface="Arial"/>
                <a:cs typeface="Arial"/>
              </a:rPr>
              <a:t> account and navigate to your course.  </a:t>
            </a:r>
            <a:endParaRPr lang="en-US" dirty="0"/>
          </a:p>
          <a:p>
            <a:r>
              <a:rPr lang="en-US" dirty="0"/>
              <a:t>                </a:t>
            </a:r>
          </a:p>
          <a:p>
            <a:r>
              <a:rPr lang="en-US" dirty="0">
                <a:latin typeface="Arial"/>
                <a:cs typeface="Arial"/>
              </a:rPr>
              <a:t>If you are not sure if you have a Blackboard account, check with your instructor.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682672" y="1951907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to a Connect assignment link and click on it.    </a:t>
            </a:r>
          </a:p>
          <a:p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B93F0FF-EA0E-3DC7-41C2-D10E1461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0A6A8-FE5B-35B8-9BF6-5C0FB1FE8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1" y="2607904"/>
            <a:ext cx="9712641" cy="37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3201988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Begin</a:t>
            </a:r>
            <a:r>
              <a:rPr lang="en-US" dirty="0"/>
              <a:t>. </a:t>
            </a:r>
          </a:p>
        </p:txBody>
      </p:sp>
      <p:pic>
        <p:nvPicPr>
          <p:cNvPr id="6" name="Picture 5" descr="Image shows Connect prompt where there is a blue rectangular box where you will click to begin registration. ">
            <a:extLst>
              <a:ext uri="{FF2B5EF4-FFF2-40B4-BE49-F238E27FC236}">
                <a16:creationId xmlns:a16="http://schemas.microsoft.com/office/drawing/2014/main" id="{66FAE266-F022-7D30-0497-12E7B6EC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2663455"/>
            <a:ext cx="5580896" cy="252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9D0FEA5-7278-9251-0AFF-5714D6EB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b="1" dirty="0"/>
              <a:t>Sign In </a:t>
            </a:r>
            <a:r>
              <a:rPr lang="en-US" dirty="0"/>
              <a:t>with an existing Connect account or </a:t>
            </a:r>
            <a:r>
              <a:rPr lang="en-US" b="1" dirty="0"/>
              <a:t>Create Account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endParaRPr lang="en-US" sz="1600" dirty="0"/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Connect will create an auto-paired account using information from the LMS launch.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endParaRPr lang="en-US" sz="1600" dirty="0"/>
          </a:p>
        </p:txBody>
      </p:sp>
      <p:pic>
        <p:nvPicPr>
          <p:cNvPr id="8" name="Picture 7" descr="The prompt on the left of the screen will be where you create a new account. The prompt on the right will be where you enter an existing email address and password for Connect. ">
            <a:extLst>
              <a:ext uri="{FF2B5EF4-FFF2-40B4-BE49-F238E27FC236}">
                <a16:creationId xmlns:a16="http://schemas.microsoft.com/office/drawing/2014/main" id="{7AA9A1D3-1E21-7DF9-E8AD-B8DCB9DE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791" y="3284230"/>
            <a:ext cx="6520417" cy="3118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9993B06-4028-504B-5DE6-3D94BC32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ED852E3-54D3-EA1B-6300-40F9D2AE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6234B28-EBE0-47CE-43CE-648CE0FFCB7C}"/>
              </a:ext>
            </a:extLst>
          </p:cNvPr>
          <p:cNvSpPr txBox="1">
            <a:spLocks/>
          </p:cNvSpPr>
          <p:nvPr/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You have three registration options.</a:t>
            </a:r>
            <a:endParaRPr lang="en-US" sz="20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6921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Connect Code</a:t>
            </a:r>
            <a:r>
              <a:rPr lang="en-US" b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Enter a Connect access code and click</a:t>
            </a:r>
            <a:r>
              <a:rPr lang="en-US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Redeem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EC7700"/>
                </a:solidFill>
                <a:latin typeface="Arial"/>
                <a:ea typeface="Calibri" panose="020F0502020204030204" pitchFamily="34" charset="0"/>
                <a:cs typeface="Times New Roman"/>
              </a:rPr>
              <a:t>Purchase Online:</a:t>
            </a:r>
            <a:r>
              <a:rPr lang="en-US" b="1">
                <a:solidFill>
                  <a:srgbClr val="ED7D31"/>
                </a:solidFill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Click </a:t>
            </a:r>
            <a:r>
              <a:rPr lang="en-US" b="1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Purchase 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to use a credit card, Venmo or PayPal.</a:t>
            </a: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E21A23"/>
                </a:solidFill>
                <a:ea typeface="Calibri" panose="020F0502020204030204" pitchFamily="34" charset="0"/>
              </a:rPr>
              <a:t>Temporary Access: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</a:rPr>
              <a:t>Click</a:t>
            </a:r>
            <a:r>
              <a:rPr lang="en-US" b="1">
                <a:solidFill>
                  <a:prstClr val="black"/>
                </a:solidFill>
                <a:ea typeface="Calibri" panose="020F0502020204030204" pitchFamily="34" charset="0"/>
              </a:rPr>
              <a:t> Access Now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</a:rPr>
              <a:t>for two-week temporary access</a:t>
            </a:r>
            <a:r>
              <a:rPr lang="en-US" sz="140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  <a:endParaRPr lang="en-US"/>
          </a:p>
          <a:p>
            <a:endParaRPr lang="en-US" dirty="0"/>
          </a:p>
        </p:txBody>
      </p:sp>
      <p:pic>
        <p:nvPicPr>
          <p:cNvPr id="8" name="Picture 7" descr="Screenshot of the Connect Course Access page showing the 3 different options to access the course. ">
            <a:extLst>
              <a:ext uri="{FF2B5EF4-FFF2-40B4-BE49-F238E27FC236}">
                <a16:creationId xmlns:a16="http://schemas.microsoft.com/office/drawing/2014/main" id="{D1379B4A-AFDD-3C05-5234-51AC286A2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48" y="1385454"/>
            <a:ext cx="6059069" cy="46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BEE14-6CF4-2CCF-DA0C-A0C5809FB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482D-2A4F-222D-6194-5C9D2DE5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6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6C7A2B9-49B6-CF75-830E-3FEF1BBC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D2L Brightspace Regular Deep LTIA Deep Integration</a:t>
            </a:r>
          </a:p>
          <a:p>
            <a:endParaRPr lang="en-US" dirty="0"/>
          </a:p>
        </p:txBody>
      </p:sp>
      <p:pic>
        <p:nvPicPr>
          <p:cNvPr id="10" name="Picture 9" descr="Screenshot of the Secure checkout page.">
            <a:extLst>
              <a:ext uri="{FF2B5EF4-FFF2-40B4-BE49-F238E27FC236}">
                <a16:creationId xmlns:a16="http://schemas.microsoft.com/office/drawing/2014/main" id="{474612AE-AF4C-E574-E2AF-98A1D329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9" y="1379393"/>
            <a:ext cx="4749512" cy="3285260"/>
          </a:xfrm>
          <a:prstGeom prst="rect">
            <a:avLst/>
          </a:prstGeom>
        </p:spPr>
      </p:pic>
      <p:pic>
        <p:nvPicPr>
          <p:cNvPr id="11" name="Picture 10" descr="Screenshot of the bottom half of the secure checkout page where the billing address is completed. Click Review Order once filled out. ">
            <a:extLst>
              <a:ext uri="{FF2B5EF4-FFF2-40B4-BE49-F238E27FC236}">
                <a16:creationId xmlns:a16="http://schemas.microsoft.com/office/drawing/2014/main" id="{5E93A484-ABA7-71F5-64B9-1C067931E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926" y="3024619"/>
            <a:ext cx="5069899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93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F98F79-CDE5-4D73-B2C6-1BC6C1BC02F1}">
  <ds:schemaRefs>
    <ds:schemaRef ds:uri="4f83251b-4d3b-4580-8981-be5e2b08b791"/>
    <ds:schemaRef ds:uri="55eee036-b312-4691-be2e-efe9fdaf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24DA50-B589-4B62-9FD2-BD8AB396D98E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4</TotalTime>
  <Words>1837</Words>
  <Application>Microsoft Macintosh PowerPoint</Application>
  <PresentationFormat>Widescreen</PresentationFormat>
  <Paragraphs>242</Paragraphs>
  <Slides>32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Times New Roman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Step 6</vt:lpstr>
      <vt:lpstr>Step 7</vt:lpstr>
      <vt:lpstr>Slides Available for the First Day of Class: Sharpen Companion, non-IA, D2L Brightspace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 Learn how to register, navigate Connect, use SmartBook®, download the ReadAnywhere® app, and more!  mheducation.com/highered/support/student/connect.html Plus, access technical support via chat  or phone at (800) 331-5094. Hours of Operation: Sunday: 12 PM to 12 AM ET Monday–Thursday: 24 hours Friday: 12 AM to 9 PM ET Saturday: 10 AM to 8 PM ET</vt:lpstr>
      <vt:lpstr>Sharpen Companion Purchase Flow Non-IA Registration: Connect Integrated with a Learning Management System (LMS)</vt:lpstr>
      <vt:lpstr>Accessing McGraw Hill Connect:  D2L</vt:lpstr>
      <vt:lpstr>Step 2:</vt:lpstr>
      <vt:lpstr>Step 3A:</vt:lpstr>
      <vt:lpstr>Step 3B-3C:</vt:lpstr>
      <vt:lpstr>Step 4A: </vt:lpstr>
      <vt:lpstr>Step 4B-4C: </vt:lpstr>
      <vt:lpstr>Step 5C: </vt:lpstr>
      <vt:lpstr>Register for Connect in Your School’s LMS</vt:lpstr>
      <vt:lpstr>Sharpen Companion Log-In Flow Non-IA and IA: Connect Integrated with a Learning Management System (LMS)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4</cp:revision>
  <dcterms:created xsi:type="dcterms:W3CDTF">2023-07-10T01:20:11Z</dcterms:created>
  <dcterms:modified xsi:type="dcterms:W3CDTF">2025-05-28T21:18:45Z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lpwstr>2220300.00000000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