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6"/>
  </p:notesMasterIdLst>
  <p:handoutMasterIdLst>
    <p:handoutMasterId r:id="rId47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727" r:id="rId24"/>
    <p:sldId id="749" r:id="rId25"/>
    <p:sldId id="867" r:id="rId26"/>
    <p:sldId id="921" r:id="rId27"/>
    <p:sldId id="922" r:id="rId28"/>
    <p:sldId id="806" r:id="rId29"/>
    <p:sldId id="866" r:id="rId30"/>
    <p:sldId id="777" r:id="rId31"/>
    <p:sldId id="756" r:id="rId32"/>
    <p:sldId id="832" r:id="rId33"/>
    <p:sldId id="878" r:id="rId34"/>
    <p:sldId id="827" r:id="rId35"/>
    <p:sldId id="826" r:id="rId36"/>
    <p:sldId id="825" r:id="rId37"/>
    <p:sldId id="873" r:id="rId38"/>
    <p:sldId id="824" r:id="rId39"/>
    <p:sldId id="886" r:id="rId40"/>
    <p:sldId id="761" r:id="rId41"/>
    <p:sldId id="836" r:id="rId42"/>
    <p:sldId id="923" r:id="rId43"/>
    <p:sldId id="924" r:id="rId44"/>
    <p:sldId id="9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</p14:sldIdLst>
        </p14:section>
        <p14:section name="TOC &amp; FDOC Checklist" id="{6CE5E4CA-59C8-844C-8F3F-C2A54C0601F1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Non-IA, with LMS" id="{53C6C3A9-B3E0-4122-97C9-6E1E6D7D61D3}">
          <p14:sldIdLst>
            <p14:sldId id="832"/>
            <p14:sldId id="878"/>
            <p14:sldId id="827"/>
            <p14:sldId id="826"/>
            <p14:sldId id="825"/>
            <p14:sldId id="873"/>
            <p14:sldId id="824"/>
            <p14:sldId id="886"/>
            <p14:sldId id="761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209" autoAdjust="0"/>
  </p:normalViewPr>
  <p:slideViewPr>
    <p:cSldViewPr snapToGrid="0">
      <p:cViewPr varScale="1">
        <p:scale>
          <a:sx n="95" d="100"/>
          <a:sy n="95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071D-1E94-E403-D848-9F2F4830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A0B0E-C5DB-D5A9-6F4E-0966FA32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26B9B-F990-2BF1-1FD4-100E30DD7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CC7ED-F7D1-F236-84C3-F7D796DF0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9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E3E33-2880-BE9E-0FAF-2CA6501D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6E53E-81CF-B4B7-E597-5EE4B3089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1CABA-03D0-825C-60F0-3D02FC4B7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D1210-6FC6-71C5-351C-5F8BBB8FC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1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674D-0A53-AB07-744A-1C24EF8A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A5F80-4387-9599-B128-B0F03661D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6F3D9-DEB4-9C13-CC81-2E40F3BC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37BF-5157-624B-5B14-A5212FC0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3DE7-1DC7-1E31-5ADB-F80FFEB5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DAA08-EC31-02F6-8229-9B38AC17C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77F32-AAC4-D4B9-1591-66A6BA3EB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631A-9AFB-78F2-508C-8E40C52BF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6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51D1-45D5-5A35-96D1-56B4A38A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732C9-D94D-44DC-BC98-6CA3340AE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DC4CE-42A6-CA52-0B6B-85E03F22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7B608-E21E-B4A8-1C5C-7611F7AB4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468F-43DF-2D49-D1EB-723751A6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448FC-7289-EC2B-4428-7986329D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0913A-2931-5147-7997-0050C8DE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3B675-7202-8F23-8FB9-5AD84F9CD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0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961B-31B7-CA90-926C-5ECDE7F1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DB49C-6396-85C0-251C-7B849B4D0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3326-405A-C78B-BDB7-5FBB7383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A4A9C-6F17-D574-D265-5D2147CF6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4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BB53-D2B7-E0B5-D7A8-05E0CB63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04F77-02AE-669B-6080-B86093E4B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2F2C-AD4D-7257-779F-C0D801BB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39A9C-5457-CC4F-DE30-BA1815650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9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6389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8.png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hyperlink" Target="https://www.mheducation.com/highered/support/support-at-every-step/student/connect/temporary-access-end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connect/first-day-of-class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BBB1-F691-2DBB-0E41-0C1A4A14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921D-3035-DC63-AD61-AFA509E96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6E0BA-3400-31A1-885E-50BE516D9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Registration: Connect Integrated with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4DFD4B-7A03-B942-C39C-B04433F1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34A92C-1959-BED0-600B-4E790B250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03C93B-0C5C-6EBA-38B9-CDC91690D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798DD6-469C-DC2A-93A7-786B9D82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45652F-4939-F4BB-055D-B0DBF178C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EBC9-A15D-ABC3-C0B8-385F156B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CD66EC-3FB3-3E0A-6682-023DF233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Canvas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6A585-AAC5-CE7C-93CF-9E256D917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endParaRPr lang="en-US" baseline="30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F6A68-27C6-E85E-B0F8-BE729074D39B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DD256-4257-B710-D87C-4175A617EF88}"/>
              </a:ext>
            </a:extLst>
          </p:cNvPr>
          <p:cNvSpPr txBox="1"/>
          <p:nvPr/>
        </p:nvSpPr>
        <p:spPr>
          <a:xfrm>
            <a:off x="4500561" y="2094263"/>
            <a:ext cx="54481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Connect from your Canvas course, click to open the McGraw Hill Connect assignment. On the next screen, click again to launch it.</a:t>
            </a:r>
            <a:endParaRPr lang="en-US"/>
          </a:p>
        </p:txBody>
      </p:sp>
      <p:pic>
        <p:nvPicPr>
          <p:cNvPr id="5" name="Picture 5" descr="Canvas course screenshot showing the student's Connect assignment.">
            <a:extLst>
              <a:ext uri="{FF2B5EF4-FFF2-40B4-BE49-F238E27FC236}">
                <a16:creationId xmlns:a16="http://schemas.microsoft.com/office/drawing/2014/main" id="{C47A078D-F11A-056B-F874-9CAC1F68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09" y="3062962"/>
            <a:ext cx="5528128" cy="181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ABD4A-6777-DB7B-A61A-FB0B1FE40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97" y="3969078"/>
            <a:ext cx="1306450" cy="29292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Connect assignment screenshot with the launch button.">
            <a:extLst>
              <a:ext uri="{FF2B5EF4-FFF2-40B4-BE49-F238E27FC236}">
                <a16:creationId xmlns:a16="http://schemas.microsoft.com/office/drawing/2014/main" id="{11475474-CF28-2EF3-D1D8-1B651EF2D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64" y="4584781"/>
            <a:ext cx="4271211" cy="21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E5C0-3740-48B6-257B-EB91AF94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DE1E0-F081-98B5-7C7F-C81D1BC59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A62FD0-67B8-7050-235A-39345428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A9899A-89AC-6F0C-D7AD-CCFD340141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B7E9B0-2B78-B524-F60A-C1F963508C1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5000283" cy="4383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have three registration options (right to left):</a:t>
            </a:r>
            <a:endParaRPr lang="en-US" sz="1800"/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Connect only and not Sharpen. </a:t>
            </a:r>
          </a:p>
        </p:txBody>
      </p:sp>
      <p:grpSp>
        <p:nvGrpSpPr>
          <p:cNvPr id="14" name="Group 13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4733343C-1A2B-1EE0-0C54-B0B3B567F1E7}"/>
              </a:ext>
            </a:extLst>
          </p:cNvPr>
          <p:cNvGrpSpPr/>
          <p:nvPr/>
        </p:nvGrpSpPr>
        <p:grpSpPr>
          <a:xfrm>
            <a:off x="185773" y="1105308"/>
            <a:ext cx="5730908" cy="4381500"/>
            <a:chOff x="266591" y="1243853"/>
            <a:chExt cx="5730908" cy="4381500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836DEDE-A82D-6FB3-1B13-A07FB39B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591" y="1243853"/>
              <a:ext cx="5730908" cy="4381500"/>
            </a:xfrm>
            <a:prstGeom prst="rect">
              <a:avLst/>
            </a:pr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13C0025-96B0-5F0B-10C7-516919AE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17" t="60199" r="67998" b="3881"/>
            <a:stretch/>
          </p:blipFill>
          <p:spPr>
            <a:xfrm>
              <a:off x="318433" y="3710365"/>
              <a:ext cx="1762651" cy="16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431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2B74-D9D2-8691-D9A8-85FA4B8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3199-BC19-B1AB-FAA7-04EA3887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D71B6-4955-6CA6-A359-5C445E79F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745926-269B-F52C-7AD9-15C2EBDAD1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80C877-A065-BC51-F984-7B68EC3A32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"Place Order". A purchase confirmation page will load.</a:t>
            </a:r>
          </a:p>
          <a:p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Connect and Sharpen Companion purchase.</a:t>
            </a: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5" name="Picture 14" descr="Secure checkout page screenshot. ">
            <a:extLst>
              <a:ext uri="{FF2B5EF4-FFF2-40B4-BE49-F238E27FC236}">
                <a16:creationId xmlns:a16="http://schemas.microsoft.com/office/drawing/2014/main" id="{B49D66EA-9C68-AE1F-4A04-30BF7606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02" y="846667"/>
            <a:ext cx="3788833" cy="2769812"/>
          </a:xfrm>
          <a:prstGeom prst="rect">
            <a:avLst/>
          </a:prstGeom>
        </p:spPr>
      </p:pic>
      <p:pic>
        <p:nvPicPr>
          <p:cNvPr id="17" name="Picture 16" descr="Post-purchase confirmation page screenshot.">
            <a:extLst>
              <a:ext uri="{FF2B5EF4-FFF2-40B4-BE49-F238E27FC236}">
                <a16:creationId xmlns:a16="http://schemas.microsoft.com/office/drawing/2014/main" id="{07529E64-B203-0083-8EBA-37183B81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96" y="3722551"/>
            <a:ext cx="4625219" cy="2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B2D3-A62E-6B72-7291-BBF3CD3D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40AA-B501-CD99-08EE-3A4C9ABD8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E92F4B-3F44-16DB-4DC7-A4C98286C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ABE90C-6663-4708-7248-2219132F6E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4184A6-B55F-FEAE-838B-22FC8848CEB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 descr="Access code confirmation page screenshot.">
            <a:extLst>
              <a:ext uri="{FF2B5EF4-FFF2-40B4-BE49-F238E27FC236}">
                <a16:creationId xmlns:a16="http://schemas.microsoft.com/office/drawing/2014/main" id="{3405731D-3A75-21A0-9B62-B47F2748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2" y="1106826"/>
            <a:ext cx="4908534" cy="2291791"/>
          </a:xfrm>
          <a:prstGeom prst="rect">
            <a:avLst/>
          </a:prstGeom>
        </p:spPr>
      </p:pic>
      <p:pic>
        <p:nvPicPr>
          <p:cNvPr id="15" name="Picture 14" descr="Temporary access confirmation page screenshot.">
            <a:extLst>
              <a:ext uri="{FF2B5EF4-FFF2-40B4-BE49-F238E27FC236}">
                <a16:creationId xmlns:a16="http://schemas.microsoft.com/office/drawing/2014/main" id="{9EBDBBCC-E9FD-5D6D-4381-9D17726B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888" y="4207177"/>
            <a:ext cx="5223178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CF02-F0D3-8DE7-A2F3-F0A61029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945B2-0330-2F5D-351E-42B67E5E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849A1D-5F42-6354-E7B3-C81E2F08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F6A27F-3C12-AA7E-D95D-47066D8E9B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E5BC5F-1E09-88F5-A303-7993B3B1DC7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Complete Registration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" name="Picture 1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E34CF3BB-2E6A-CD43-7F7F-992EA4E3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960439"/>
            <a:ext cx="5631874" cy="34593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A08F7B-6D27-CE80-1A66-40521B52A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0672" y="3770183"/>
            <a:ext cx="1237282" cy="5282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5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C6A1-0903-4970-80B5-A58F39F0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DF5-513C-EFF0-87C3-9A030980F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CA52A8-A48D-B772-0A50-036971263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FB91CC-D65A-73CE-428F-676227C7C5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2FF04-D53E-037B-450F-005930AADF6F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 b="1" i="1">
                <a:solidFill>
                  <a:srgbClr val="333333"/>
                </a:solidFill>
                <a:latin typeface="Arial"/>
                <a:cs typeface="Arial"/>
              </a:rPr>
              <a:t>. </a:t>
            </a:r>
            <a:endParaRPr lang="en-US" sz="1800">
              <a:latin typeface="Arial"/>
              <a:cs typeface="Arial"/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Click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 b="1" i="1">
                <a:latin typeface="Arial"/>
                <a:cs typeface="Arial"/>
              </a:rPr>
              <a:t>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Reminder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: if you used Temporary Access, this applies only to Connect and not Sharpen.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059FE09C-9DE5-1585-FCDD-17A4742F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83" y="1159382"/>
            <a:ext cx="5222892" cy="24885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FFEAF5-77B2-5E95-7F49-3A829C3F0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630" y="1724553"/>
            <a:ext cx="2001950" cy="9727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18DCA569-E74B-E40C-300F-7B04AAD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975" y="4074282"/>
            <a:ext cx="5129289" cy="24468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5BECCD-AFC0-3C33-D86B-34BA0EE1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366" y="4607925"/>
            <a:ext cx="1905188" cy="8881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8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935D-536C-DBB1-0374-6010491D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B7B0-B3DF-D45E-1F32-D2F5AF70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60B82F-3DF6-35B8-CE8D-9A124B33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14993E-0F8E-6E13-DF20-B6B837A5CE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2BDFC-AFF3-33C4-2DE1-B3C19FE371E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Connect and Sharpen Companion access code or purchase Connect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can view more information and instructions here</a:t>
            </a:r>
            <a:r>
              <a:rPr lang="en-US" sz="1800">
                <a:solidFill>
                  <a:srgbClr val="000000"/>
                </a:solidFill>
              </a:rPr>
              <a:t>.</a:t>
            </a:r>
            <a:endParaRPr lang="en-US"/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2" name="Picture 11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64124D77-4556-1A1B-AD75-EF7071311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8" y="2034475"/>
            <a:ext cx="4424246" cy="3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0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Register for Connect in Your School’s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3400" y="1379558"/>
            <a:ext cx="7081838" cy="50380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For instructions specific to your school’s LMS, visit: </a:t>
            </a:r>
            <a:br>
              <a:rPr lang="en-US"/>
            </a:br>
            <a:r>
              <a:rPr lang="en-US">
                <a:latin typeface="Arial"/>
                <a:cs typeface="Arial"/>
                <a:hlinkClick r:id="rId3"/>
              </a:rPr>
              <a:t>https://www.mheducation.com/highered/support/connect/first-day-of-class.html</a:t>
            </a:r>
            <a:r>
              <a:rPr lang="en-US">
                <a:latin typeface="Arial"/>
                <a:cs typeface="Arial"/>
              </a:rPr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Then create a new account or sign in with an existing account.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You will be prompted to create a new Connect account or sign in with an existing Connect account. Depending on your school's setup, some fields may need to be input to complete the registration. Click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or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Sign In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to complete the pairing process.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637BD4-5C8B-448B-98F7-B5F26B4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7" descr="QR code to scan and access instructions specific to your school's LMS.">
            <a:extLst>
              <a:ext uri="{FF2B5EF4-FFF2-40B4-BE49-F238E27FC236}">
                <a16:creationId xmlns:a16="http://schemas.microsoft.com/office/drawing/2014/main" id="{3C6EFCC5-CA1F-6A93-25A7-35C189287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05" y="2159939"/>
            <a:ext cx="2211010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92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FD67B-AD9B-571D-45B5-45CAD26F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12402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7195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 baseline="30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6526AF70-00EB-6272-9C69-35FECD9C63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Canvas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Canvas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FC930-A7C5-0A96-EBF0-F5DAB7E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5525D92-6D11-8670-9BEB-9F5B4240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37" y="2769596"/>
            <a:ext cx="7904670" cy="35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DF7C4-1F6B-4888-0BC4-462CFB49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Connect will create an auto-paired account using information from the LMS launch.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0" y="3035328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C5B0A-0678-0993-D1DD-FB6C0370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Canvas LTIA with Regular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DF3A86-8B89-88C8-5653-488D37437088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A14813D8-8516-B152-639B-18539987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Slides Available for the First Day of Class: Sharpen Companion, non-IA, Canvas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>
                <a:latin typeface="Arial"/>
                <a:cs typeface="Arial"/>
              </a:rPr>
              <a:t>McGraw Hill Connect and Sharpen</a:t>
            </a:r>
            <a:r>
              <a:rPr lang="en-US" sz="1400">
                <a:latin typeface="Arial"/>
                <a:cs typeface="Arial"/>
              </a:rPr>
              <a:t>:</a:t>
            </a:r>
            <a:endParaRPr lang="en-US" sz="1400" strike="sngStrike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and Sharpen Companion FDOC Slides 2 – 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Purchase Flows</a:t>
            </a:r>
            <a:endParaRPr lang="en-US" sz="140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Non-IA: Connect with an LMS: Canvas Slides 10 – 18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Non-IA and IA: Connect with an LMS Slides 19 – 22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endParaRPr lang="en-US" sz="1400"/>
          </a:p>
          <a:p>
            <a:pPr>
              <a:buFont typeface="Wingdings" panose="020B0604020202020204" pitchFamily="34" charset="0"/>
              <a:buChar char="q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F98F79-CDE5-4D73-B2C6-1BC6C1BC02F1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55eee036-b312-4691-be2e-efe9fdaf1737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4f83251b-4d3b-4580-8981-be5e2b08b79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F8A242-C1F0-43FD-A20A-7A9892EDE4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ee036-b312-4691-be2e-efe9fdaf1737"/>
    <ds:schemaRef ds:uri="4f83251b-4d3b-4580-8981-be5e2b08b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8</TotalTime>
  <Words>1766</Words>
  <Application>Microsoft Macintosh PowerPoint</Application>
  <PresentationFormat>Widescreen</PresentationFormat>
  <Paragraphs>231</Paragraphs>
  <Slides>30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Slides Available for the First Day of Class: Sharpen Companion, non-IA, Canvas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Non-IA Registration: Connect Integrated with a Learning Management System (LMS)</vt:lpstr>
      <vt:lpstr>Accessing McGraw Hill Connect:  Canvas</vt:lpstr>
      <vt:lpstr>Step 2:</vt:lpstr>
      <vt:lpstr>Step 3A:</vt:lpstr>
      <vt:lpstr>Step 3B-3C:</vt:lpstr>
      <vt:lpstr>Step 4A: </vt:lpstr>
      <vt:lpstr>Step 4B-4C: </vt:lpstr>
      <vt:lpstr>Step 5C: </vt:lpstr>
      <vt:lpstr>Register for Connect in Your School’s LMS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6</cp:revision>
  <dcterms:created xsi:type="dcterms:W3CDTF">2023-07-10T01:20:11Z</dcterms:created>
  <dcterms:modified xsi:type="dcterms:W3CDTF">2025-05-28T20:52:27Z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lpwstr>2220300.00000000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