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2"/>
  </p:notesMasterIdLst>
  <p:handoutMasterIdLst>
    <p:handoutMasterId r:id="rId43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727" r:id="rId24"/>
    <p:sldId id="749" r:id="rId25"/>
    <p:sldId id="867" r:id="rId26"/>
    <p:sldId id="921" r:id="rId27"/>
    <p:sldId id="922" r:id="rId28"/>
    <p:sldId id="806" r:id="rId29"/>
    <p:sldId id="866" r:id="rId30"/>
    <p:sldId id="777" r:id="rId31"/>
    <p:sldId id="756" r:id="rId32"/>
    <p:sldId id="834" r:id="rId33"/>
    <p:sldId id="910" r:id="rId34"/>
    <p:sldId id="812" r:id="rId35"/>
    <p:sldId id="813" r:id="rId36"/>
    <p:sldId id="879" r:id="rId37"/>
    <p:sldId id="836" r:id="rId38"/>
    <p:sldId id="923" r:id="rId39"/>
    <p:sldId id="924" r:id="rId40"/>
    <p:sldId id="9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</p14:sldIdLst>
        </p14:section>
        <p14:section name="TOC &amp; FDOC Checklist" id="{E6F0C533-3DEA-9B4B-992D-AF67FC764686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IA with LMS" id="{7D808E64-C6DA-4A55-8CE0-47A491B9FF7F}">
          <p14:sldIdLst>
            <p14:sldId id="834"/>
            <p14:sldId id="910"/>
            <p14:sldId id="812"/>
            <p14:sldId id="813"/>
            <p14:sldId id="879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28C85-9A8F-2A87-5D92-B16B061F3AA5}" v="7" dt="2025-05-21T21:27:02.223"/>
    <p1510:client id="{6659D51F-F086-D15F-5523-B8307D2879A0}" v="48" dt="2025-05-21T21:23:24.358"/>
    <p1510:client id="{7D8EB2F9-0C26-8B6E-6C9C-78DC4EDAB340}" v="3" dt="2025-05-21T21:45:37.302"/>
    <p1510:client id="{B7EE7CB5-66F5-483F-BB1E-11F20D9D3FFD}" v="69" dt="2025-05-22T16:04:37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A7942-6653-E259-10C4-22F3E21D2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7D8C9-6D39-787E-9937-A0FDECA1F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90215-9D81-9BCA-5D85-4BD30E590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A98B6-B218-62EC-3085-94EFEFFE3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6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E3E33-2880-BE9E-0FAF-2CA6501D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6E53E-81CF-B4B7-E597-5EE4B3089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1CABA-03D0-825C-60F0-3D02FC4B7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D1210-6FC6-71C5-351C-5F8BBB8FC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1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76B2-20F3-EF43-1428-3A32E4FB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F38F2-3EB2-9B25-F062-D3963356A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5638E-1D10-02A1-14C6-D86514816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1FE80-16EE-63FC-5F9D-0B3EC2D71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86C9-34D5-A334-B076-7E6BF711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7E304-AB04-B3DB-AF2A-4AB6552EA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631E5-E2BC-349D-6748-68597C01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0551-7B4B-097E-768D-D595D8394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8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8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5817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6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8.png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Canvas with Inclusive Access LTIA Deep Integration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3399" y="1156510"/>
            <a:ext cx="7018338" cy="5283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Connect Student Support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Learn how to register, navigate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Connect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, use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SmartBook</a:t>
            </a:r>
            <a:r>
              <a:rPr lang="en-US" sz="1400" b="1" baseline="3000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, download the ReadAnywhere</a:t>
            </a:r>
            <a:r>
              <a:rPr lang="en-US" sz="1400" b="1" baseline="3000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 app, and more!</a:t>
            </a:r>
            <a:br>
              <a:rPr lang="en-US">
                <a:latin typeface="Arial"/>
                <a:cs typeface="Arial"/>
              </a:rPr>
            </a:br>
            <a:br>
              <a:rPr lang="en-US" b="0" i="0">
                <a:effectLst/>
              </a:rPr>
            </a:b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</a:t>
            </a:r>
            <a:r>
              <a:rPr lang="en-US" b="1" i="0">
                <a:solidFill>
                  <a:schemeClr val="tx2"/>
                </a:solidFill>
                <a:effectLst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b="1" err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</a:t>
            </a:r>
            <a:r>
              <a:rPr lang="en-US" b="1" i="0">
                <a:solidFill>
                  <a:schemeClr val="tx2"/>
                </a:solidFill>
                <a:effectLst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connect.html</a:t>
            </a:r>
            <a:endParaRPr lang="en-US" b="1">
              <a:solidFill>
                <a:schemeClr val="tx2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Plus, access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technical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support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via chat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or phone at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(800) 331-5094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600" b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800" b="1" i="0">
                <a:solidFill>
                  <a:schemeClr val="tx2"/>
                </a:solidFill>
                <a:effectLst/>
                <a:latin typeface="Arial"/>
                <a:cs typeface="Arial"/>
              </a:rPr>
              <a:t>Hours of Operation:</a:t>
            </a:r>
            <a:endParaRPr lang="en-US" b="1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Sunday: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Monday–Thursday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: 24 hours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Friday: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9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Saturday: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10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8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2AAE37C-C90C-1F82-62E9-37D8C0F37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57" y="6858000"/>
            <a:ext cx="2308129" cy="19489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Connect Student Support</a:t>
            </a:r>
          </a:p>
        </p:txBody>
      </p:sp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711-4DBF-9243-6526-349BEE16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3F5F1-3953-7077-094E-18C2D32656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BE680-F286-5F0A-67B2-3AC64F7952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 Registration: Conn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3B5C2C-DB9D-0544-7D71-0F42C1518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FFD9DE-0378-9FA1-EC12-952CED01FE1D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EC2852-0BC7-7C70-FE04-E31FABBB687A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6624F-BBCD-4210-2044-75519B896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5233" b="246"/>
          <a:stretch/>
        </p:blipFill>
        <p:spPr>
          <a:xfrm>
            <a:off x="3884263" y="3002037"/>
            <a:ext cx="4834427" cy="3846317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D73D54A7-768E-BE61-DC7B-3670508B4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1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EBC9-A15D-ABC3-C0B8-385F156B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CD66EC-3FB3-3E0A-6682-023DF233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Canvas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6A585-AAC5-CE7C-93CF-9E256D9177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endParaRPr lang="en-US" baseline="30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F6A68-27C6-E85E-B0F8-BE729074D39B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DD256-4257-B710-D87C-4175A617EF88}"/>
              </a:ext>
            </a:extLst>
          </p:cNvPr>
          <p:cNvSpPr txBox="1"/>
          <p:nvPr/>
        </p:nvSpPr>
        <p:spPr>
          <a:xfrm>
            <a:off x="4500561" y="2094263"/>
            <a:ext cx="54481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Connect from your Canvas course, click to open the McGraw Hill Connect assignment. On the next screen, click again to launch it.</a:t>
            </a:r>
            <a:endParaRPr lang="en-US"/>
          </a:p>
        </p:txBody>
      </p:sp>
      <p:pic>
        <p:nvPicPr>
          <p:cNvPr id="5" name="Picture 5" descr="Canvas course screenshot showing the student's Connect assignment. Yellow rectangle highlights the assignment.">
            <a:extLst>
              <a:ext uri="{FF2B5EF4-FFF2-40B4-BE49-F238E27FC236}">
                <a16:creationId xmlns:a16="http://schemas.microsoft.com/office/drawing/2014/main" id="{C47A078D-F11A-056B-F874-9CAC1F68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09" y="3062962"/>
            <a:ext cx="5528128" cy="181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ABD4A-6777-DB7B-A61A-FB0B1FE40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97" y="3969078"/>
            <a:ext cx="1306450" cy="29292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Connect assignment screenshot with the launch button.">
            <a:extLst>
              <a:ext uri="{FF2B5EF4-FFF2-40B4-BE49-F238E27FC236}">
                <a16:creationId xmlns:a16="http://schemas.microsoft.com/office/drawing/2014/main" id="{11475474-CF28-2EF3-D1D8-1B651EF2D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64" y="4584781"/>
            <a:ext cx="4271211" cy="21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5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83A8-93FC-4E3C-6772-2E56F4CC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B2D3-D761-B469-0333-E3A8BF884F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BD002B-DC8B-314A-FB3E-248C598D2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D90825-017A-1D39-9535-98BFEE4605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1BD8B1-01DB-4D9C-1BF7-BD02B422764A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your email address and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If you receive the message "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You have a Connect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 but have forgotten your password," click 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Forgot your password?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*Depending on your school you might skip this step. That’s ok! Just continue the process from that step to the end. </a:t>
            </a: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" name="Picture 1" descr="Screenshot of the Connect Welcome page - Here students will either create an account or log in using an existing account.">
            <a:extLst>
              <a:ext uri="{FF2B5EF4-FFF2-40B4-BE49-F238E27FC236}">
                <a16:creationId xmlns:a16="http://schemas.microsoft.com/office/drawing/2014/main" id="{E1074BF6-0BBC-E519-1E68-07B44AB77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45" y="3148466"/>
            <a:ext cx="2623912" cy="1567998"/>
          </a:xfrm>
          <a:prstGeom prst="rect">
            <a:avLst/>
          </a:prstGeom>
        </p:spPr>
      </p:pic>
      <p:pic>
        <p:nvPicPr>
          <p:cNvPr id="6" name="Picture 5" descr="Screenshot of Connect log-in screen.">
            <a:extLst>
              <a:ext uri="{FF2B5EF4-FFF2-40B4-BE49-F238E27FC236}">
                <a16:creationId xmlns:a16="http://schemas.microsoft.com/office/drawing/2014/main" id="{6E90F410-7F18-ACAC-32E0-8868114DB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42" y="2706007"/>
            <a:ext cx="4544182" cy="19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164A5-BAE6-A18A-F688-F7D7E698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C1F3-9D96-E4C4-9B95-BC5DFCFC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513328-8A2D-0304-F37B-54BEE249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4706BD-26AA-DDF7-2A05-C1F5B8961F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B39872-7B94-0BB2-7DD9-ADA6A8E2629E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Create your account: Enter email, First and Last Name, create a password and select a security question.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Always use your school email address when creating an account. 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receive text alerts, enter your mobile number. Agree to the Terms and Conditions and then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Continue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9" descr="Screenshot of Connect registration screen.">
            <a:extLst>
              <a:ext uri="{FF2B5EF4-FFF2-40B4-BE49-F238E27FC236}">
                <a16:creationId xmlns:a16="http://schemas.microsoft.com/office/drawing/2014/main" id="{F2121E59-ABD0-357A-77E9-38ADEA190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056" y="852233"/>
            <a:ext cx="2030269" cy="58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Complete Registration to access your learning content.</a:t>
            </a:r>
            <a:endParaRPr lang="en-US"/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BEB83-C208-5157-4968-A5B0E876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42870" y="2626936"/>
            <a:ext cx="2020207" cy="21544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>
                <a:ea typeface="Calibri"/>
                <a:cs typeface="Calibri"/>
              </a:rPr>
              <a:t>Mader, Biology, 14e: Connect with Sharpen</a:t>
            </a:r>
          </a:p>
        </p:txBody>
      </p:sp>
      <p:pic>
        <p:nvPicPr>
          <p:cNvPr id="17" name="Picture 16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E824B36A-3EAB-FAC3-AFE9-9035BB5D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24" y="1492477"/>
            <a:ext cx="6530219" cy="3232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2CD995-0289-B4EA-9FA6-A71E0C3E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257" y="2584025"/>
            <a:ext cx="2198853" cy="6976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5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FD67B-AD9B-571D-45B5-45CAD26F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06800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 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5055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6AF70-00EB-6272-9C69-35FECD9C6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96A8E8-78EB-8F12-DA69-3DB75E69C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Canvas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Canvas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FC930-A7C5-0A96-EBF0-F5DAB7E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B2C1B1-2FFC-F843-A291-251715D81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37" y="2769596"/>
            <a:ext cx="7904670" cy="35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DF7C4-1F6B-4888-0BC4-462CFB49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0" y="3035328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C5B0A-0678-0993-D1DD-FB6C0370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DF3A86-8B89-88C8-5653-488D37437088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A14813D8-8516-B152-639B-18539987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 sz="2200">
                <a:latin typeface="Arial"/>
                <a:cs typeface="Arial"/>
              </a:rPr>
              <a:t>Slides Available for the First Day of Class: Sharpen Companion, IA, Canvas</a:t>
            </a:r>
            <a:endParaRPr lang="en-US" sz="22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>
                <a:latin typeface="Arial"/>
                <a:cs typeface="Arial"/>
              </a:rPr>
              <a:t>McGraw Hill Connect and Sharpen</a:t>
            </a:r>
            <a:r>
              <a:rPr lang="en-US" sz="1400">
                <a:latin typeface="Arial"/>
                <a:cs typeface="Arial"/>
              </a:rPr>
              <a:t>:</a:t>
            </a:r>
            <a:endParaRPr lang="en-US" sz="1400" strike="sngStrike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and Sharpen Companion FDOC Slides 2 – 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Purchase Flows</a:t>
            </a:r>
            <a:endParaRPr lang="en-US" sz="140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IA: Connect with an LMS: Canvas Slides 10 – 14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Non-IA and IA: Connect with an LMS Slides 15 – 18</a:t>
            </a:r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18DFB7-3B14-4253-B1F8-20588DB05E30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0</TotalTime>
  <Words>1503</Words>
  <Application>Microsoft Macintosh PowerPoint</Application>
  <PresentationFormat>Widescreen</PresentationFormat>
  <Paragraphs>197</Paragraphs>
  <Slides>26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Slides Available for the First Day of Class: Sharpen Companion, IA, Canvas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</vt:lpstr>
      <vt:lpstr>Sharpen Companion Purchase Flow IA Registration: Connect Integrated with a Learning Management System (LMS)  </vt:lpstr>
      <vt:lpstr>Accessing McGraw Hill Connect:  Canvas</vt:lpstr>
      <vt:lpstr>Step 2: </vt:lpstr>
      <vt:lpstr>Step 3: </vt:lpstr>
      <vt:lpstr>Step 4: 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3</cp:revision>
  <dcterms:created xsi:type="dcterms:W3CDTF">2023-07-10T01:20:11Z</dcterms:created>
  <dcterms:modified xsi:type="dcterms:W3CDTF">2025-05-28T20:35:17Z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