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modernComment_293_F917E853.xml" ContentType="application/vnd.ms-powerpoint.comments+xml"/>
  <Override PartName="/ppt/comments/modernComment_29E_8CB476AC.xml" ContentType="application/vnd.ms-powerpoint.comments+xml"/>
  <Override PartName="/ppt/comments/modernComment_294_72CADE6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17"/>
  </p:notesMasterIdLst>
  <p:handoutMasterIdLst>
    <p:handoutMasterId r:id="rId18"/>
  </p:handoutMasterIdLst>
  <p:sldIdLst>
    <p:sldId id="462" r:id="rId8"/>
    <p:sldId id="671" r:id="rId9"/>
    <p:sldId id="659" r:id="rId10"/>
    <p:sldId id="670" r:id="rId11"/>
    <p:sldId id="660" r:id="rId12"/>
    <p:sldId id="663" r:id="rId13"/>
    <p:sldId id="674" r:id="rId14"/>
    <p:sldId id="672" r:id="rId15"/>
    <p:sldId id="6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D239BD-D4C6-77DA-93E4-7E92224B9AFA}" name="Bell, Jill" initials="BJ" userId="S::jill.bell@mheducation.com::c5044a3c-6179-4bef-bcc5-e04c2526218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AD4B2-5023-2C75-15D8-3DF3DFC94B60}" v="51" dt="2024-04-24T15:44:18.172"/>
    <p1510:client id="{F53B8CE4-7415-F3D6-A531-5E090B91BEDD}" v="3" dt="2024-04-24T17:26:11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85" autoAdjust="0"/>
  </p:normalViewPr>
  <p:slideViewPr>
    <p:cSldViewPr snapToGrid="0">
      <p:cViewPr varScale="1">
        <p:scale>
          <a:sx n="54" d="100"/>
          <a:sy n="54" d="100"/>
        </p:scale>
        <p:origin x="78" y="17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comments/modernComment_29E_8CB476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8EB56A-06F4-4A05-A4C1-42B61AA3E310}" authorId="{D2D239BD-D4C6-77DA-93E4-7E92224B9AFA}" status="resolved" created="2024-04-24T15:40:24.498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360637100" sldId="670"/>
      <ac:picMk id="3" creationId="{D9B4950C-1DFC-E982-BC7C-5A0F5D6212BA}"/>
    </ac:deMkLst>
    <p188:txBody>
      <a:bodyPr/>
      <a:lstStyle/>
      <a:p>
        <a:r>
          <a:rPr lang="en-US"/>
          <a:t>Updated slide.</a:t>
        </a:r>
      </a:p>
    </p188:txBody>
  </p188:cm>
</p188:cmLst>
</file>

<file path=ppt/comments/modernComment_293_F917E8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B5D4B1-BEE9-4EF6-8E7F-19C93728805D}" authorId="{D2D239BD-D4C6-77DA-93E4-7E92224B9AFA}" status="resolved" created="2024-04-24T15:39:31.40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79093587" sldId="659"/>
      <ac:picMk id="2" creationId="{90E7BB95-ED19-2917-D75B-22DD79E6EC22}"/>
    </ac:deMkLst>
    <p188:txBody>
      <a:bodyPr/>
      <a:lstStyle/>
      <a:p>
        <a:r>
          <a:rPr lang="en-US"/>
          <a:t>Updated slide.  </a:t>
        </a:r>
      </a:p>
    </p188:txBody>
  </p188:cm>
</p188:cmLst>
</file>

<file path=ppt/comments/modernComment_294_72CADE6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1EC368A-DFB5-498D-8F2A-6A9C6DFC09EC}" authorId="{D2D239BD-D4C6-77DA-93E4-7E92224B9AFA}" status="resolved" created="2024-04-24T15:44:18.172" complete="100000">
    <pc:sldMkLst xmlns:pc="http://schemas.microsoft.com/office/powerpoint/2013/main/command">
      <pc:docMk/>
      <pc:sldMk cId="1925897834" sldId="660"/>
    </pc:sldMkLst>
    <p188:txBody>
      <a:bodyPr/>
      <a:lstStyle/>
      <a:p>
        <a:r>
          <a:rPr lang="en-US"/>
          <a:t>Updated as well.  I tested this out.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microsoft.com/office/2018/10/relationships/comments" Target="../comments/modernComment_293_F917E853.xml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microsoft.com/office/2018/10/relationships/comments" Target="../comments/modernComment_29E_8CB476AC.xml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294_72CADE6A.xml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3.xml"/><Relationship Id="rId4" Type="http://schemas.openxmlformats.org/officeDocument/2006/relationships/image" Target="cid:6CF5239E-367F-4054-B979-CBE07B6AF73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dirty="0"/>
              <a:t>McGraw Hill Connect ®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Connect Standalone with Inclusive Access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Make the most of Connect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Stay Organized </a:t>
            </a:r>
          </a:p>
          <a:p>
            <a:pPr marL="573088" lvl="1" indent="-34290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Course Planner has all your upcoming Connect assignments in one place and you can customize calendar alerts </a:t>
            </a:r>
          </a:p>
          <a:p>
            <a:pPr lvl="1" indent="0">
              <a:spcAft>
                <a:spcPts val="600"/>
              </a:spcAft>
              <a:buNone/>
            </a:pPr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What Matters</a:t>
            </a:r>
          </a:p>
          <a:p>
            <a:pPr marL="573088" lvl="1" indent="-34290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Reports to track your performance and your understanding of key concepts</a:t>
            </a:r>
          </a:p>
          <a:p>
            <a:pPr marL="573088" lvl="1" indent="-342900">
              <a:spcAft>
                <a:spcPts val="600"/>
              </a:spcAft>
            </a:pPr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On-the-Go</a:t>
            </a:r>
          </a:p>
          <a:p>
            <a:pPr marL="572770" lvl="1" indent="-342900">
              <a:spcAft>
                <a:spcPts val="600"/>
              </a:spcAft>
            </a:pPr>
            <a:r>
              <a:rPr lang="en-US" dirty="0">
                <a:latin typeface="Arial"/>
                <a:cs typeface="Arial"/>
              </a:rPr>
              <a:t>Download the free </a:t>
            </a:r>
            <a:r>
              <a:rPr lang="en-US" dirty="0" err="1">
                <a:latin typeface="Arial"/>
                <a:cs typeface="Arial"/>
              </a:rPr>
              <a:t>ReadAnywhere</a:t>
            </a:r>
            <a:r>
              <a:rPr lang="en-US" dirty="0">
                <a:latin typeface="Arial"/>
                <a:cs typeface="Arial"/>
              </a:rPr>
              <a:t> app to take your eBook* and </a:t>
            </a:r>
            <a:r>
              <a:rPr lang="en-US" dirty="0" err="1">
                <a:latin typeface="Arial"/>
                <a:cs typeface="Arial"/>
              </a:rPr>
              <a:t>SmartBook</a:t>
            </a:r>
            <a:r>
              <a:rPr lang="en-US" dirty="0">
                <a:latin typeface="Arial"/>
                <a:cs typeface="Arial"/>
              </a:rPr>
              <a:t>* with you – online and offline</a:t>
            </a:r>
          </a:p>
          <a:p>
            <a:pPr lvl="1" indent="0">
              <a:spcAft>
                <a:spcPts val="600"/>
              </a:spcAft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950" indent="-234950"/>
            <a:r>
              <a:rPr lang="en-US" sz="1400" dirty="0">
                <a:latin typeface="Arial"/>
                <a:cs typeface="Arial"/>
              </a:rPr>
              <a:t>*  </a:t>
            </a:r>
            <a:r>
              <a:rPr lang="en-US" sz="1400" i="1" dirty="0" err="1">
                <a:latin typeface="Arial"/>
                <a:cs typeface="Arial"/>
              </a:rPr>
              <a:t>ReadAnywhere</a:t>
            </a:r>
            <a:r>
              <a:rPr lang="en-US" sz="1400" i="1" dirty="0">
                <a:latin typeface="Arial"/>
                <a:cs typeface="Arial"/>
              </a:rPr>
              <a:t> supports newer eBooks and </a:t>
            </a:r>
            <a:r>
              <a:rPr lang="en-US" sz="1400" i="1" dirty="0" err="1">
                <a:latin typeface="Arial"/>
                <a:cs typeface="Arial"/>
              </a:rPr>
              <a:t>SmartBook</a:t>
            </a:r>
            <a:r>
              <a:rPr lang="en-US" sz="1400" i="1" dirty="0">
                <a:latin typeface="Arial"/>
                <a:cs typeface="Arial"/>
              </a:rPr>
              <a:t> - may not be available in your Connect course.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76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FE505A-429C-411E-BD54-444DBEB953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930" y="1728259"/>
            <a:ext cx="3498320" cy="43820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>
                <a:latin typeface="Arial"/>
                <a:cs typeface="Arial"/>
              </a:rPr>
              <a:t>Enter your course URL provided by your instructor. </a:t>
            </a: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/>
                <a:cs typeface="Arial"/>
              </a:rPr>
              <a:t>Enter your email address and click </a:t>
            </a:r>
            <a:r>
              <a:rPr lang="en-US" b="1" dirty="0">
                <a:latin typeface="Arial"/>
                <a:cs typeface="Arial"/>
              </a:rPr>
              <a:t>Begin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latin typeface="Arial"/>
                <a:cs typeface="Arial"/>
              </a:rPr>
              <a:t>If you receive the message, </a:t>
            </a:r>
            <a:r>
              <a:rPr lang="en-US" b="1" dirty="0">
                <a:latin typeface="Arial"/>
                <a:cs typeface="Arial"/>
              </a:rPr>
              <a:t>You have a Connect Account </a:t>
            </a:r>
            <a:r>
              <a:rPr lang="en-US" dirty="0">
                <a:latin typeface="Arial"/>
                <a:cs typeface="Arial"/>
              </a:rPr>
              <a:t> but have forgotten your password, click </a:t>
            </a:r>
            <a:r>
              <a:rPr lang="en-US" b="1" dirty="0">
                <a:latin typeface="Arial"/>
                <a:cs typeface="Arial"/>
              </a:rPr>
              <a:t>Forgot Password</a:t>
            </a:r>
            <a:r>
              <a:rPr lang="en-US" dirty="0">
                <a:latin typeface="Arial"/>
                <a:cs typeface="Arial"/>
              </a:rPr>
              <a:t>. </a:t>
            </a:r>
          </a:p>
        </p:txBody>
      </p:sp>
      <p:pic>
        <p:nvPicPr>
          <p:cNvPr id="2" name="Picture 1" descr="Screenshot of the Welcome page of your instructors connect Course">
            <a:extLst>
              <a:ext uri="{FF2B5EF4-FFF2-40B4-BE49-F238E27FC236}">
                <a16:creationId xmlns:a16="http://schemas.microsoft.com/office/drawing/2014/main" id="{90E7BB95-ED19-2917-D75B-22DD79E6E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658" y="1396471"/>
            <a:ext cx="7177617" cy="315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935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6B4542-90C3-4E48-B5A9-58D546E979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9329" y="1719793"/>
            <a:ext cx="3168121" cy="439049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900"/>
              </a:spcAft>
            </a:pPr>
            <a:r>
              <a:rPr lang="en-US" dirty="0">
                <a:latin typeface="Arial"/>
                <a:cs typeface="Arial"/>
              </a:rPr>
              <a:t>Create your account:  Enter email, First and Last Name, create a password and select a security questions.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900"/>
              </a:spcAft>
            </a:pPr>
            <a:r>
              <a:rPr lang="en-US" dirty="0">
                <a:latin typeface="Arial"/>
                <a:cs typeface="Arial"/>
              </a:rPr>
              <a:t>We recommend using your school email address when creating an account.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/>
                <a:cs typeface="Arial"/>
              </a:rPr>
              <a:t>To receive text alerts, enter your mobile number.  Agree to the Terms and Conditions and then click </a:t>
            </a:r>
            <a:r>
              <a:rPr lang="en-US" b="1" dirty="0">
                <a:latin typeface="Arial"/>
                <a:cs typeface="Arial"/>
              </a:rPr>
              <a:t>Create Account</a:t>
            </a:r>
            <a:r>
              <a:rPr lang="en-US" dirty="0">
                <a:latin typeface="Arial"/>
                <a:cs typeface="Arial"/>
              </a:rPr>
              <a:t>.</a:t>
            </a:r>
          </a:p>
        </p:txBody>
      </p:sp>
      <p:pic>
        <p:nvPicPr>
          <p:cNvPr id="2" name="Picture 1" descr="Screenshot from the Create a Connect Account page">
            <a:extLst>
              <a:ext uri="{FF2B5EF4-FFF2-40B4-BE49-F238E27FC236}">
                <a16:creationId xmlns:a16="http://schemas.microsoft.com/office/drawing/2014/main" id="{B49913AF-36FD-7FE7-35CC-234719C4C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450" y="1394355"/>
            <a:ext cx="3822700" cy="3764492"/>
          </a:xfrm>
          <a:prstGeom prst="rect">
            <a:avLst/>
          </a:prstGeom>
        </p:spPr>
      </p:pic>
      <p:pic>
        <p:nvPicPr>
          <p:cNvPr id="3" name="Picture 2" descr="Screenshot of the bottom half of the Create a Connect Account page">
            <a:extLst>
              <a:ext uri="{FF2B5EF4-FFF2-40B4-BE49-F238E27FC236}">
                <a16:creationId xmlns:a16="http://schemas.microsoft.com/office/drawing/2014/main" id="{D9B4950C-1DFC-E982-BC7C-5A0F5D621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740" y="1773030"/>
            <a:ext cx="3724275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371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A4AD5AE-F61F-4356-AA14-004EBB5C12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930" y="1728259"/>
            <a:ext cx="3218920" cy="30358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You are almost done. Review the information on this screen. If it is correct, click </a:t>
            </a:r>
            <a:r>
              <a:rPr lang="en-US" b="1" dirty="0">
                <a:latin typeface="Arial"/>
                <a:cs typeface="Arial"/>
              </a:rPr>
              <a:t>Complete Registration</a:t>
            </a:r>
            <a:r>
              <a:rPr lang="en-US" dirty="0">
                <a:latin typeface="Arial"/>
                <a:cs typeface="Arial"/>
              </a:rPr>
              <a:t>.  You are now registered. 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 descr="Screenshot of the step where you verify registration access period and complete registration ">
            <a:extLst>
              <a:ext uri="{FF2B5EF4-FFF2-40B4-BE49-F238E27FC236}">
                <a16:creationId xmlns:a16="http://schemas.microsoft.com/office/drawing/2014/main" id="{B21EF857-257E-96FE-45F6-7AC9FCC67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75" y="1717675"/>
            <a:ext cx="5344583" cy="411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978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02CA1C-0713-E24A-8F54-9A845B763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82672" y="202497"/>
            <a:ext cx="4114800" cy="331932"/>
          </a:xfrm>
        </p:spPr>
        <p:txBody>
          <a:bodyPr/>
          <a:lstStyle/>
          <a:p>
            <a:r>
              <a:rPr lang="en-US"/>
              <a:t>Connect Standalone with Inclusive Access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5D19660-95A6-0647-B61C-8948FD9D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357" y="2980309"/>
            <a:ext cx="2308129" cy="1948908"/>
          </a:xfrm>
        </p:spPr>
        <p:txBody>
          <a:bodyPr>
            <a:normAutofit/>
          </a:bodyPr>
          <a:lstStyle/>
          <a:p>
            <a:r>
              <a:rPr lang="en-US" sz="3200" dirty="0"/>
              <a:t>Support and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C164F-E35C-4FD5-904D-B9A9945176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Arial"/>
                <a:cs typeface="Arial"/>
              </a:rPr>
              <a:t>TECH SUPPORT &amp; FAQ:</a:t>
            </a:r>
          </a:p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CALL: (800) 331-5094</a:t>
            </a:r>
          </a:p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EMAIL &amp; CHAT: </a:t>
            </a: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2800" dirty="0">
              <a:solidFill>
                <a:schemeClr val="accent3"/>
              </a:solidFill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endParaRPr lang="en-US" sz="28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sz="2800" b="1" dirty="0">
                <a:latin typeface="Arial"/>
                <a:cs typeface="Arial"/>
              </a:rPr>
              <a:t>FIND MORE TIPS: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WWW.SUPPORTATEVERYSTEP.COM</a:t>
            </a: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532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Study on your Smartphone or Tablet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C5671F-AF2D-46C1-984C-E962B4AE6DF3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677863" y="1736725"/>
            <a:ext cx="57900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ReadAnywhere App</a:t>
            </a:r>
          </a:p>
          <a:p>
            <a:endParaRPr lang="en-US" sz="1600" dirty="0"/>
          </a:p>
          <a:p>
            <a:r>
              <a:rPr lang="en-US" sz="1600" dirty="0"/>
              <a:t>Download the free ReadAnywhere app to your Android or iOS smartphone or tablet and access your course eBook for offline study access anytime, anywhere. </a:t>
            </a:r>
          </a:p>
          <a:p>
            <a:endParaRPr lang="en-US" sz="1600" dirty="0"/>
          </a:p>
          <a:p>
            <a:r>
              <a:rPr lang="en-US" sz="1600" dirty="0"/>
              <a:t>More than </a:t>
            </a:r>
            <a:r>
              <a:rPr lang="en-US" sz="1600" u="sng" dirty="0"/>
              <a:t>1 million students and instructors </a:t>
            </a:r>
            <a:r>
              <a:rPr lang="en-US" sz="1600" dirty="0"/>
              <a:t>have downloaded the ReadAnywhere app that has a 4.7 rating on the App Store.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Connect Tablet App</a:t>
            </a:r>
          </a:p>
          <a:p>
            <a:endParaRPr lang="en-US" sz="1600" dirty="0"/>
          </a:p>
          <a:p>
            <a:r>
              <a:rPr lang="en-US" sz="1600" dirty="0"/>
              <a:t>Login to Connect on your tablet browser and then add it to your home screen to complete assignments with ease – including pinch, pan, and zoom capability as you work.</a:t>
            </a:r>
          </a:p>
          <a:p>
            <a:endParaRPr lang="en-US" sz="1200" i="1" dirty="0"/>
          </a:p>
          <a:p>
            <a:r>
              <a:rPr lang="en-US" sz="1200" i="1" dirty="0"/>
              <a:t>*The Connect Tablet App is not recommended for smartphone use.</a:t>
            </a:r>
          </a:p>
        </p:txBody>
      </p:sp>
      <p:pic>
        <p:nvPicPr>
          <p:cNvPr id="9" name="Picture 8" descr="Image of the ReadAnywhere App Logo">
            <a:extLst>
              <a:ext uri="{FF2B5EF4-FFF2-40B4-BE49-F238E27FC236}">
                <a16:creationId xmlns:a16="http://schemas.microsoft.com/office/drawing/2014/main" id="{E9C0DE07-94EA-47D2-9677-F594AD588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007" y="1139389"/>
            <a:ext cx="2824113" cy="2939486"/>
          </a:xfrm>
          <a:prstGeom prst="rect">
            <a:avLst/>
          </a:prstGeom>
        </p:spPr>
      </p:pic>
      <p:pic>
        <p:nvPicPr>
          <p:cNvPr id="12" name="Picture 11" descr="Connect login page with Add to Home Screen tablet app option by clicking on the browser download button.">
            <a:extLst>
              <a:ext uri="{FF2B5EF4-FFF2-40B4-BE49-F238E27FC236}">
                <a16:creationId xmlns:a16="http://schemas.microsoft.com/office/drawing/2014/main" id="{EE291B24-680B-471D-A728-8722785AA04D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027" y="4198147"/>
            <a:ext cx="1658071" cy="2467603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530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117475"/>
            <a:ext cx="4114800" cy="33178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THANKS FOR REGISTERING!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EC4C-941C-47AD-A02C-6DB57DC6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-365379"/>
            <a:ext cx="10750091" cy="3653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McGraw Hill Connect and </a:t>
            </a:r>
            <a:r>
              <a:rPr lang="en-US" dirty="0" err="1"/>
              <a:t>Proctorio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1658" y="1796197"/>
            <a:ext cx="10832708" cy="43740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Arial"/>
              </a:rPr>
              <a:t>If your instructor uses remote proctoring for this course...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Proctoring and/or browser-locking services will be used within your Connect assignments.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Equipment needed may include a webcam and/or microphone.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Payment may be required.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 practiced proctored assignment may be available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Additional information regarding proctoring may be included in the syllabus.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0089A1-7567-452C-AA0A-9759D470A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58" y="747412"/>
            <a:ext cx="7034840" cy="104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143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8fe2cf224561322f6307ff69f0cbd4e8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efd146875e61d015b75b2115db56588f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CC987B-363B-41F2-B94E-ACE5DEB9BE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ee036-b312-4691-be2e-efe9fdaf1737"/>
    <ds:schemaRef ds:uri="4f83251b-4d3b-4580-8981-be5e2b08b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FB1409-6A3F-404B-9217-7ED1FD83E38F}">
  <ds:schemaRefs>
    <ds:schemaRef ds:uri="4f83251b-4d3b-4580-8981-be5e2b08b791"/>
    <ds:schemaRef ds:uri="http://schemas.openxmlformats.org/package/2006/metadata/core-properties"/>
    <ds:schemaRef ds:uri="http://schemas.microsoft.com/office/2006/documentManagement/types"/>
    <ds:schemaRef ds:uri="55eee036-b312-4691-be2e-efe9fdaf1737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326</TotalTime>
  <Words>453</Words>
  <Application>Microsoft Office PowerPoint</Application>
  <PresentationFormat>Widescreen</PresentationFormat>
  <Paragraphs>69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Cover Slides</vt:lpstr>
      <vt:lpstr>1_Cover Slides</vt:lpstr>
      <vt:lpstr>Master Slide White Header</vt:lpstr>
      <vt:lpstr>Master Slide Gray Header</vt:lpstr>
      <vt:lpstr>McGraw Hill Connect ®</vt:lpstr>
      <vt:lpstr>Make the most of Connect</vt:lpstr>
      <vt:lpstr>Step 1</vt:lpstr>
      <vt:lpstr>Step 2</vt:lpstr>
      <vt:lpstr>Step 3</vt:lpstr>
      <vt:lpstr>Support and Resources</vt:lpstr>
      <vt:lpstr>Study on your Smartphone or Tablet</vt:lpstr>
      <vt:lpstr>QUESTIONS?</vt:lpstr>
      <vt:lpstr>McGraw Hill Connect and Proctorio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 Standalone with Inclusive Access</dc:title>
  <dc:creator>Herrig, Meghan</dc:creator>
  <cp:lastModifiedBy>Herrig, Meghan</cp:lastModifiedBy>
  <cp:revision>32</cp:revision>
  <dcterms:created xsi:type="dcterms:W3CDTF">2022-02-17T20:16:12Z</dcterms:created>
  <dcterms:modified xsi:type="dcterms:W3CDTF">2024-04-30T23:01:10Z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