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modernComment_29B_372E7D76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9"/>
  </p:notesMasterIdLst>
  <p:handoutMasterIdLst>
    <p:handoutMasterId r:id="rId20"/>
  </p:handoutMasterIdLst>
  <p:sldIdLst>
    <p:sldId id="462" r:id="rId8"/>
    <p:sldId id="671" r:id="rId9"/>
    <p:sldId id="665" r:id="rId10"/>
    <p:sldId id="666" r:id="rId11"/>
    <p:sldId id="667" r:id="rId12"/>
    <p:sldId id="668" r:id="rId13"/>
    <p:sldId id="669" r:id="rId14"/>
    <p:sldId id="663" r:id="rId15"/>
    <p:sldId id="674" r:id="rId16"/>
    <p:sldId id="672" r:id="rId17"/>
    <p:sldId id="6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D239BD-D4C6-77DA-93E4-7E92224B9AFA}" name="Bell, Jill" initials="BJ" userId="S::jill.bell@mheducation.com::c5044a3c-6179-4bef-bcc5-e04c252621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CC25D-1D66-453E-B638-8CE2BC5EC729}" v="6" dt="2024-04-24T19:24:24.068"/>
    <p1510:client id="{AB87485B-1C4A-A754-2F58-B2D54EEE9E0F}" v="20" dt="2024-04-24T15:27:33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385" autoAdjust="0"/>
  </p:normalViewPr>
  <p:slideViewPr>
    <p:cSldViewPr snapToGrid="0">
      <p:cViewPr varScale="1">
        <p:scale>
          <a:sx n="50" d="100"/>
          <a:sy n="50" d="100"/>
        </p:scale>
        <p:origin x="72" y="31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comments/modernComment_29B_372E7D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3015E0-A492-4E5D-960F-AC2609995BF9}" authorId="{D2D239BD-D4C6-77DA-93E4-7E92224B9AFA}" status="resolved" created="2024-04-24T15:27:33.873" complete="100000">
    <pc:sldMkLst xmlns:pc="http://schemas.microsoft.com/office/powerpoint/2013/main/command">
      <pc:docMk/>
      <pc:sldMk cId="925793654" sldId="667"/>
    </pc:sldMkLst>
    <p188:txBody>
      <a:bodyPr/>
      <a:lstStyle/>
      <a:p>
        <a:r>
          <a:rPr lang="en-US"/>
          <a:t>Same as the Canvas IA PPT.  I'm not sure if this is the correct screen shot.  You may want to check with the Enterprise team.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18/10/relationships/comments" Target="../comments/modernComment_29B_372E7D76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Relationship Id="rId4" Type="http://schemas.openxmlformats.org/officeDocument/2006/relationships/image" Target="cid:6CF5239E-367F-4054-B979-CBE07B6AF7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McGraw Hill Connect ®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8087" y="4122407"/>
            <a:ext cx="4887913" cy="723986"/>
          </a:xfrm>
        </p:spPr>
        <p:txBody>
          <a:bodyPr/>
          <a:lstStyle/>
          <a:p>
            <a:r>
              <a:rPr lang="en-US" dirty="0"/>
              <a:t>D2L Brightspace with Inclusive Access Integration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524" y="1440999"/>
            <a:ext cx="2295201" cy="693902"/>
          </a:xfrm>
        </p:spPr>
        <p:txBody>
          <a:bodyPr>
            <a:normAutofit/>
          </a:bodyPr>
          <a:lstStyle/>
          <a:p>
            <a:r>
              <a:rPr lang="en-US" sz="2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6626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EC4C-941C-47AD-A02C-6DB57DC6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McGraw Hill Connect and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58" y="1796197"/>
            <a:ext cx="10832708" cy="43740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If your instructor uses remote proctoring for this course...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Equipment needed may include a webcam and/or microphone.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Payment may be required.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 practiced proctored assignment may be available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Additional information regarding proctoring may be included in the syllabus.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089A1-7567-452C-AA0A-9759D470A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8" y="747412"/>
            <a:ext cx="7034840" cy="10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D2L Brightspace with Inclusive Access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Make the most of Connect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Stay Organized 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Course Planner has all your upcoming Connect assignments in one place and you can customize calendar alerts </a:t>
            </a:r>
            <a:endParaRPr lang="en-US" dirty="0">
              <a:solidFill>
                <a:schemeClr val="tx1"/>
              </a:solidFill>
            </a:endParaRPr>
          </a:p>
          <a:p>
            <a:pPr lvl="1" indent="0">
              <a:spcAft>
                <a:spcPts val="600"/>
              </a:spcAft>
              <a:buNone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What Matters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Reports to track your performance and your understanding of key concepts</a:t>
            </a:r>
            <a:endParaRPr lang="en-US" dirty="0">
              <a:solidFill>
                <a:schemeClr val="tx1"/>
              </a:solidFill>
            </a:endParaRPr>
          </a:p>
          <a:p>
            <a:pPr marL="572770" lvl="1" indent="-342900"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Download the free </a:t>
            </a:r>
            <a:r>
              <a:rPr lang="en-US" dirty="0" err="1">
                <a:latin typeface="Arial"/>
                <a:cs typeface="Arial"/>
              </a:rPr>
              <a:t>ReadAnywhere</a:t>
            </a:r>
            <a:r>
              <a:rPr lang="en-US" dirty="0">
                <a:latin typeface="Arial"/>
                <a:cs typeface="Arial"/>
              </a:rPr>
              <a:t> app to take your eBook* and </a:t>
            </a:r>
            <a:r>
              <a:rPr lang="en-US" dirty="0" err="1">
                <a:latin typeface="Arial"/>
                <a:cs typeface="Arial"/>
              </a:rPr>
              <a:t>SmartBook</a:t>
            </a:r>
            <a:r>
              <a:rPr lang="en-US" dirty="0">
                <a:latin typeface="Arial"/>
                <a:cs typeface="Arial"/>
              </a:rPr>
              <a:t>* with you – online and offline</a:t>
            </a:r>
          </a:p>
          <a:p>
            <a:pPr lvl="1" indent="0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400" dirty="0">
                <a:latin typeface="Arial"/>
                <a:cs typeface="Arial"/>
              </a:rPr>
              <a:t>*  </a:t>
            </a:r>
            <a:r>
              <a:rPr lang="en-US" sz="1400" i="1" dirty="0" err="1">
                <a:latin typeface="Arial"/>
                <a:cs typeface="Arial"/>
              </a:rPr>
              <a:t>ReadAnywhere</a:t>
            </a:r>
            <a:r>
              <a:rPr lang="en-US" sz="1400" i="1" dirty="0">
                <a:latin typeface="Arial"/>
                <a:cs typeface="Arial"/>
              </a:rPr>
              <a:t> supports newer eBooks and </a:t>
            </a:r>
            <a:r>
              <a:rPr lang="en-US" sz="1400" i="1" dirty="0" err="1">
                <a:latin typeface="Arial"/>
                <a:cs typeface="Arial"/>
              </a:rPr>
              <a:t>SmartBook</a:t>
            </a:r>
            <a:r>
              <a:rPr lang="en-US" sz="1400" i="1" dirty="0">
                <a:latin typeface="Arial"/>
                <a:cs typeface="Arial"/>
              </a:rPr>
              <a:t> - may not be available in your Connect course.</a:t>
            </a:r>
            <a:endParaRPr lang="en-US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D2L Brightspace with Inclusive Access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44D19D-41C8-4FA7-BEBA-68CF83E09C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2464" y="1719793"/>
            <a:ext cx="11177586" cy="439049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                Login into your D2L/Brightspace account and navigate to your course.</a:t>
            </a:r>
          </a:p>
          <a:p>
            <a:r>
              <a:rPr lang="en-US" dirty="0">
                <a:latin typeface="Arial"/>
                <a:cs typeface="Arial"/>
              </a:rPr>
              <a:t>                </a:t>
            </a:r>
          </a:p>
          <a:p>
            <a:r>
              <a:rPr lang="en-US" dirty="0">
                <a:latin typeface="Arial"/>
                <a:cs typeface="Arial"/>
              </a:rPr>
              <a:t>                                                          If you are not sure if you have a D2L/Brightspace account, check with                 your instructor.</a:t>
            </a:r>
            <a:endParaRPr lang="en-US" dirty="0"/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 descr="Student in computer lab typing on laptop.">
            <a:extLst>
              <a:ext uri="{FF2B5EF4-FFF2-40B4-BE49-F238E27FC236}">
                <a16:creationId xmlns:a16="http://schemas.microsoft.com/office/drawing/2014/main" id="{3468632B-D45D-FDD1-A3AE-064DDF54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08" y="2191280"/>
            <a:ext cx="34480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9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D2L Brightspace with Inclusive Access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D5DAD4-F41A-44C7-81B0-A1E4C7CAA4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r>
              <a:rPr lang="en-US" dirty="0"/>
              <a:t>In your course, navigate to your content area to find a Connect assignment link.  If you are not sure where to go, just ask your instructor. 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Go ahead and click on an assignment and then click </a:t>
            </a:r>
            <a:r>
              <a:rPr lang="en-US" b="1" dirty="0"/>
              <a:t>Launch</a:t>
            </a:r>
            <a:r>
              <a:rPr lang="en-US" dirty="0"/>
              <a:t> to start the registration process.</a:t>
            </a:r>
          </a:p>
        </p:txBody>
      </p:sp>
      <p:pic>
        <p:nvPicPr>
          <p:cNvPr id="9" name="Picture 2" descr="Once in course, navigate to content listed in dashboard to find a Connect assignment link.  Click on continue.">
            <a:extLst>
              <a:ext uri="{FF2B5EF4-FFF2-40B4-BE49-F238E27FC236}">
                <a16:creationId xmlns:a16="http://schemas.microsoft.com/office/drawing/2014/main" id="{1517A49E-F1C7-476E-8467-E86EEB379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1736725"/>
            <a:ext cx="4823608" cy="23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creen depicting registration and pairing the course with Connect.  Click on begin to start the registration process.">
            <a:extLst>
              <a:ext uri="{FF2B5EF4-FFF2-40B4-BE49-F238E27FC236}">
                <a16:creationId xmlns:a16="http://schemas.microsoft.com/office/drawing/2014/main" id="{ADF5360D-F160-422A-8823-A95F61883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00" y="4046707"/>
            <a:ext cx="5200664" cy="206358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9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D2L Brightspace with Inclusive Access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5BD3B6-3E5A-4C0C-BFB9-5A245328CB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Enter your email address and click </a:t>
            </a:r>
            <a:r>
              <a:rPr lang="en-US" b="1" dirty="0">
                <a:solidFill>
                  <a:schemeClr val="tx1"/>
                </a:solidFill>
              </a:rPr>
              <a:t>Begin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/>
              <a:t>If you receive the message, </a:t>
            </a:r>
            <a:r>
              <a:rPr lang="en-US" b="1" dirty="0"/>
              <a:t>You have a Connect Account</a:t>
            </a:r>
            <a:r>
              <a:rPr lang="en-US" dirty="0"/>
              <a:t> but have forgotten your password, click </a:t>
            </a:r>
            <a:r>
              <a:rPr lang="en-US" b="1" dirty="0"/>
              <a:t>Forgot Password. 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*</a:t>
            </a:r>
            <a:r>
              <a:rPr lang="en-US" dirty="0"/>
              <a:t>Depending on your school you might skip this step. That’s ok! Just continue the process from that step to the end. </a:t>
            </a:r>
            <a:endParaRPr lang="en-US" b="1" dirty="0"/>
          </a:p>
        </p:txBody>
      </p:sp>
      <p:pic>
        <p:nvPicPr>
          <p:cNvPr id="1028" name="Picture 4" descr="Screenshot of the Connect Welcome page - Here students will either create an account or log in using an existing account.">
            <a:extLst>
              <a:ext uri="{FF2B5EF4-FFF2-40B4-BE49-F238E27FC236}">
                <a16:creationId xmlns:a16="http://schemas.microsoft.com/office/drawing/2014/main" id="{84871A99-1D54-3E4D-A236-057D2E1B0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93" y="1202806"/>
            <a:ext cx="7478434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936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D2L Brightspace with Inclusive Access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73F4D0-B6FB-480C-BA72-C58BD78EA8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your account: Enter email, First and Last Name, create a password and select a security question.  We recommend using your school email address when creating an account. </a:t>
            </a:r>
          </a:p>
          <a:p>
            <a:r>
              <a:rPr lang="en-US" dirty="0"/>
              <a:t>To receive text alerts, enter your mobile number.  Agree to the Terms and Conditions and then click </a:t>
            </a:r>
            <a:r>
              <a:rPr lang="en-US" b="1" dirty="0"/>
              <a:t>Continue</a:t>
            </a:r>
            <a:r>
              <a:rPr lang="en-US" dirty="0"/>
              <a:t>.</a:t>
            </a:r>
          </a:p>
        </p:txBody>
      </p:sp>
      <p:pic>
        <p:nvPicPr>
          <p:cNvPr id="9" name="Picture 6" descr="If using Connect for the first time, screen where you create an account.  You will be prompted to enter your first and last name, and email address, create a password, select a security question and opt in to text messages.">
            <a:extLst>
              <a:ext uri="{FF2B5EF4-FFF2-40B4-BE49-F238E27FC236}">
                <a16:creationId xmlns:a16="http://schemas.microsoft.com/office/drawing/2014/main" id="{61B64AD3-4924-49DC-BBC6-6383AA55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07" y="1850235"/>
            <a:ext cx="6139089" cy="37626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4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D2L Brightspace with Inclusive Access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F8A47E5-5054-4474-8C3B-617BC133FA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r>
              <a:rPr lang="en-US" dirty="0"/>
              <a:t>You are almost done. Review the information on this screen. If it is correct, click </a:t>
            </a:r>
            <a:r>
              <a:rPr lang="en-US" b="1" dirty="0"/>
              <a:t>Confirm</a:t>
            </a:r>
            <a:r>
              <a:rPr lang="en-US" dirty="0"/>
              <a:t>.  </a:t>
            </a:r>
          </a:p>
          <a:p>
            <a:endParaRPr lang="en-US" dirty="0"/>
          </a:p>
          <a:p>
            <a:r>
              <a:rPr lang="en-US" dirty="0"/>
              <a:t>You are now registered. </a:t>
            </a:r>
          </a:p>
          <a:p>
            <a:endParaRPr lang="en-US" dirty="0"/>
          </a:p>
        </p:txBody>
      </p:sp>
      <p:pic>
        <p:nvPicPr>
          <p:cNvPr id="9" name="Picture 8" descr="Once you have registered for the course, the following screen will show the text required for the course.  Click on confirm to complete the registration process.  A cancel button is also provided.">
            <a:extLst>
              <a:ext uri="{FF2B5EF4-FFF2-40B4-BE49-F238E27FC236}">
                <a16:creationId xmlns:a16="http://schemas.microsoft.com/office/drawing/2014/main" id="{02894486-AC34-49D5-BAB5-1D073E5F5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133" y="2321815"/>
            <a:ext cx="5949831" cy="28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9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Arial"/>
                <a:cs typeface="Arial"/>
              </a:rPr>
              <a:t>TECH SUPPORT &amp; FAQ: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CALL: (800) 331-5094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EMAIL &amp; CHAT: 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sz="28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sz="2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sz="2800" b="1">
                <a:latin typeface="Arial"/>
                <a:cs typeface="Arial"/>
              </a:rPr>
              <a:t>FIND MORE TIPS: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13131"/>
              </a:buClr>
              <a:buSzPts val="2000"/>
              <a:buNone/>
            </a:pP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</a:rPr>
              <a:t> 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5671F-AF2D-46C1-984C-E962B4AE6DF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677863" y="1736725"/>
            <a:ext cx="57900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ReadAnywhere App</a:t>
            </a:r>
          </a:p>
          <a:p>
            <a:endParaRPr lang="en-US" sz="1600" dirty="0"/>
          </a:p>
          <a:p>
            <a:r>
              <a:rPr lang="en-US" sz="1600" dirty="0"/>
              <a:t>Download the free ReadAnywhere app to your Android or iOS smartphone or tablet and access your course eBook for offline study access anytime, anywhere. </a:t>
            </a:r>
          </a:p>
          <a:p>
            <a:endParaRPr lang="en-US" sz="1600" dirty="0"/>
          </a:p>
          <a:p>
            <a:r>
              <a:rPr lang="en-US" sz="1600" dirty="0"/>
              <a:t>More than </a:t>
            </a:r>
            <a:r>
              <a:rPr lang="en-US" sz="1600" u="sng" dirty="0"/>
              <a:t>1 million students and instructors </a:t>
            </a:r>
            <a:r>
              <a:rPr lang="en-US" sz="1600" dirty="0"/>
              <a:t>have downloaded the ReadAnywhere app that has a 4.7 rating on the App Store.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Connect Tablet App</a:t>
            </a:r>
          </a:p>
          <a:p>
            <a:endParaRPr lang="en-US" sz="1600" dirty="0"/>
          </a:p>
          <a:p>
            <a:r>
              <a:rPr lang="en-US" sz="1600" dirty="0"/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sz="1200" i="1" dirty="0"/>
          </a:p>
          <a:p>
            <a:r>
              <a:rPr lang="en-US" sz="1200" i="1" dirty="0"/>
              <a:t>*The Connect Tablet App is not recommended for smartphone use.</a:t>
            </a:r>
          </a:p>
        </p:txBody>
      </p:sp>
      <p:pic>
        <p:nvPicPr>
          <p:cNvPr id="9" name="Picture 8" descr="Image of the ReadAnywhere App Logo">
            <a:extLst>
              <a:ext uri="{FF2B5EF4-FFF2-40B4-BE49-F238E27FC236}">
                <a16:creationId xmlns:a16="http://schemas.microsoft.com/office/drawing/2014/main" id="{E9C0DE07-94EA-47D2-9677-F594AD58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07" y="1139389"/>
            <a:ext cx="2824113" cy="2939486"/>
          </a:xfrm>
          <a:prstGeom prst="rect">
            <a:avLst/>
          </a:prstGeom>
        </p:spPr>
      </p:pic>
      <p:pic>
        <p:nvPicPr>
          <p:cNvPr id="12" name="Picture 11" descr="Connect login page with Add to Home Screen tablet app option by clicking on the browser download button.">
            <a:extLst>
              <a:ext uri="{FF2B5EF4-FFF2-40B4-BE49-F238E27FC236}">
                <a16:creationId xmlns:a16="http://schemas.microsoft.com/office/drawing/2014/main" id="{EE291B24-680B-471D-A728-8722785AA04D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27" y="4198147"/>
            <a:ext cx="1658071" cy="24676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530589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E074FC-BF39-4508-B0BC-8984FA2DB0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e036-b312-4691-be2e-efe9fdaf1737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FB1409-6A3F-404B-9217-7ED1FD83E38F}">
  <ds:schemaRefs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4f83251b-4d3b-4580-8981-be5e2b08b791"/>
    <ds:schemaRef ds:uri="55eee036-b312-4691-be2e-efe9fdaf17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324</TotalTime>
  <Words>557</Words>
  <Application>Microsoft Office PowerPoint</Application>
  <PresentationFormat>Widescreen</PresentationFormat>
  <Paragraphs>78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Cover Slides</vt:lpstr>
      <vt:lpstr>1_Cover Slides</vt:lpstr>
      <vt:lpstr>Master Slide White Header</vt:lpstr>
      <vt:lpstr>Master Slide Gray Header</vt:lpstr>
      <vt:lpstr>McGraw Hill Connect ®</vt:lpstr>
      <vt:lpstr>Make the most of Connect</vt:lpstr>
      <vt:lpstr>Step 1</vt:lpstr>
      <vt:lpstr>Step 2</vt:lpstr>
      <vt:lpstr>Step 3</vt:lpstr>
      <vt:lpstr>Step 4</vt:lpstr>
      <vt:lpstr>Step 5</vt:lpstr>
      <vt:lpstr>Support and Resources</vt:lpstr>
      <vt:lpstr>Study on your Smartphone or Tablet</vt:lpstr>
      <vt:lpstr>QUESTIONS?</vt:lpstr>
      <vt:lpstr>McGraw Hill Connect and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D2L Brightspace with Inclusive Access Integration</dc:title>
  <dc:creator>Herrig, Meghan</dc:creator>
  <cp:lastModifiedBy>Herrig, Meghan</cp:lastModifiedBy>
  <cp:revision>24</cp:revision>
  <dcterms:created xsi:type="dcterms:W3CDTF">2022-02-17T20:16:12Z</dcterms:created>
  <dcterms:modified xsi:type="dcterms:W3CDTF">2024-04-30T23:01:52Z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