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modernComment_294_72CADE6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9"/>
  </p:notesMasterIdLst>
  <p:handoutMasterIdLst>
    <p:handoutMasterId r:id="rId20"/>
  </p:handoutMasterIdLst>
  <p:sldIdLst>
    <p:sldId id="462" r:id="rId8"/>
    <p:sldId id="671" r:id="rId9"/>
    <p:sldId id="659" r:id="rId10"/>
    <p:sldId id="670" r:id="rId11"/>
    <p:sldId id="660" r:id="rId12"/>
    <p:sldId id="662" r:id="rId13"/>
    <p:sldId id="664" r:id="rId14"/>
    <p:sldId id="663" r:id="rId15"/>
    <p:sldId id="674" r:id="rId16"/>
    <p:sldId id="672" r:id="rId17"/>
    <p:sldId id="6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D239BD-D4C6-77DA-93E4-7E92224B9AFA}" name="Bell, Jill" initials="BJ" userId="S::jill.bell@mheducation.com::c5044a3c-6179-4bef-bcc5-e04c2526218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AB0DF-045F-582F-DFCC-EC9D716F4371}" v="11" dt="2024-04-24T15:23:22.018"/>
    <p1510:client id="{931F81DA-05D9-40E1-91F0-3CA6C2042858}" v="5" dt="2024-04-24T19:18:43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>
      <p:cViewPr varScale="1">
        <p:scale>
          <a:sx n="51" d="100"/>
          <a:sy n="51" d="100"/>
        </p:scale>
        <p:origin x="114" y="31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comments/modernComment_294_72CADE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213DE4B-9533-4B81-96B9-B223725A394E}" authorId="{D2D239BD-D4C6-77DA-93E4-7E92224B9AFA}" status="resolved" created="2024-04-24T15:23:22.01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25897834" sldId="660"/>
      <ac:picMk id="9" creationId="{29647AC4-8D38-425D-8C2E-A2817F9E716B}"/>
    </ac:deMkLst>
    <p188:txBody>
      <a:bodyPr/>
      <a:lstStyle/>
      <a:p>
        <a:r>
          <a:rPr lang="en-US"/>
          <a:t>This looks like the old screen shot, but I can't test it out b/c I don't have access to test IA through Canvas.  The non-IA PPT has the more current screen shot and I was able to test it out in my student account.    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microsoft.com/office/2018/10/relationships/comments" Target="../comments/modernComment_294_72CADE6A.xml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3.xml"/><Relationship Id="rId4" Type="http://schemas.openxmlformats.org/officeDocument/2006/relationships/image" Target="cid:6CF5239E-367F-4054-B979-CBE07B6AF735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dirty="0"/>
              <a:t>McGraw Hill Connect 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8087" y="4122407"/>
            <a:ext cx="4887913" cy="653874"/>
          </a:xfrm>
        </p:spPr>
        <p:txBody>
          <a:bodyPr/>
          <a:lstStyle/>
          <a:p>
            <a:r>
              <a:rPr lang="en-US" dirty="0"/>
              <a:t>Canvas with Inclusive Access Deep Integration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Make the most of Connect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Stay Organized </a:t>
            </a:r>
          </a:p>
          <a:p>
            <a:pPr marL="573088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Course Planner has all your upcoming Connect assignments in one place and you can customize calendar alerts </a:t>
            </a:r>
          </a:p>
          <a:p>
            <a:pPr lvl="1" indent="0">
              <a:spcAft>
                <a:spcPts val="600"/>
              </a:spcAft>
              <a:buNone/>
            </a:pPr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What Matters</a:t>
            </a:r>
          </a:p>
          <a:p>
            <a:pPr marL="573088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Reports to track your performance and your understanding of key concepts</a:t>
            </a:r>
          </a:p>
          <a:p>
            <a:pPr marL="573088" lvl="1" indent="-342900">
              <a:spcAft>
                <a:spcPts val="600"/>
              </a:spcAft>
            </a:pPr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On-the-Go</a:t>
            </a:r>
          </a:p>
          <a:p>
            <a:pPr marL="572770" lvl="1" indent="-342900">
              <a:spcAft>
                <a:spcPts val="600"/>
              </a:spcAft>
            </a:pPr>
            <a:r>
              <a:rPr lang="en-US" dirty="0">
                <a:latin typeface="Arial"/>
                <a:cs typeface="Arial"/>
              </a:rPr>
              <a:t>Download the free </a:t>
            </a:r>
            <a:r>
              <a:rPr lang="en-US" dirty="0" err="1">
                <a:latin typeface="Arial"/>
                <a:cs typeface="Arial"/>
              </a:rPr>
              <a:t>ReadAnywhere</a:t>
            </a:r>
            <a:r>
              <a:rPr lang="en-US" dirty="0">
                <a:latin typeface="Arial"/>
                <a:cs typeface="Arial"/>
              </a:rPr>
              <a:t> app to take your eBook* and </a:t>
            </a:r>
            <a:r>
              <a:rPr lang="en-US" dirty="0" err="1">
                <a:latin typeface="Arial"/>
                <a:cs typeface="Arial"/>
              </a:rPr>
              <a:t>SmartBook</a:t>
            </a:r>
            <a:r>
              <a:rPr lang="en-US" dirty="0">
                <a:latin typeface="Arial"/>
                <a:cs typeface="Arial"/>
              </a:rPr>
              <a:t>* with you – online and offline</a:t>
            </a:r>
          </a:p>
          <a:p>
            <a:pPr lvl="1" indent="0">
              <a:spcAft>
                <a:spcPts val="600"/>
              </a:spcAft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950" indent="-234950"/>
            <a:r>
              <a:rPr lang="en-US" sz="1400" dirty="0">
                <a:latin typeface="Arial"/>
                <a:cs typeface="Arial"/>
              </a:rPr>
              <a:t>*  </a:t>
            </a:r>
            <a:r>
              <a:rPr lang="en-US" sz="1400" i="1" dirty="0" err="1">
                <a:latin typeface="Arial"/>
                <a:cs typeface="Arial"/>
              </a:rPr>
              <a:t>ReadAnywhere</a:t>
            </a:r>
            <a:r>
              <a:rPr lang="en-US" sz="1400" i="1" dirty="0">
                <a:latin typeface="Arial"/>
                <a:cs typeface="Arial"/>
              </a:rPr>
              <a:t> supports newer eBooks and </a:t>
            </a:r>
            <a:r>
              <a:rPr lang="en-US" sz="1400" i="1" dirty="0" err="1">
                <a:latin typeface="Arial"/>
                <a:cs typeface="Arial"/>
              </a:rPr>
              <a:t>SmartBook</a:t>
            </a:r>
            <a:r>
              <a:rPr lang="en-US" sz="1400" i="1" dirty="0">
                <a:latin typeface="Arial"/>
                <a:cs typeface="Arial"/>
              </a:rPr>
              <a:t> - may not be available in your Connect course.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6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B012A3-36D3-4752-AEBF-EA127D970B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3998" y="1440393"/>
            <a:ext cx="10500252" cy="466989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/>
              <a:t>                Login into your Canvas account and navigate to your course.  </a:t>
            </a:r>
            <a:endParaRPr lang="en-US" dirty="0"/>
          </a:p>
          <a:p>
            <a:r>
              <a:rPr lang="en-US"/>
              <a:t>                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                                                          If you are not sure if you have a Canvas account, check with                 your instructor.</a:t>
            </a:r>
          </a:p>
        </p:txBody>
      </p:sp>
      <p:pic>
        <p:nvPicPr>
          <p:cNvPr id="2" name="Picture 1" descr="Student in computer lab typing on laptop.">
            <a:extLst>
              <a:ext uri="{FF2B5EF4-FFF2-40B4-BE49-F238E27FC236}">
                <a16:creationId xmlns:a16="http://schemas.microsoft.com/office/drawing/2014/main" id="{D439929B-5139-D442-B96B-CB6FC7286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13" y="1933046"/>
            <a:ext cx="36861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9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373BBC-DDEE-447D-9600-8090075264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201987" cy="4373563"/>
          </a:xfrm>
        </p:spPr>
        <p:txBody>
          <a:bodyPr/>
          <a:lstStyle/>
          <a:p>
            <a:r>
              <a:rPr lang="en-US" dirty="0"/>
              <a:t>Now you will want to find the Connect assignment link. It can be listed under the Assignments or Modules in the left navigation area.  </a:t>
            </a:r>
          </a:p>
          <a:p>
            <a:endParaRPr lang="en-US" dirty="0"/>
          </a:p>
          <a:p>
            <a:r>
              <a:rPr lang="en-US" dirty="0"/>
              <a:t>Once you have found it, Click </a:t>
            </a:r>
            <a:r>
              <a:rPr lang="en-US" b="1" dirty="0"/>
              <a:t>Begin</a:t>
            </a:r>
            <a:r>
              <a:rPr lang="en-US" dirty="0"/>
              <a:t> to start the registration process.</a:t>
            </a:r>
          </a:p>
        </p:txBody>
      </p:sp>
      <p:pic>
        <p:nvPicPr>
          <p:cNvPr id="9" name="Picture 2" descr="Once logged into Canvas, the Connect assignment link is listed under Courses and then either Assignments or Modules in the left navigation area.">
            <a:extLst>
              <a:ext uri="{FF2B5EF4-FFF2-40B4-BE49-F238E27FC236}">
                <a16:creationId xmlns:a16="http://schemas.microsoft.com/office/drawing/2014/main" id="{032D6D25-D67F-4284-A9D7-5FEEE6DA1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208" y="1471410"/>
            <a:ext cx="4979484" cy="245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Screen displaying the Connect assignment link.  Click begin to start the registration process.">
            <a:extLst>
              <a:ext uri="{FF2B5EF4-FFF2-40B4-BE49-F238E27FC236}">
                <a16:creationId xmlns:a16="http://schemas.microsoft.com/office/drawing/2014/main" id="{B244A9CB-AF9E-40BF-B79E-61B8B60D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83" y="3658193"/>
            <a:ext cx="5341181" cy="245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63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A63079-A2AE-484B-8DC7-5DC7B8F12F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201987" cy="43735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1"/>
                </a:solidFill>
              </a:rPr>
              <a:t>Enter your email address and click </a:t>
            </a:r>
            <a:r>
              <a:rPr lang="en-US" b="1" dirty="0">
                <a:solidFill>
                  <a:schemeClr val="tx1"/>
                </a:solidFill>
              </a:rPr>
              <a:t>Begin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/>
              <a:t>If you receive the message, </a:t>
            </a:r>
            <a:r>
              <a:rPr lang="en-US" b="1" dirty="0"/>
              <a:t>You have a Connect Account</a:t>
            </a:r>
            <a:r>
              <a:rPr lang="en-US" dirty="0"/>
              <a:t> but have forgotten your password, click </a:t>
            </a:r>
            <a:r>
              <a:rPr lang="en-US" b="1" dirty="0"/>
              <a:t>Forgot Password. 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*</a:t>
            </a:r>
            <a:r>
              <a:rPr lang="en-US" dirty="0"/>
              <a:t>Depending on your school you might skip this step. That’s ok! Just continue the process from that step to the end. </a:t>
            </a:r>
            <a:endParaRPr lang="en-US" b="1" dirty="0"/>
          </a:p>
        </p:txBody>
      </p:sp>
      <p:pic>
        <p:nvPicPr>
          <p:cNvPr id="1026" name="Picture 2" descr="Screenshot of the Connect Welcome page - Here students will either create an account or log in using an existing account.">
            <a:extLst>
              <a:ext uri="{FF2B5EF4-FFF2-40B4-BE49-F238E27FC236}">
                <a16:creationId xmlns:a16="http://schemas.microsoft.com/office/drawing/2014/main" id="{729A0CFA-B637-1438-658B-BD1E41BF2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51" y="1385496"/>
            <a:ext cx="7288276" cy="435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4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D2F95F-1769-44C4-870B-03B27C7111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201987" cy="4373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your account: Enter email, First and Last Name, create a password and select a security question. </a:t>
            </a:r>
          </a:p>
          <a:p>
            <a:pPr>
              <a:spcBef>
                <a:spcPts val="600"/>
              </a:spcBef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recommend using your school email address when creating an account. </a:t>
            </a:r>
          </a:p>
          <a:p>
            <a:pPr>
              <a:spcBef>
                <a:spcPts val="600"/>
              </a:spcBef>
            </a:pPr>
            <a:r>
              <a:rPr lang="en-US" dirty="0"/>
              <a:t>To receive text alerts, enter your mobile number.  Agree to the Terms and Conditions and then click </a:t>
            </a:r>
            <a:r>
              <a:rPr lang="en-US" b="1" dirty="0"/>
              <a:t>Continue</a:t>
            </a:r>
            <a:r>
              <a:rPr lang="en-US" dirty="0"/>
              <a:t>.</a:t>
            </a:r>
          </a:p>
        </p:txBody>
      </p:sp>
      <p:pic>
        <p:nvPicPr>
          <p:cNvPr id="9" name="Picture 8" descr="Create account page. Enter email address, first name, last name fields. Create a password and select a security question fields. Enter a mobile number for text alerts. Continue button appears at bottom of page. ">
            <a:extLst>
              <a:ext uri="{FF2B5EF4-FFF2-40B4-BE49-F238E27FC236}">
                <a16:creationId xmlns:a16="http://schemas.microsoft.com/office/drawing/2014/main" id="{2B393793-4756-4BE0-80EC-788974633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601" y="1736725"/>
            <a:ext cx="6243665" cy="326841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7777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Canvas with Inclusive Access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5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129DB0-B65B-4ED4-AC31-AB4E0A17E5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2630821" cy="4373563"/>
          </a:xfrm>
        </p:spPr>
        <p:txBody>
          <a:bodyPr/>
          <a:lstStyle/>
          <a:p>
            <a:r>
              <a:rPr lang="en-US" dirty="0"/>
              <a:t>You are almost done. Review the information on this screen. If it is correct, click </a:t>
            </a:r>
            <a:r>
              <a:rPr lang="en-US" b="1" dirty="0"/>
              <a:t>Confirm</a:t>
            </a:r>
            <a:r>
              <a:rPr lang="en-US" dirty="0"/>
              <a:t>.   </a:t>
            </a:r>
          </a:p>
          <a:p>
            <a:r>
              <a:rPr lang="en-US" dirty="0"/>
              <a:t>You are now registered.</a:t>
            </a:r>
          </a:p>
        </p:txBody>
      </p:sp>
      <p:pic>
        <p:nvPicPr>
          <p:cNvPr id="9" name="Picture 2" descr="Once you have registered for the course, the following screen will show the text required for the course.  Click on confirm to complete the registration process.  A cancel button is also provided.">
            <a:extLst>
              <a:ext uri="{FF2B5EF4-FFF2-40B4-BE49-F238E27FC236}">
                <a16:creationId xmlns:a16="http://schemas.microsoft.com/office/drawing/2014/main" id="{403A6DE9-090C-4CF9-99E6-9958A5195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030" y="2569448"/>
            <a:ext cx="6675322" cy="270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50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5D19660-95A6-0647-B61C-8948FD9D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57" y="2980309"/>
            <a:ext cx="2308129" cy="1948908"/>
          </a:xfrm>
        </p:spPr>
        <p:txBody>
          <a:bodyPr>
            <a:normAutofit/>
          </a:bodyPr>
          <a:lstStyle/>
          <a:p>
            <a:r>
              <a:rPr lang="en-US" sz="3200" dirty="0"/>
              <a:t>Support and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C164F-E35C-4FD5-904D-B9A9945176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Arial"/>
                <a:cs typeface="Arial"/>
              </a:rPr>
              <a:t>TECH SUPPORT &amp; FAQ: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CALL: (800) 331-5094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EMAIL &amp; CHAT: 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2800" dirty="0">
              <a:solidFill>
                <a:schemeClr val="accent3"/>
              </a:solidFill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endParaRPr lang="en-US" sz="28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sz="2800" b="1" dirty="0">
                <a:latin typeface="Arial"/>
                <a:cs typeface="Arial"/>
              </a:rPr>
              <a:t>FIND MORE TIPS: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WWW.SUPPORTATEVERYSTEP.COM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3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on your Smartphone or Tablet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5671F-AF2D-46C1-984C-E962B4AE6DF3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677863" y="1736725"/>
            <a:ext cx="57900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ReadAnywhere App</a:t>
            </a:r>
          </a:p>
          <a:p>
            <a:endParaRPr lang="en-US" sz="1600" dirty="0"/>
          </a:p>
          <a:p>
            <a:r>
              <a:rPr lang="en-US" sz="1600" dirty="0"/>
              <a:t>Download the free ReadAnywhere app to your Android or iOS smartphone or tablet and access your course eBook for offline study access anytime, anywhere. </a:t>
            </a:r>
          </a:p>
          <a:p>
            <a:endParaRPr lang="en-US" sz="1600" dirty="0"/>
          </a:p>
          <a:p>
            <a:r>
              <a:rPr lang="en-US" sz="1600" dirty="0"/>
              <a:t>More than </a:t>
            </a:r>
            <a:r>
              <a:rPr lang="en-US" sz="1600" u="sng" dirty="0"/>
              <a:t>1 million students and instructors </a:t>
            </a:r>
            <a:r>
              <a:rPr lang="en-US" sz="1600" dirty="0"/>
              <a:t>have downloaded the ReadAnywhere app that has a 4.7 rating on the App Store.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Connect Tablet App</a:t>
            </a:r>
          </a:p>
          <a:p>
            <a:endParaRPr lang="en-US" sz="1600" dirty="0"/>
          </a:p>
          <a:p>
            <a:r>
              <a:rPr lang="en-US" sz="1600" dirty="0"/>
              <a:t>Login to Connect on your tablet browser and then add it to your home screen to complete assignments with ease – including pinch, pan, and zoom capability as you work.</a:t>
            </a:r>
          </a:p>
          <a:p>
            <a:endParaRPr lang="en-US" sz="1200" i="1" dirty="0"/>
          </a:p>
          <a:p>
            <a:r>
              <a:rPr lang="en-US" sz="1200" i="1" dirty="0"/>
              <a:t>*The Connect Tablet App is not recommended for smartphone use.</a:t>
            </a:r>
          </a:p>
        </p:txBody>
      </p:sp>
      <p:pic>
        <p:nvPicPr>
          <p:cNvPr id="9" name="Picture 8" descr="Image of the ReadAnywhere App Logo">
            <a:extLst>
              <a:ext uri="{FF2B5EF4-FFF2-40B4-BE49-F238E27FC236}">
                <a16:creationId xmlns:a16="http://schemas.microsoft.com/office/drawing/2014/main" id="{E9C0DE07-94EA-47D2-9677-F594AD588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07" y="1139389"/>
            <a:ext cx="2824113" cy="2939486"/>
          </a:xfrm>
          <a:prstGeom prst="rect">
            <a:avLst/>
          </a:prstGeom>
        </p:spPr>
      </p:pic>
      <p:pic>
        <p:nvPicPr>
          <p:cNvPr id="12" name="Picture 11" descr="Connect login page with Add to Home Screen tablet app option by clicking on the browser download button.">
            <a:extLst>
              <a:ext uri="{FF2B5EF4-FFF2-40B4-BE49-F238E27FC236}">
                <a16:creationId xmlns:a16="http://schemas.microsoft.com/office/drawing/2014/main" id="{EE291B24-680B-471D-A728-8722785AA04D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027" y="4198147"/>
            <a:ext cx="1658071" cy="246760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530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sz="2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EC4C-941C-47AD-A02C-6DB57DC6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-365379"/>
            <a:ext cx="10750091" cy="3653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McGraw Hill Connect and </a:t>
            </a:r>
            <a:r>
              <a:rPr lang="en-US" dirty="0" err="1"/>
              <a:t>Proctorio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1658" y="1796197"/>
            <a:ext cx="10832708" cy="43740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Arial"/>
              </a:rPr>
              <a:t>If your instructor uses remote proctoring for this course...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Proctoring and/or browser-locking services will be used within your Connect assignments.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Equipment needed may include a webcam and/or microphone.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Payment may be required.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 practiced proctored assignment may be available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Additional information regarding proctoring may be included in the syllabus.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0089A1-7567-452C-AA0A-9759D470A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58" y="747412"/>
            <a:ext cx="7034840" cy="10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143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26751A-7A4B-42D9-9F56-F1F91001C7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FB1409-6A3F-404B-9217-7ED1FD83E38F}">
  <ds:schemaRefs>
    <ds:schemaRef ds:uri="http://schemas.microsoft.com/office/2006/documentManagement/types"/>
    <ds:schemaRef ds:uri="http://purl.org/dc/elements/1.1/"/>
    <ds:schemaRef ds:uri="55eee036-b312-4691-be2e-efe9fdaf1737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4f83251b-4d3b-4580-8981-be5e2b08b79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331</TotalTime>
  <Words>545</Words>
  <Application>Microsoft Office PowerPoint</Application>
  <PresentationFormat>Widescreen</PresentationFormat>
  <Paragraphs>78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Cover Slides</vt:lpstr>
      <vt:lpstr>1_Cover Slides</vt:lpstr>
      <vt:lpstr>Master Slide White Header</vt:lpstr>
      <vt:lpstr>Master Slide Gray Header</vt:lpstr>
      <vt:lpstr>McGraw Hill Connect ®</vt:lpstr>
      <vt:lpstr>Make the most of Connect</vt:lpstr>
      <vt:lpstr>Step 1</vt:lpstr>
      <vt:lpstr>Step 2</vt:lpstr>
      <vt:lpstr>Step 3</vt:lpstr>
      <vt:lpstr>Step 4</vt:lpstr>
      <vt:lpstr>Step 5</vt:lpstr>
      <vt:lpstr>Support and Resources</vt:lpstr>
      <vt:lpstr>Study on your Smartphone or Tablet</vt:lpstr>
      <vt:lpstr>QUESTIONS?</vt:lpstr>
      <vt:lpstr>McGraw Hill Connect and Proctorio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Canvas with Inclusive Access Deep Integration</dc:title>
  <dc:creator>Herrig, Meghan</dc:creator>
  <cp:lastModifiedBy>Herrig, Meghan</cp:lastModifiedBy>
  <cp:revision>17</cp:revision>
  <dcterms:created xsi:type="dcterms:W3CDTF">2022-02-17T20:16:12Z</dcterms:created>
  <dcterms:modified xsi:type="dcterms:W3CDTF">2024-04-30T22:58:23Z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