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21"/>
  </p:notesMasterIdLst>
  <p:handoutMasterIdLst>
    <p:handoutMasterId r:id="rId22"/>
  </p:handoutMasterIdLst>
  <p:sldIdLst>
    <p:sldId id="462" r:id="rId8"/>
    <p:sldId id="671" r:id="rId9"/>
    <p:sldId id="662" r:id="rId10"/>
    <p:sldId id="664" r:id="rId11"/>
    <p:sldId id="665" r:id="rId12"/>
    <p:sldId id="666" r:id="rId13"/>
    <p:sldId id="667" r:id="rId14"/>
    <p:sldId id="668" r:id="rId15"/>
    <p:sldId id="669" r:id="rId16"/>
    <p:sldId id="663" r:id="rId17"/>
    <p:sldId id="674" r:id="rId18"/>
    <p:sldId id="672" r:id="rId19"/>
    <p:sldId id="6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A30894-76CE-5BF8-0A2C-441C0F0F7F49}" v="10" dt="2024-04-24T19:29:50.2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p:cViewPr varScale="1">
        <p:scale>
          <a:sx n="52" d="100"/>
          <a:sy n="52" d="100"/>
        </p:scale>
        <p:origin x="84" y="294"/>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5/10/relationships/revisionInfo" Target="revisionInfo.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3.xml"/><Relationship Id="rId3" Type="http://schemas.openxmlformats.org/officeDocument/2006/relationships/slide" Target="slides/slide3.xml"/><Relationship Id="rId7" Type="http://schemas.openxmlformats.org/officeDocument/2006/relationships/slide" Target="slides/slide7.xml"/><Relationship Id="rId12" Type="http://schemas.openxmlformats.org/officeDocument/2006/relationships/slide" Target="slides/slide12.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5" Type="http://schemas.openxmlformats.org/officeDocument/2006/relationships/slide" Target="slides/slide5.xml"/><Relationship Id="rId10" Type="http://schemas.openxmlformats.org/officeDocument/2006/relationships/slide" Target="slides/slide10.xml"/><Relationship Id="rId4" Type="http://schemas.openxmlformats.org/officeDocument/2006/relationships/slide" Target="slides/slide4.xml"/><Relationship Id="rId9"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30/04/2024</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4/30/2024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endParaRPr lang="en-US" dirty="0"/>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dirty="0"/>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dirty="0"/>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dirty="0"/>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dirty="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dirty="0" err="1">
                <a:solidFill>
                  <a:srgbClr val="333333"/>
                </a:solidFill>
                <a:latin typeface="Arial" panose="020B0604020202020204" pitchFamily="34" charset="0"/>
                <a:cs typeface="Arial" panose="020B0604020202020204" pitchFamily="34" charset="0"/>
              </a:rPr>
              <a:t>amet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eu</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timeam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molestie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pri</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nec</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solet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convenire</a:t>
            </a:r>
            <a:r>
              <a:rPr lang="en-US" dirty="0">
                <a:solidFill>
                  <a:srgbClr val="333333"/>
                </a:solidFill>
                <a:latin typeface="Arial" panose="020B0604020202020204" pitchFamily="34" charset="0"/>
                <a:cs typeface="Arial" panose="020B0604020202020204" pitchFamily="34" charset="0"/>
              </a:rPr>
              <a:t> ex. Sea </a:t>
            </a:r>
            <a:r>
              <a:rPr lang="en-US" dirty="0" err="1">
                <a:solidFill>
                  <a:srgbClr val="333333"/>
                </a:solidFill>
                <a:latin typeface="Arial" panose="020B0604020202020204" pitchFamily="34" charset="0"/>
                <a:cs typeface="Arial" panose="020B0604020202020204" pitchFamily="34" charset="0"/>
              </a:rPr>
              <a:t>mollis</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pertinax</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assentior</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ea</a:t>
            </a:r>
            <a:r>
              <a:rPr lang="en-US" dirty="0">
                <a:solidFill>
                  <a:srgbClr val="333333"/>
                </a:solidFill>
                <a:latin typeface="Arial" panose="020B0604020202020204" pitchFamily="34" charset="0"/>
                <a:cs typeface="Arial" panose="020B0604020202020204" pitchFamily="34" charset="0"/>
              </a:rPr>
              <a:t>, vim.</a:t>
            </a:r>
          </a:p>
          <a:p>
            <a:endParaRPr lang="en-US" dirty="0">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dirty="0"/>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endParaRPr lang="en-US" dirty="0"/>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4.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0.emf"/><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McGraw Hill Template</a:t>
            </a:r>
          </a:p>
          <a:p>
            <a:pPr lvl="1"/>
            <a:r>
              <a:rPr lang="en-US" dirty="0"/>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lvl="3"/>
            <a:r>
              <a:rPr lang="en-US" dirty="0"/>
              <a:t>McGraw Hill Template</a:t>
            </a:r>
          </a:p>
          <a:p>
            <a:pPr lvl="0"/>
            <a:endParaRPr lang="en-US" dirty="0"/>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dirty="0"/>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lvl="0"/>
            <a:endParaRPr lang="en-US" dirty="0"/>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3.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3.xml"/></Relationships>
</file>

<file path=ppt/slides/_rels/slide10.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3.xml"/><Relationship Id="rId4" Type="http://schemas.openxmlformats.org/officeDocument/2006/relationships/image" Target="cid:6CF5239E-367F-4054-B979-CBE07B6AF735"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dirty="0"/>
              <a:t>McGraw Hill Connect ®</a:t>
            </a:r>
          </a:p>
        </p:txBody>
      </p:sp>
      <p:sp>
        <p:nvSpPr>
          <p:cNvPr id="13" name="Text Placeholder 12">
            <a:extLst>
              <a:ext uri="{FF2B5EF4-FFF2-40B4-BE49-F238E27FC236}">
                <a16:creationId xmlns:a16="http://schemas.microsoft.com/office/drawing/2014/main" id="{15FD6EFB-269E-194A-A965-948F2D8D67E3}"/>
              </a:ext>
            </a:extLst>
          </p:cNvPr>
          <p:cNvSpPr>
            <a:spLocks noGrp="1"/>
          </p:cNvSpPr>
          <p:nvPr>
            <p:ph type="body" sz="quarter" idx="14"/>
          </p:nvPr>
        </p:nvSpPr>
        <p:spPr/>
        <p:txBody>
          <a:bodyPr/>
          <a:lstStyle/>
          <a:p>
            <a:r>
              <a:rPr lang="en-US" dirty="0"/>
              <a:t>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a:xfrm>
            <a:off x="1208087" y="4122407"/>
            <a:ext cx="4887913" cy="723986"/>
          </a:xfrm>
        </p:spPr>
        <p:txBody>
          <a:bodyPr/>
          <a:lstStyle/>
          <a:p>
            <a:r>
              <a:rPr lang="en-US" dirty="0"/>
              <a:t>Moodle or other LMS with Inclusive Access Integration</a:t>
            </a:r>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3333"/>
                </a:solidFill>
                <a:effectLst/>
                <a:uLnTx/>
                <a:uFillTx/>
                <a:latin typeface="Arial" panose="020B0604020202020204"/>
                <a:ea typeface="+mn-ea"/>
                <a:cs typeface="+mn-cs"/>
              </a:rPr>
              <a:t>LMS</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Make the most of Connect</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vert="horz" lIns="91440" tIns="45720" rIns="91440" bIns="45720" rtlCol="0" anchor="t">
            <a:normAutofit fontScale="92500" lnSpcReduction="10000"/>
          </a:bodyPr>
          <a:lstStyle/>
          <a:p>
            <a:pPr>
              <a:spcAft>
                <a:spcPts val="600"/>
              </a:spcAft>
            </a:pPr>
            <a:r>
              <a:rPr lang="en-US" b="1" dirty="0">
                <a:solidFill>
                  <a:schemeClr val="tx1"/>
                </a:solidFill>
              </a:rPr>
              <a:t>Stay Organized </a:t>
            </a:r>
          </a:p>
          <a:p>
            <a:pPr marL="572770" lvl="1" indent="-342900">
              <a:spcAft>
                <a:spcPts val="600"/>
              </a:spcAft>
            </a:pPr>
            <a:r>
              <a:rPr lang="en-US" dirty="0">
                <a:solidFill>
                  <a:schemeClr val="tx1"/>
                </a:solidFill>
                <a:latin typeface="Arial" panose="020B0604020202020204" pitchFamily="34" charset="0"/>
                <a:cs typeface="Arial" panose="020B0604020202020204" pitchFamily="34" charset="0"/>
              </a:rPr>
              <a:t>Digital Course Planner has all your upcoming Connect assignments in one place and you can customize calendar alerts </a:t>
            </a:r>
            <a:endParaRPr lang="en-US" dirty="0">
              <a:solidFill>
                <a:schemeClr val="tx1"/>
              </a:solidFill>
            </a:endParaRPr>
          </a:p>
          <a:p>
            <a:pPr lvl="1" indent="0">
              <a:spcAft>
                <a:spcPts val="600"/>
              </a:spcAft>
              <a:buNone/>
            </a:pPr>
            <a:endParaRPr lang="en-US" sz="1000" dirty="0">
              <a:solidFill>
                <a:schemeClr val="tx1"/>
              </a:solidFill>
              <a:latin typeface="Arial" panose="020B0604020202020204" pitchFamily="34" charset="0"/>
              <a:cs typeface="Arial" panose="020B0604020202020204" pitchFamily="34" charset="0"/>
            </a:endParaRPr>
          </a:p>
          <a:p>
            <a:pPr>
              <a:spcAft>
                <a:spcPts val="600"/>
              </a:spcAft>
            </a:pPr>
            <a:r>
              <a:rPr lang="en-US" b="1" dirty="0">
                <a:solidFill>
                  <a:schemeClr val="tx1"/>
                </a:solidFill>
                <a:latin typeface="Arial" panose="020B0604020202020204" pitchFamily="34" charset="0"/>
                <a:cs typeface="Arial" panose="020B0604020202020204" pitchFamily="34" charset="0"/>
              </a:rPr>
              <a:t>Focus On What Matters</a:t>
            </a:r>
          </a:p>
          <a:p>
            <a:pPr marL="572770" lvl="1" indent="-342900">
              <a:spcAft>
                <a:spcPts val="600"/>
              </a:spcAft>
            </a:pPr>
            <a:r>
              <a:rPr lang="en-US" dirty="0">
                <a:solidFill>
                  <a:schemeClr val="tx1"/>
                </a:solidFill>
                <a:latin typeface="Arial" panose="020B0604020202020204" pitchFamily="34" charset="0"/>
                <a:cs typeface="Arial" panose="020B0604020202020204" pitchFamily="34" charset="0"/>
              </a:rPr>
              <a:t>Use Reports to track your performance and your understanding of key concepts</a:t>
            </a:r>
            <a:endParaRPr lang="en-US" dirty="0">
              <a:solidFill>
                <a:schemeClr val="tx1"/>
              </a:solidFill>
            </a:endParaRPr>
          </a:p>
          <a:p>
            <a:pPr marL="572770" lvl="1" indent="-342900">
              <a:spcAft>
                <a:spcPts val="600"/>
              </a:spcAft>
            </a:pPr>
            <a:endParaRPr lang="en-US" sz="1000" dirty="0">
              <a:solidFill>
                <a:schemeClr val="tx1"/>
              </a:solidFill>
            </a:endParaRPr>
          </a:p>
          <a:p>
            <a:pPr>
              <a:spcAft>
                <a:spcPts val="600"/>
              </a:spcAft>
            </a:pPr>
            <a:r>
              <a:rPr lang="en-US" b="1" dirty="0">
                <a:solidFill>
                  <a:schemeClr val="tx1"/>
                </a:solidFill>
                <a:latin typeface="Arial" panose="020B0604020202020204" pitchFamily="34" charset="0"/>
                <a:cs typeface="Arial" panose="020B0604020202020204" pitchFamily="34" charset="0"/>
              </a:rPr>
              <a:t>Learn On-the-Go</a:t>
            </a:r>
          </a:p>
          <a:p>
            <a:pPr marL="572770" lvl="1" indent="-342900">
              <a:spcAft>
                <a:spcPts val="600"/>
              </a:spcAft>
            </a:pPr>
            <a:r>
              <a:rPr lang="en-US" dirty="0">
                <a:latin typeface="Arial"/>
                <a:cs typeface="Arial"/>
              </a:rPr>
              <a:t>Download the free </a:t>
            </a:r>
            <a:r>
              <a:rPr lang="en-US" dirty="0" err="1">
                <a:latin typeface="Arial"/>
                <a:cs typeface="Arial"/>
              </a:rPr>
              <a:t>ReadAnywhere</a:t>
            </a:r>
            <a:r>
              <a:rPr lang="en-US" dirty="0">
                <a:latin typeface="Arial"/>
                <a:cs typeface="Arial"/>
              </a:rPr>
              <a:t> app to take your eBook* and </a:t>
            </a:r>
            <a:r>
              <a:rPr lang="en-US" dirty="0" err="1">
                <a:latin typeface="Arial"/>
                <a:cs typeface="Arial"/>
              </a:rPr>
              <a:t>SmartBook</a:t>
            </a:r>
            <a:r>
              <a:rPr lang="en-US" dirty="0">
                <a:latin typeface="Arial"/>
                <a:cs typeface="Arial"/>
              </a:rPr>
              <a:t>* with you – online and offline</a:t>
            </a:r>
          </a:p>
          <a:p>
            <a:pPr lvl="1" indent="0">
              <a:spcAft>
                <a:spcPts val="600"/>
              </a:spcAft>
              <a:buNone/>
            </a:pPr>
            <a:endParaRPr lang="en-US" dirty="0">
              <a:solidFill>
                <a:schemeClr val="tx1"/>
              </a:solidFill>
              <a:latin typeface="Arial" panose="020B0604020202020204" pitchFamily="34" charset="0"/>
              <a:cs typeface="Arial" panose="020B0604020202020204" pitchFamily="34" charset="0"/>
            </a:endParaRPr>
          </a:p>
          <a:p>
            <a:pPr marL="234950" indent="-234950"/>
            <a:r>
              <a:rPr lang="en-US" sz="1400" dirty="0">
                <a:latin typeface="Arial"/>
                <a:cs typeface="Arial"/>
              </a:rPr>
              <a:t>*  </a:t>
            </a:r>
            <a:r>
              <a:rPr lang="en-US" sz="1400" i="1" dirty="0" err="1">
                <a:latin typeface="Arial"/>
                <a:cs typeface="Arial"/>
              </a:rPr>
              <a:t>ReadAnywhere</a:t>
            </a:r>
            <a:r>
              <a:rPr lang="en-US" sz="1400" i="1" dirty="0">
                <a:latin typeface="Arial"/>
                <a:cs typeface="Arial"/>
              </a:rPr>
              <a:t> supports newer eBooks and </a:t>
            </a:r>
            <a:r>
              <a:rPr lang="en-US" sz="1400" i="1" dirty="0" err="1">
                <a:latin typeface="Arial"/>
                <a:cs typeface="Arial"/>
              </a:rPr>
              <a:t>SmartBook</a:t>
            </a:r>
            <a:r>
              <a:rPr lang="en-US" sz="1400" i="1" dirty="0">
                <a:latin typeface="Arial"/>
                <a:cs typeface="Arial"/>
              </a:rPr>
              <a:t> - may not be available in your Connect course.</a:t>
            </a:r>
            <a:endParaRPr lang="en-US" dirty="0">
              <a:latin typeface="Arial"/>
              <a:cs typeface="Arial"/>
            </a:endParaRPr>
          </a:p>
          <a:p>
            <a:endParaRPr lang="en-US" dirty="0"/>
          </a:p>
        </p:txBody>
      </p:sp>
    </p:spTree>
    <p:extLst>
      <p:ext uri="{BB962C8B-B14F-4D97-AF65-F5344CB8AC3E}">
        <p14:creationId xmlns:p14="http://schemas.microsoft.com/office/powerpoint/2010/main" val="1624760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667898" cy="365125"/>
          </a:xfrm>
        </p:spPr>
        <p:txBody>
          <a:bodyPr/>
          <a:lstStyle/>
          <a:p>
            <a:r>
              <a:rPr lang="en-US"/>
              <a:t>Moodle or other LMS with Inclusive Access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1</a:t>
            </a:r>
          </a:p>
        </p:txBody>
      </p:sp>
      <p:sp>
        <p:nvSpPr>
          <p:cNvPr id="7" name="Content Placeholder 2">
            <a:extLst>
              <a:ext uri="{FF2B5EF4-FFF2-40B4-BE49-F238E27FC236}">
                <a16:creationId xmlns:a16="http://schemas.microsoft.com/office/drawing/2014/main" id="{78896346-E056-4238-9781-C8BF05D81CB6}"/>
              </a:ext>
            </a:extLst>
          </p:cNvPr>
          <p:cNvSpPr>
            <a:spLocks noGrp="1"/>
          </p:cNvSpPr>
          <p:nvPr>
            <p:ph type="body" sz="quarter" idx="16"/>
          </p:nvPr>
        </p:nvSpPr>
        <p:spPr>
          <a:xfrm>
            <a:off x="677863" y="1736725"/>
            <a:ext cx="10706101" cy="4373563"/>
          </a:xfrm>
        </p:spPr>
        <p:txBody>
          <a:bodyPr/>
          <a:lstStyle/>
          <a:p>
            <a:r>
              <a:rPr lang="en-US" dirty="0"/>
              <a:t>Login to your Moodle or LMS account and navigate to your course. </a:t>
            </a:r>
          </a:p>
          <a:p>
            <a:endParaRPr lang="en-US" dirty="0"/>
          </a:p>
          <a:p>
            <a:r>
              <a:rPr lang="en-US" dirty="0"/>
              <a:t>If you are not sure if you have an LMS account, check with your instructor.</a:t>
            </a:r>
          </a:p>
        </p:txBody>
      </p:sp>
      <p:pic>
        <p:nvPicPr>
          <p:cNvPr id="9" name="Picture 2" descr="Log in screen for Moodle.  Prompted to enter username and password.  Once the fields are populated, click on log in.  If you forgot your username or password, click on link provided.  Check box provided to remember username.">
            <a:extLst>
              <a:ext uri="{FF2B5EF4-FFF2-40B4-BE49-F238E27FC236}">
                <a16:creationId xmlns:a16="http://schemas.microsoft.com/office/drawing/2014/main" id="{13123B26-7EB4-4B47-8E81-D550DAAFB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73" y="2622651"/>
            <a:ext cx="5834254" cy="2796404"/>
          </a:xfrm>
          <a:prstGeom prst="rect">
            <a:avLst/>
          </a:prstGeom>
          <a:ln w="3175">
            <a:solidFill>
              <a:schemeClr val="tx1"/>
            </a:solid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10" descr="My Courses page showing available courses.  Arrow points to middle section where course titles are found. ">
            <a:extLst>
              <a:ext uri="{FF2B5EF4-FFF2-40B4-BE49-F238E27FC236}">
                <a16:creationId xmlns:a16="http://schemas.microsoft.com/office/drawing/2014/main" id="{D22C2DEA-A35D-4CA8-880D-508BA95E86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1259" y="3651701"/>
            <a:ext cx="4682878" cy="2461846"/>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777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7" y="190253"/>
            <a:ext cx="4590077" cy="365125"/>
          </a:xfrm>
        </p:spPr>
        <p:txBody>
          <a:bodyPr/>
          <a:lstStyle/>
          <a:p>
            <a:r>
              <a:rPr lang="en-US"/>
              <a:t>Moodle or other LMS with Inclusive Access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2</a:t>
            </a:r>
          </a:p>
        </p:txBody>
      </p:sp>
      <p:sp>
        <p:nvSpPr>
          <p:cNvPr id="7" name="Content Placeholder 2">
            <a:extLst>
              <a:ext uri="{FF2B5EF4-FFF2-40B4-BE49-F238E27FC236}">
                <a16:creationId xmlns:a16="http://schemas.microsoft.com/office/drawing/2014/main" id="{3A1E6A53-4879-4629-A182-5507E5D2B08E}"/>
              </a:ext>
            </a:extLst>
          </p:cNvPr>
          <p:cNvSpPr>
            <a:spLocks noGrp="1"/>
          </p:cNvSpPr>
          <p:nvPr>
            <p:ph type="body" sz="quarter" idx="16"/>
          </p:nvPr>
        </p:nvSpPr>
        <p:spPr>
          <a:xfrm>
            <a:off x="677863" y="1736725"/>
            <a:ext cx="10606222" cy="4373563"/>
          </a:xfrm>
        </p:spPr>
        <p:txBody>
          <a:bodyPr/>
          <a:lstStyle/>
          <a:p>
            <a:r>
              <a:rPr lang="en-US" dirty="0"/>
              <a:t>On your course homepage, locate and click on the McGraw Hill Campus tool link.</a:t>
            </a:r>
          </a:p>
          <a:p>
            <a:endParaRPr lang="en-US" dirty="0"/>
          </a:p>
          <a:p>
            <a:r>
              <a:rPr lang="en-US" dirty="0"/>
              <a:t>Click on it to start the registration process.</a:t>
            </a:r>
          </a:p>
        </p:txBody>
      </p:sp>
      <p:pic>
        <p:nvPicPr>
          <p:cNvPr id="9" name="Picture 8" descr="Locate the McGraw-Hill Campus tool link above the date listing. ">
            <a:extLst>
              <a:ext uri="{FF2B5EF4-FFF2-40B4-BE49-F238E27FC236}">
                <a16:creationId xmlns:a16="http://schemas.microsoft.com/office/drawing/2014/main" id="{393BF8B9-255D-405A-A011-F412F253C8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2131"/>
          <a:stretch/>
        </p:blipFill>
        <p:spPr bwMode="auto">
          <a:xfrm>
            <a:off x="2158620" y="3182923"/>
            <a:ext cx="7700596" cy="3130327"/>
          </a:xfrm>
          <a:prstGeom prst="rect">
            <a:avLst/>
          </a:prstGeom>
          <a:noFill/>
          <a:ln w="9525">
            <a:solidFill>
              <a:schemeClr val="bg2">
                <a:lumMod val="6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504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7" y="190253"/>
            <a:ext cx="4483073" cy="365125"/>
          </a:xfrm>
        </p:spPr>
        <p:txBody>
          <a:bodyPr/>
          <a:lstStyle/>
          <a:p>
            <a:r>
              <a:rPr lang="en-US"/>
              <a:t>Moodle or other LMS with Inclusive Access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3</a:t>
            </a:r>
          </a:p>
        </p:txBody>
      </p:sp>
      <p:sp>
        <p:nvSpPr>
          <p:cNvPr id="7" name="Content Placeholder 2">
            <a:extLst>
              <a:ext uri="{FF2B5EF4-FFF2-40B4-BE49-F238E27FC236}">
                <a16:creationId xmlns:a16="http://schemas.microsoft.com/office/drawing/2014/main" id="{C3B01633-8941-4A8C-A454-6E28ADDDADB9}"/>
              </a:ext>
            </a:extLst>
          </p:cNvPr>
          <p:cNvSpPr>
            <a:spLocks noGrp="1"/>
          </p:cNvSpPr>
          <p:nvPr>
            <p:ph type="body" sz="quarter" idx="16"/>
          </p:nvPr>
        </p:nvSpPr>
        <p:spPr>
          <a:xfrm>
            <a:off x="677863" y="1736725"/>
            <a:ext cx="10706101" cy="4373563"/>
          </a:xfrm>
        </p:spPr>
        <p:txBody>
          <a:bodyPr/>
          <a:lstStyle/>
          <a:p>
            <a:pPr fontAlgn="base"/>
            <a:r>
              <a:rPr lang="en-US" dirty="0"/>
              <a:t>If this is your first time using McGraw Hill Campus, you will need to agree to the terms of service and privacy policy and then click </a:t>
            </a:r>
            <a:r>
              <a:rPr lang="en-US" b="1" dirty="0"/>
              <a:t>Get Started</a:t>
            </a:r>
            <a:r>
              <a:rPr lang="en-US" dirty="0"/>
              <a:t>. ​​</a:t>
            </a:r>
          </a:p>
          <a:p>
            <a:pPr fontAlgn="base"/>
            <a:endParaRPr lang="en-US" dirty="0"/>
          </a:p>
          <a:p>
            <a:pPr fontAlgn="base"/>
            <a:r>
              <a:rPr lang="en-US" dirty="0"/>
              <a:t>Then click on the </a:t>
            </a:r>
            <a:r>
              <a:rPr lang="en-US" b="1" dirty="0"/>
              <a:t>Connect</a:t>
            </a:r>
            <a:r>
              <a:rPr lang="en-US" dirty="0"/>
              <a:t> button to continue.</a:t>
            </a:r>
          </a:p>
        </p:txBody>
      </p:sp>
      <p:pic>
        <p:nvPicPr>
          <p:cNvPr id="9" name="Picture 2" descr="Screen view if using McGraw-Hill Campus for the first time.  You will need to agree to the terms of service and privacy policy.  Once checked, you will click Get Started.">
            <a:extLst>
              <a:ext uri="{FF2B5EF4-FFF2-40B4-BE49-F238E27FC236}">
                <a16:creationId xmlns:a16="http://schemas.microsoft.com/office/drawing/2014/main" id="{A4E9E16B-6CF4-4665-B705-50A8E6009D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708" y="3348112"/>
            <a:ext cx="3921369" cy="2331719"/>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1" name="Picture 4" descr="Screen view of text for the given course.  You will click on the Connect button to continue.">
            <a:extLst>
              <a:ext uri="{FF2B5EF4-FFF2-40B4-BE49-F238E27FC236}">
                <a16:creationId xmlns:a16="http://schemas.microsoft.com/office/drawing/2014/main" id="{6E64522A-9E88-41CA-90B0-D4FEDF38D8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845" y="3429000"/>
            <a:ext cx="4036447" cy="2250831"/>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891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7" y="190253"/>
            <a:ext cx="4590077" cy="365125"/>
          </a:xfrm>
        </p:spPr>
        <p:txBody>
          <a:bodyPr/>
          <a:lstStyle/>
          <a:p>
            <a:r>
              <a:rPr lang="en-US"/>
              <a:t>Moodle or other LMS with Inclusive Access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4</a:t>
            </a:r>
          </a:p>
        </p:txBody>
      </p:sp>
      <p:sp>
        <p:nvSpPr>
          <p:cNvPr id="7" name="Content Placeholder 2">
            <a:extLst>
              <a:ext uri="{FF2B5EF4-FFF2-40B4-BE49-F238E27FC236}">
                <a16:creationId xmlns:a16="http://schemas.microsoft.com/office/drawing/2014/main" id="{9A064DC5-00E1-4FBA-A638-DEBE5B76E502}"/>
              </a:ext>
            </a:extLst>
          </p:cNvPr>
          <p:cNvSpPr>
            <a:spLocks noGrp="1"/>
          </p:cNvSpPr>
          <p:nvPr>
            <p:ph type="body" sz="quarter" idx="16"/>
          </p:nvPr>
        </p:nvSpPr>
        <p:spPr>
          <a:xfrm>
            <a:off x="677863" y="1736725"/>
            <a:ext cx="3201987" cy="4373563"/>
          </a:xfrm>
        </p:spPr>
        <p:txBody>
          <a:bodyPr vert="horz" lIns="91440" tIns="45720" rIns="91440" bIns="45720" rtlCol="0" anchor="t">
            <a:normAutofit/>
          </a:bodyPr>
          <a:lstStyle/>
          <a:p>
            <a:r>
              <a:rPr lang="en-US" b="1" dirty="0">
                <a:latin typeface="Arial"/>
                <a:cs typeface="Arial"/>
              </a:rPr>
              <a:t>Sign In </a:t>
            </a:r>
            <a:r>
              <a:rPr lang="en-US" dirty="0">
                <a:latin typeface="Arial"/>
                <a:cs typeface="Arial"/>
              </a:rPr>
              <a:t>with an existing Connect account or </a:t>
            </a:r>
            <a:r>
              <a:rPr lang="en-US" b="1" dirty="0">
                <a:latin typeface="Arial"/>
                <a:cs typeface="Arial"/>
              </a:rPr>
              <a:t>Create Account</a:t>
            </a:r>
            <a:r>
              <a:rPr lang="en-US" dirty="0">
                <a:latin typeface="Arial"/>
                <a:cs typeface="Arial"/>
              </a:rPr>
              <a:t>.</a:t>
            </a:r>
            <a:endParaRPr lang="en-US" dirty="0"/>
          </a:p>
          <a:p>
            <a:endParaRPr lang="en-US" dirty="0">
              <a:latin typeface="Arial"/>
              <a:cs typeface="Arial"/>
            </a:endParaRPr>
          </a:p>
          <a:p>
            <a:r>
              <a:rPr lang="en-US" b="1" dirty="0">
                <a:latin typeface="Arial"/>
                <a:cs typeface="Arial"/>
              </a:rPr>
              <a:t>Connect will create an auto-paired account using information from the LMS launch.</a:t>
            </a:r>
          </a:p>
          <a:p>
            <a:pPr>
              <a:spcAft>
                <a:spcPts val="900"/>
              </a:spcAft>
            </a:pPr>
            <a:endParaRPr lang="en-US" dirty="0"/>
          </a:p>
        </p:txBody>
      </p:sp>
      <p:pic>
        <p:nvPicPr>
          <p:cNvPr id="2" name="Picture 1" descr="Screenshot of the Connect sign in page">
            <a:extLst>
              <a:ext uri="{FF2B5EF4-FFF2-40B4-BE49-F238E27FC236}">
                <a16:creationId xmlns:a16="http://schemas.microsoft.com/office/drawing/2014/main" id="{86EBB186-367B-9E9A-79A9-54E62D63022E}"/>
              </a:ext>
            </a:extLst>
          </p:cNvPr>
          <p:cNvPicPr>
            <a:picLocks noChangeAspect="1"/>
          </p:cNvPicPr>
          <p:nvPr/>
        </p:nvPicPr>
        <p:blipFill>
          <a:blip r:embed="rId2"/>
          <a:stretch>
            <a:fillRect/>
          </a:stretch>
        </p:blipFill>
        <p:spPr>
          <a:xfrm>
            <a:off x="4273880" y="1389289"/>
            <a:ext cx="7503721" cy="4485162"/>
          </a:xfrm>
          <a:prstGeom prst="rect">
            <a:avLst/>
          </a:prstGeom>
        </p:spPr>
      </p:pic>
    </p:spTree>
    <p:extLst>
      <p:ext uri="{BB962C8B-B14F-4D97-AF65-F5344CB8AC3E}">
        <p14:creationId xmlns:p14="http://schemas.microsoft.com/office/powerpoint/2010/main" val="1226095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7" y="190253"/>
            <a:ext cx="4492801" cy="365125"/>
          </a:xfrm>
        </p:spPr>
        <p:txBody>
          <a:bodyPr/>
          <a:lstStyle/>
          <a:p>
            <a:r>
              <a:rPr lang="en-US"/>
              <a:t>Moodle or other LMS with Inclusive Access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5</a:t>
            </a:r>
          </a:p>
        </p:txBody>
      </p:sp>
      <p:sp>
        <p:nvSpPr>
          <p:cNvPr id="7" name="Content Placeholder 2">
            <a:extLst>
              <a:ext uri="{FF2B5EF4-FFF2-40B4-BE49-F238E27FC236}">
                <a16:creationId xmlns:a16="http://schemas.microsoft.com/office/drawing/2014/main" id="{A155A079-E170-4D8C-B9DB-6EFD58BE6D97}"/>
              </a:ext>
            </a:extLst>
          </p:cNvPr>
          <p:cNvSpPr>
            <a:spLocks noGrp="1"/>
          </p:cNvSpPr>
          <p:nvPr>
            <p:ph type="body" sz="quarter" idx="16"/>
          </p:nvPr>
        </p:nvSpPr>
        <p:spPr>
          <a:xfrm>
            <a:off x="677863" y="1736725"/>
            <a:ext cx="10706101" cy="4373563"/>
          </a:xfrm>
        </p:spPr>
        <p:txBody>
          <a:bodyPr/>
          <a:lstStyle/>
          <a:p>
            <a:pPr fontAlgn="base"/>
            <a:r>
              <a:rPr lang="en-US" dirty="0"/>
              <a:t>If you are a new Connect user, a link to </a:t>
            </a:r>
            <a:r>
              <a:rPr lang="en-US" b="1" dirty="0"/>
              <a:t>Create a new account</a:t>
            </a:r>
            <a:r>
              <a:rPr lang="en-US" dirty="0"/>
              <a:t> will appear below the email form field. Click this link. ​</a:t>
            </a:r>
          </a:p>
          <a:p>
            <a:pPr fontAlgn="base"/>
            <a:endParaRPr lang="en-US" dirty="0"/>
          </a:p>
          <a:p>
            <a:pPr fontAlgn="base"/>
            <a:r>
              <a:rPr lang="en-US" dirty="0"/>
              <a:t>​On the next screen, click </a:t>
            </a:r>
            <a:r>
              <a:rPr lang="en-US" b="1" dirty="0"/>
              <a:t>Complete Registration</a:t>
            </a:r>
            <a:r>
              <a:rPr lang="en-US" dirty="0"/>
              <a:t>.</a:t>
            </a:r>
          </a:p>
          <a:p>
            <a:endParaRPr lang="en-US" dirty="0"/>
          </a:p>
        </p:txBody>
      </p:sp>
      <p:pic>
        <p:nvPicPr>
          <p:cNvPr id="9" name="Picture 2" descr="Screen showing if the system did not locate your email or if you are a new user.  If a new user, a link is provided to create a new account.  A field is available if you need to try another email address if the system did not recognize the initial email address entered.  There is also a link to Get help.">
            <a:extLst>
              <a:ext uri="{FF2B5EF4-FFF2-40B4-BE49-F238E27FC236}">
                <a16:creationId xmlns:a16="http://schemas.microsoft.com/office/drawing/2014/main" id="{7F31A8DC-606A-4D04-B84E-BB48519BC6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36"/>
          <a:stretch/>
        </p:blipFill>
        <p:spPr bwMode="auto">
          <a:xfrm>
            <a:off x="808035" y="3409696"/>
            <a:ext cx="5061811" cy="2341399"/>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1" name="Picture 4" descr="Screen to create a new account and complete registration.  Click on Complete Registration.  Click on Back to search for an existing account.  Get help link also listed.">
            <a:extLst>
              <a:ext uri="{FF2B5EF4-FFF2-40B4-BE49-F238E27FC236}">
                <a16:creationId xmlns:a16="http://schemas.microsoft.com/office/drawing/2014/main" id="{4DD4E49B-EF08-427A-8EAA-E7B7EBAB88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4798" y="3567626"/>
            <a:ext cx="5139166" cy="2183469"/>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793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444162" cy="365125"/>
          </a:xfrm>
        </p:spPr>
        <p:txBody>
          <a:bodyPr/>
          <a:lstStyle/>
          <a:p>
            <a:r>
              <a:rPr lang="en-US"/>
              <a:t>Moodle or other LMS with Inclusive Access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6</a:t>
            </a:r>
          </a:p>
        </p:txBody>
      </p:sp>
      <p:sp>
        <p:nvSpPr>
          <p:cNvPr id="7" name="Content Placeholder 6">
            <a:extLst>
              <a:ext uri="{FF2B5EF4-FFF2-40B4-BE49-F238E27FC236}">
                <a16:creationId xmlns:a16="http://schemas.microsoft.com/office/drawing/2014/main" id="{F2647284-233A-4736-853F-DF7F795E6618}"/>
              </a:ext>
            </a:extLst>
          </p:cNvPr>
          <p:cNvSpPr>
            <a:spLocks noGrp="1"/>
          </p:cNvSpPr>
          <p:nvPr>
            <p:ph type="body" sz="quarter" idx="16"/>
          </p:nvPr>
        </p:nvSpPr>
        <p:spPr>
          <a:xfrm>
            <a:off x="677863" y="1736725"/>
            <a:ext cx="3201987" cy="4373563"/>
          </a:xfrm>
        </p:spPr>
        <p:txBody>
          <a:bodyPr/>
          <a:lstStyle/>
          <a:p>
            <a:r>
              <a:rPr lang="en-US" dirty="0"/>
              <a:t>Now you can enter in a password and set up a security question in case you need to reset your password.  </a:t>
            </a:r>
          </a:p>
          <a:p>
            <a:endParaRPr lang="en-US" dirty="0"/>
          </a:p>
          <a:p>
            <a:r>
              <a:rPr lang="en-US" dirty="0"/>
              <a:t>Check the box to accept the Terms and Conditions and then click </a:t>
            </a:r>
            <a:r>
              <a:rPr lang="en-US" b="1" dirty="0"/>
              <a:t>Continue</a:t>
            </a:r>
            <a:r>
              <a:rPr lang="en-US" dirty="0"/>
              <a:t>. </a:t>
            </a:r>
          </a:p>
        </p:txBody>
      </p:sp>
      <p:pic>
        <p:nvPicPr>
          <p:cNvPr id="9" name="Picture 2" descr="Screen with entry fields to create a Connect account.  The fields include:  email address, password, confirm password, security question, and security answer.  Once complete, check the box to accept the terms of use and privacy policy.">
            <a:extLst>
              <a:ext uri="{FF2B5EF4-FFF2-40B4-BE49-F238E27FC236}">
                <a16:creationId xmlns:a16="http://schemas.microsoft.com/office/drawing/2014/main" id="{8F658264-65B2-4C35-8293-2D9E9DF63C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8918" y="1850235"/>
            <a:ext cx="4343783" cy="3586162"/>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045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7" y="190253"/>
            <a:ext cx="4366341" cy="365125"/>
          </a:xfrm>
        </p:spPr>
        <p:txBody>
          <a:bodyPr/>
          <a:lstStyle/>
          <a:p>
            <a:r>
              <a:rPr lang="en-US"/>
              <a:t>Moodle or other LMS with Inclusive Access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7</a:t>
            </a:r>
          </a:p>
        </p:txBody>
      </p:sp>
      <p:sp>
        <p:nvSpPr>
          <p:cNvPr id="7" name="Content Placeholder 2">
            <a:extLst>
              <a:ext uri="{FF2B5EF4-FFF2-40B4-BE49-F238E27FC236}">
                <a16:creationId xmlns:a16="http://schemas.microsoft.com/office/drawing/2014/main" id="{8065B904-FB69-486A-A773-A3E736EA4A41}"/>
              </a:ext>
            </a:extLst>
          </p:cNvPr>
          <p:cNvSpPr>
            <a:spLocks noGrp="1"/>
          </p:cNvSpPr>
          <p:nvPr>
            <p:ph type="body" sz="quarter" idx="16"/>
          </p:nvPr>
        </p:nvSpPr>
        <p:spPr>
          <a:xfrm>
            <a:off x="677864" y="1736725"/>
            <a:ext cx="10706100" cy="4373563"/>
          </a:xfrm>
        </p:spPr>
        <p:txBody>
          <a:bodyPr/>
          <a:lstStyle/>
          <a:p>
            <a:r>
              <a:rPr lang="en-US" dirty="0"/>
              <a:t>You are almost done. Review the information on this screen. If it is correct, click </a:t>
            </a:r>
            <a:r>
              <a:rPr lang="en-US" b="1" dirty="0"/>
              <a:t>Confirm</a:t>
            </a:r>
            <a:r>
              <a:rPr lang="en-US" dirty="0"/>
              <a:t>.  </a:t>
            </a:r>
          </a:p>
          <a:p>
            <a:endParaRPr lang="en-US" dirty="0"/>
          </a:p>
          <a:p>
            <a:r>
              <a:rPr lang="en-US" dirty="0"/>
              <a:t>You are now registered. </a:t>
            </a:r>
          </a:p>
          <a:p>
            <a:endParaRPr lang="en-US" dirty="0"/>
          </a:p>
        </p:txBody>
      </p:sp>
      <p:pic>
        <p:nvPicPr>
          <p:cNvPr id="9" name="Picture 8" descr="Once you have registered for the course, the following screen will show the text required for the course.  Click on confirm to complete the registration process.  A cancel button is also provided.">
            <a:extLst>
              <a:ext uri="{FF2B5EF4-FFF2-40B4-BE49-F238E27FC236}">
                <a16:creationId xmlns:a16="http://schemas.microsoft.com/office/drawing/2014/main" id="{B9EB2B04-0A19-4CB7-AF3A-B48295E11F40}"/>
              </a:ext>
            </a:extLst>
          </p:cNvPr>
          <p:cNvPicPr>
            <a:picLocks noChangeAspect="1"/>
          </p:cNvPicPr>
          <p:nvPr/>
        </p:nvPicPr>
        <p:blipFill>
          <a:blip r:embed="rId2"/>
          <a:stretch>
            <a:fillRect/>
          </a:stretch>
        </p:blipFill>
        <p:spPr>
          <a:xfrm>
            <a:off x="2933577" y="2976103"/>
            <a:ext cx="6997371" cy="3134185"/>
          </a:xfrm>
          <a:prstGeom prst="rect">
            <a:avLst/>
          </a:prstGeom>
          <a:ln w="3175">
            <a:solidFill>
              <a:schemeClr val="tx1"/>
            </a:solidFill>
          </a:ln>
        </p:spPr>
      </p:pic>
    </p:spTree>
    <p:extLst>
      <p:ext uri="{BB962C8B-B14F-4D97-AF65-F5344CB8AC3E}">
        <p14:creationId xmlns:p14="http://schemas.microsoft.com/office/powerpoint/2010/main" val="567197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5D19660-95A6-0647-B61C-8948FD9D78E7}"/>
              </a:ext>
            </a:extLst>
          </p:cNvPr>
          <p:cNvSpPr>
            <a:spLocks noGrp="1"/>
          </p:cNvSpPr>
          <p:nvPr>
            <p:ph type="title"/>
          </p:nvPr>
        </p:nvSpPr>
        <p:spPr>
          <a:xfrm>
            <a:off x="868357" y="2980309"/>
            <a:ext cx="2308129" cy="1948908"/>
          </a:xfrm>
        </p:spPr>
        <p:txBody>
          <a:bodyPr>
            <a:normAutofit/>
          </a:bodyPr>
          <a:lstStyle/>
          <a:p>
            <a:r>
              <a:rPr lang="en-US" sz="3200" dirty="0"/>
              <a:t>Support and Resources</a:t>
            </a:r>
          </a:p>
        </p:txBody>
      </p:sp>
      <p:sp>
        <p:nvSpPr>
          <p:cNvPr id="3" name="Text Placeholder 2">
            <a:extLst>
              <a:ext uri="{FF2B5EF4-FFF2-40B4-BE49-F238E27FC236}">
                <a16:creationId xmlns:a16="http://schemas.microsoft.com/office/drawing/2014/main" id="{890C164F-E35C-4FD5-904D-B9A9945176CC}"/>
              </a:ext>
            </a:extLst>
          </p:cNvPr>
          <p:cNvSpPr>
            <a:spLocks noGrp="1"/>
          </p:cNvSpPr>
          <p:nvPr>
            <p:ph type="body" sz="quarter" idx="18"/>
          </p:nvPr>
        </p:nvSpPr>
        <p:spPr/>
        <p:txBody>
          <a:bodyPr vert="horz" lIns="91440" tIns="45720" rIns="91440" bIns="45720" rtlCol="0" anchor="t">
            <a:noAutofit/>
          </a:bodyPr>
          <a:lstStyle/>
          <a:p>
            <a:pPr marL="0" indent="0">
              <a:buNone/>
            </a:pPr>
            <a:r>
              <a:rPr lang="en-US" sz="2800" b="1" dirty="0">
                <a:latin typeface="Arial"/>
                <a:cs typeface="Arial"/>
              </a:rPr>
              <a:t>TECH SUPPORT &amp; FAQ:</a:t>
            </a:r>
          </a:p>
          <a:p>
            <a:pPr marL="0" indent="0">
              <a:buNone/>
            </a:pPr>
            <a:r>
              <a:rPr lang="en-US" sz="2800" dirty="0">
                <a:latin typeface="Arial"/>
                <a:cs typeface="Arial"/>
              </a:rPr>
              <a:t>CALL: (800) 331-5094</a:t>
            </a:r>
          </a:p>
          <a:p>
            <a:pPr marL="0" indent="0">
              <a:buNone/>
            </a:pPr>
            <a:r>
              <a:rPr lang="en-US" sz="2800" dirty="0">
                <a:latin typeface="Arial"/>
                <a:cs typeface="Arial"/>
              </a:rPr>
              <a:t>EMAIL &amp; CHAT: </a:t>
            </a:r>
            <a:r>
              <a:rPr lang="en-US" sz="2800" dirty="0">
                <a:solidFill>
                  <a:schemeClr val="accent3"/>
                </a:solidFill>
                <a:latin typeface="Arial"/>
                <a:cs typeface="Arial"/>
                <a:hlinkClick r:id="rId2">
                  <a:extLst>
                    <a:ext uri="{A12FA001-AC4F-418D-AE19-62706E023703}">
                      <ahyp:hlinkClr xmlns:ahyp="http://schemas.microsoft.com/office/drawing/2018/hyperlinkcolor" val="tx"/>
                    </a:ext>
                  </a:extLst>
                </a:hlinkClick>
              </a:rPr>
              <a:t>WWW.MHHE.COM/SUPPORT</a:t>
            </a:r>
            <a:endParaRPr lang="en-US" sz="2800" dirty="0">
              <a:solidFill>
                <a:schemeClr val="accent3"/>
              </a:solidFill>
              <a:latin typeface="Arial"/>
              <a:cs typeface="Arial"/>
            </a:endParaRPr>
          </a:p>
          <a:p>
            <a:pPr marL="0" lvl="0" indent="0" algn="l" rtl="0">
              <a:lnSpc>
                <a:spcPct val="100000"/>
              </a:lnSpc>
              <a:spcBef>
                <a:spcPts val="0"/>
              </a:spcBef>
              <a:spcAft>
                <a:spcPts val="0"/>
              </a:spcAft>
              <a:buClr>
                <a:srgbClr val="313131"/>
              </a:buClr>
              <a:buSzPts val="2000"/>
              <a:buNone/>
            </a:pPr>
            <a:endParaRPr lang="en-US" sz="2800" b="1" dirty="0"/>
          </a:p>
          <a:p>
            <a:pPr marL="0" lvl="0" indent="0" algn="l" rtl="0">
              <a:lnSpc>
                <a:spcPct val="100000"/>
              </a:lnSpc>
              <a:spcBef>
                <a:spcPts val="0"/>
              </a:spcBef>
              <a:spcAft>
                <a:spcPts val="0"/>
              </a:spcAft>
              <a:buClr>
                <a:srgbClr val="313131"/>
              </a:buClr>
              <a:buSzPts val="2000"/>
              <a:buNone/>
            </a:pPr>
            <a:r>
              <a:rPr lang="en-US" sz="2800" b="1" dirty="0">
                <a:latin typeface="Arial"/>
                <a:cs typeface="Arial"/>
              </a:rPr>
              <a:t>FIND MORE TIPS:</a:t>
            </a:r>
          </a:p>
          <a:p>
            <a:pPr marL="0" indent="0">
              <a:lnSpc>
                <a:spcPct val="100000"/>
              </a:lnSpc>
              <a:spcBef>
                <a:spcPts val="0"/>
              </a:spcBef>
              <a:buClr>
                <a:srgbClr val="313131"/>
              </a:buClr>
              <a:buSzPts val="2000"/>
              <a:buNone/>
            </a:pPr>
            <a:r>
              <a:rPr lang="en-US" sz="2800" dirty="0">
                <a:solidFill>
                  <a:schemeClr val="accent3"/>
                </a:solidFill>
                <a:latin typeface="Arial"/>
                <a:cs typeface="Arial"/>
                <a:hlinkClick r:id="rId3">
                  <a:extLst>
                    <a:ext uri="{A12FA001-AC4F-418D-AE19-62706E023703}">
                      <ahyp:hlinkClr xmlns:ahyp="http://schemas.microsoft.com/office/drawing/2018/hyperlinkcolor" val="tx"/>
                    </a:ext>
                  </a:extLst>
                </a:hlinkClick>
              </a:rPr>
              <a:t>WWW.SUPPORTATEVERYSTEP.COM</a:t>
            </a:r>
            <a:r>
              <a:rPr lang="en-US" sz="2800" dirty="0">
                <a:solidFill>
                  <a:schemeClr val="accent3"/>
                </a:solidFill>
                <a:latin typeface="Arial"/>
                <a:cs typeface="Arial"/>
              </a:rPr>
              <a:t> </a:t>
            </a:r>
            <a:endParaRPr lang="en-US" sz="2800" dirty="0">
              <a:solidFill>
                <a:schemeClr val="accent3"/>
              </a:solidFill>
            </a:endParaRPr>
          </a:p>
        </p:txBody>
      </p:sp>
    </p:spTree>
    <p:extLst>
      <p:ext uri="{BB962C8B-B14F-4D97-AF65-F5344CB8AC3E}">
        <p14:creationId xmlns:p14="http://schemas.microsoft.com/office/powerpoint/2010/main" val="2114532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Study on your Smartphone or Tablet</a:t>
            </a:r>
          </a:p>
        </p:txBody>
      </p:sp>
      <p:sp>
        <p:nvSpPr>
          <p:cNvPr id="7" name="Text Placeholder 6">
            <a:extLst>
              <a:ext uri="{FF2B5EF4-FFF2-40B4-BE49-F238E27FC236}">
                <a16:creationId xmlns:a16="http://schemas.microsoft.com/office/drawing/2014/main" id="{B0C5671F-AF2D-46C1-984C-E962B4AE6DF3}"/>
              </a:ext>
            </a:extLst>
          </p:cNvPr>
          <p:cNvSpPr txBox="1">
            <a:spLocks noGrp="1"/>
          </p:cNvSpPr>
          <p:nvPr>
            <p:ph type="body" sz="quarter" idx="16"/>
          </p:nvPr>
        </p:nvSpPr>
        <p:spPr>
          <a:xfrm>
            <a:off x="677863" y="1736725"/>
            <a:ext cx="5790049" cy="4154984"/>
          </a:xfrm>
          <a:prstGeom prst="rect">
            <a:avLst/>
          </a:prstGeom>
          <a:noFill/>
        </p:spPr>
        <p:txBody>
          <a:bodyPr wrap="square" rtlCol="0">
            <a:spAutoFit/>
          </a:bodyPr>
          <a:lstStyle/>
          <a:p>
            <a:r>
              <a:rPr lang="en-US" sz="1600" b="1" dirty="0"/>
              <a:t>ReadAnywhere App</a:t>
            </a:r>
          </a:p>
          <a:p>
            <a:endParaRPr lang="en-US" sz="1600" dirty="0"/>
          </a:p>
          <a:p>
            <a:r>
              <a:rPr lang="en-US" sz="1600" dirty="0"/>
              <a:t>Download the free ReadAnywhere app to your Android or iOS smartphone or tablet and access your course eBook for offline study access anytime, anywhere. </a:t>
            </a:r>
          </a:p>
          <a:p>
            <a:endParaRPr lang="en-US" sz="1600" dirty="0"/>
          </a:p>
          <a:p>
            <a:r>
              <a:rPr lang="en-US" sz="1600" dirty="0"/>
              <a:t>More than </a:t>
            </a:r>
            <a:r>
              <a:rPr lang="en-US" sz="1600" u="sng" dirty="0"/>
              <a:t>1 million students and instructors </a:t>
            </a:r>
            <a:r>
              <a:rPr lang="en-US" sz="1600" dirty="0"/>
              <a:t>have downloaded the ReadAnywhere app that has a 4.7 rating on the App Store.</a:t>
            </a:r>
          </a:p>
          <a:p>
            <a:endParaRPr lang="en-US" sz="1600" dirty="0"/>
          </a:p>
          <a:p>
            <a:endParaRPr lang="en-US" sz="1600" dirty="0"/>
          </a:p>
          <a:p>
            <a:r>
              <a:rPr lang="en-US" sz="1600" b="1" dirty="0"/>
              <a:t>Connect Tablet App</a:t>
            </a:r>
          </a:p>
          <a:p>
            <a:endParaRPr lang="en-US" sz="1600" dirty="0"/>
          </a:p>
          <a:p>
            <a:r>
              <a:rPr lang="en-US" sz="1600" dirty="0"/>
              <a:t>Login to Connect on your tablet browser and then add it to your home screen to complete assignments with ease – including pinch, pan, and zoom capability as you work.</a:t>
            </a:r>
          </a:p>
          <a:p>
            <a:endParaRPr lang="en-US" sz="1200" i="1" dirty="0"/>
          </a:p>
          <a:p>
            <a:r>
              <a:rPr lang="en-US" sz="1200" i="1" dirty="0"/>
              <a:t>*The Connect Tablet App is not recommended for smartphone use.</a:t>
            </a:r>
          </a:p>
        </p:txBody>
      </p:sp>
      <p:pic>
        <p:nvPicPr>
          <p:cNvPr id="9" name="Picture 8" descr="Image of the ReadAnywhere App Logo">
            <a:extLst>
              <a:ext uri="{FF2B5EF4-FFF2-40B4-BE49-F238E27FC236}">
                <a16:creationId xmlns:a16="http://schemas.microsoft.com/office/drawing/2014/main" id="{E9C0DE07-94EA-47D2-9677-F594AD58854B}"/>
              </a:ext>
            </a:extLst>
          </p:cNvPr>
          <p:cNvPicPr>
            <a:picLocks noChangeAspect="1"/>
          </p:cNvPicPr>
          <p:nvPr/>
        </p:nvPicPr>
        <p:blipFill>
          <a:blip r:embed="rId2"/>
          <a:stretch>
            <a:fillRect/>
          </a:stretch>
        </p:blipFill>
        <p:spPr>
          <a:xfrm>
            <a:off x="7462007" y="1139389"/>
            <a:ext cx="2824113" cy="2939486"/>
          </a:xfrm>
          <a:prstGeom prst="rect">
            <a:avLst/>
          </a:prstGeom>
        </p:spPr>
      </p:pic>
      <p:pic>
        <p:nvPicPr>
          <p:cNvPr id="12" name="Picture 11" descr="Connect login page with Add to Home Screen tablet app option by clicking on the browser download button.">
            <a:extLst>
              <a:ext uri="{FF2B5EF4-FFF2-40B4-BE49-F238E27FC236}">
                <a16:creationId xmlns:a16="http://schemas.microsoft.com/office/drawing/2014/main" id="{EE291B24-680B-471D-A728-8722785AA04D}"/>
              </a:ext>
            </a:extLst>
          </p:cNvPr>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045027" y="4198147"/>
            <a:ext cx="1658071" cy="2467603"/>
          </a:xfrm>
          <a:prstGeom prst="rect">
            <a:avLst/>
          </a:prstGeom>
          <a:noFill/>
          <a:ln w="3175">
            <a:solidFill>
              <a:schemeClr val="bg1">
                <a:lumMod val="50000"/>
              </a:schemeClr>
            </a:solidFill>
          </a:ln>
        </p:spPr>
      </p:pic>
    </p:spTree>
    <p:extLst>
      <p:ext uri="{BB962C8B-B14F-4D97-AF65-F5344CB8AC3E}">
        <p14:creationId xmlns:p14="http://schemas.microsoft.com/office/powerpoint/2010/main" val="1175305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1981524" y="1440999"/>
            <a:ext cx="2295201" cy="693902"/>
          </a:xfrm>
        </p:spPr>
        <p:txBody>
          <a:bodyPr>
            <a:normAutofit/>
          </a:bodyPr>
          <a:lstStyle/>
          <a:p>
            <a:r>
              <a:rPr lang="en-US" sz="2000" dirty="0"/>
              <a:t>QUESTIONS?</a:t>
            </a:r>
          </a:p>
        </p:txBody>
      </p:sp>
    </p:spTree>
    <p:extLst>
      <p:ext uri="{BB962C8B-B14F-4D97-AF65-F5344CB8AC3E}">
        <p14:creationId xmlns:p14="http://schemas.microsoft.com/office/powerpoint/2010/main" val="2366261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EC4C-941C-47AD-A02C-6DB57DC6CB61}"/>
              </a:ext>
            </a:extLst>
          </p:cNvPr>
          <p:cNvSpPr>
            <a:spLocks noGrp="1"/>
          </p:cNvSpPr>
          <p:nvPr>
            <p:ph type="title"/>
          </p:nvPr>
        </p:nvSpPr>
        <p:spPr>
          <a:xfrm>
            <a:off x="633873" y="-365379"/>
            <a:ext cx="10750091" cy="365379"/>
          </a:xfrm>
        </p:spPr>
        <p:txBody>
          <a:bodyPr vert="horz" lIns="91440" tIns="45720" rIns="91440" bIns="45720" rtlCol="0" anchor="b">
            <a:normAutofit fontScale="90000"/>
          </a:bodyPr>
          <a:lstStyle/>
          <a:p>
            <a:r>
              <a:rPr lang="en-US" dirty="0"/>
              <a:t>McGraw Hill Connect and </a:t>
            </a:r>
            <a:r>
              <a:rPr lang="en-US" dirty="0" err="1"/>
              <a:t>Proctorio</a:t>
            </a:r>
            <a:endParaRPr lang="en-US" dirty="0"/>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81658" y="1796197"/>
            <a:ext cx="10832708" cy="4374092"/>
          </a:xfrm>
        </p:spPr>
        <p:txBody>
          <a:bodyPr>
            <a:normAutofit/>
          </a:bodyPr>
          <a:lstStyle/>
          <a:p>
            <a:r>
              <a:rPr lang="en-US" dirty="0">
                <a:solidFill>
                  <a:schemeClr val="tx1"/>
                </a:solidFill>
                <a:cs typeface="Arial"/>
              </a:rPr>
              <a:t>If your instructor uses remote proctoring for this course...</a:t>
            </a:r>
          </a:p>
          <a:p>
            <a:endParaRPr lang="en-US" dirty="0">
              <a:solidFill>
                <a:schemeClr val="tx1"/>
              </a:solidFill>
            </a:endParaRPr>
          </a:p>
          <a:p>
            <a:pPr marL="342900" indent="-342900">
              <a:buChar char="•"/>
            </a:pPr>
            <a:r>
              <a:rPr lang="en-US" dirty="0">
                <a:solidFill>
                  <a:schemeClr val="tx1"/>
                </a:solidFill>
                <a:cs typeface="Arial"/>
              </a:rPr>
              <a:t>Proctoring and/or browser-locking services will be used within your Connect assignments.</a:t>
            </a:r>
          </a:p>
          <a:p>
            <a:pPr marL="342900" indent="-342900">
              <a:buChar char="•"/>
            </a:pPr>
            <a:endParaRPr lang="en-US" dirty="0">
              <a:solidFill>
                <a:schemeClr val="tx1"/>
              </a:solidFill>
              <a:cs typeface="Arial"/>
            </a:endParaRPr>
          </a:p>
          <a:p>
            <a:pPr marL="342900" indent="-342900">
              <a:buChar char="•"/>
            </a:pPr>
            <a:r>
              <a:rPr lang="en-US" dirty="0">
                <a:solidFill>
                  <a:schemeClr val="tx1"/>
                </a:solidFill>
                <a:cs typeface="Arial"/>
              </a:rPr>
              <a:t>Equipment needed may include a webcam and/or microphone.</a:t>
            </a:r>
          </a:p>
          <a:p>
            <a:pPr marL="342900" indent="-342900">
              <a:buChar char="•"/>
            </a:pPr>
            <a:endParaRPr lang="en-US" dirty="0">
              <a:solidFill>
                <a:schemeClr val="tx1"/>
              </a:solidFill>
              <a:cs typeface="Arial"/>
            </a:endParaRPr>
          </a:p>
          <a:p>
            <a:pPr marL="342900" indent="-342900">
              <a:buChar char="•"/>
            </a:pPr>
            <a:r>
              <a:rPr lang="en-US" dirty="0">
                <a:solidFill>
                  <a:schemeClr val="tx1"/>
                </a:solidFill>
                <a:cs typeface="Arial"/>
              </a:rPr>
              <a:t>Payment may be required.</a:t>
            </a:r>
          </a:p>
          <a:p>
            <a:pPr marL="342900" indent="-342900">
              <a:buChar char="•"/>
            </a:pPr>
            <a:endParaRPr lang="en-US" dirty="0">
              <a:solidFill>
                <a:schemeClr val="tx1"/>
              </a:solidFill>
              <a:cs typeface="Arial"/>
            </a:endParaRPr>
          </a:p>
          <a:p>
            <a:pPr marL="342900" indent="-342900">
              <a:buChar char="•"/>
            </a:pPr>
            <a:r>
              <a:rPr lang="en-US" dirty="0">
                <a:solidFill>
                  <a:schemeClr val="tx1"/>
                </a:solidFill>
                <a:cs typeface="Arial"/>
              </a:rPr>
              <a:t>A practiced proctored assignment may be available</a:t>
            </a:r>
          </a:p>
          <a:p>
            <a:pPr marL="342900" indent="-342900">
              <a:buChar char="•"/>
            </a:pPr>
            <a:endParaRPr lang="en-US" dirty="0">
              <a:solidFill>
                <a:schemeClr val="tx1"/>
              </a:solidFill>
              <a:cs typeface="Arial"/>
            </a:endParaRPr>
          </a:p>
          <a:p>
            <a:pPr marL="342900" indent="-342900">
              <a:buChar char="•"/>
            </a:pPr>
            <a:r>
              <a:rPr lang="en-US" dirty="0">
                <a:solidFill>
                  <a:schemeClr val="tx1"/>
                </a:solidFill>
                <a:cs typeface="Arial"/>
              </a:rPr>
              <a:t>Additional information regarding proctoring may be included in the syllabus.</a:t>
            </a:r>
          </a:p>
        </p:txBody>
      </p:sp>
      <p:pic>
        <p:nvPicPr>
          <p:cNvPr id="7" name="Picture 6">
            <a:extLst>
              <a:ext uri="{FF2B5EF4-FFF2-40B4-BE49-F238E27FC236}">
                <a16:creationId xmlns:a16="http://schemas.microsoft.com/office/drawing/2014/main" id="{6C0089A1-7567-452C-AA0A-9759D470A4E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81658" y="747412"/>
            <a:ext cx="7034840" cy="1048785"/>
          </a:xfrm>
          <a:prstGeom prst="rect">
            <a:avLst/>
          </a:prstGeom>
        </p:spPr>
      </p:pic>
    </p:spTree>
    <p:extLst>
      <p:ext uri="{BB962C8B-B14F-4D97-AF65-F5344CB8AC3E}">
        <p14:creationId xmlns:p14="http://schemas.microsoft.com/office/powerpoint/2010/main" val="178571433"/>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84AEBB9-B6D3-4B9D-B2B4-BA79889995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eee036-b312-4691-be2e-efe9fdaf1737"/>
    <ds:schemaRef ds:uri="4f83251b-4d3b-4580-8981-be5e2b08b7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F8799B-6FAE-4864-B7CC-0F0A5176BB05}">
  <ds:schemaRefs>
    <ds:schemaRef ds:uri="http://schemas.microsoft.com/sharepoint/v3/contenttype/forms"/>
  </ds:schemaRefs>
</ds:datastoreItem>
</file>

<file path=customXml/itemProps3.xml><?xml version="1.0" encoding="utf-8"?>
<ds:datastoreItem xmlns:ds="http://schemas.openxmlformats.org/officeDocument/2006/customXml" ds:itemID="{44FB1409-6A3F-404B-9217-7ED1FD83E38F}">
  <ds:schemaRefs>
    <ds:schemaRef ds:uri="http://purl.org/dc/terms/"/>
    <ds:schemaRef ds:uri="http://schemas.microsoft.com/office/2006/documentManagement/types"/>
    <ds:schemaRef ds:uri="http://purl.org/dc/elements/1.1/"/>
    <ds:schemaRef ds:uri="http://purl.org/dc/dcmitype/"/>
    <ds:schemaRef ds:uri="http://schemas.microsoft.com/office/infopath/2007/PartnerControls"/>
    <ds:schemaRef ds:uri="http://schemas.microsoft.com/office/2006/metadata/properties"/>
    <ds:schemaRef ds:uri="http://schemas.openxmlformats.org/package/2006/metadata/core-properties"/>
    <ds:schemaRef ds:uri="4f83251b-4d3b-4580-8981-be5e2b08b791"/>
    <ds:schemaRef ds:uri="55eee036-b312-4691-be2e-efe9fdaf173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New+McGraw+Hill+PPT+template+as+of+11.15.21 (1)</Template>
  <TotalTime>333</TotalTime>
  <Words>586</Words>
  <Application>Microsoft Office PowerPoint</Application>
  <PresentationFormat>Widescreen</PresentationFormat>
  <Paragraphs>84</Paragraphs>
  <Slides>13</Slides>
  <Notes>1</Notes>
  <HiddenSlides>0</HiddenSlides>
  <MMClips>0</MMClips>
  <ScaleCrop>false</ScaleCrop>
  <HeadingPairs>
    <vt:vector size="4" baseType="variant">
      <vt:variant>
        <vt:lpstr>Theme</vt:lpstr>
      </vt:variant>
      <vt:variant>
        <vt:i4>4</vt:i4>
      </vt:variant>
      <vt:variant>
        <vt:lpstr>Slide Titles</vt:lpstr>
      </vt:variant>
      <vt:variant>
        <vt:i4>13</vt:i4>
      </vt:variant>
    </vt:vector>
  </HeadingPairs>
  <TitlesOfParts>
    <vt:vector size="17" baseType="lpstr">
      <vt:lpstr>Cover Slides</vt:lpstr>
      <vt:lpstr>1_Cover Slides</vt:lpstr>
      <vt:lpstr>Master Slide White Header</vt:lpstr>
      <vt:lpstr>Master Slide Gray Header</vt:lpstr>
      <vt:lpstr>McGraw Hill Connect ®</vt:lpstr>
      <vt:lpstr>Make the most of Connect</vt:lpstr>
      <vt:lpstr>Step 1</vt:lpstr>
      <vt:lpstr>Step 2</vt:lpstr>
      <vt:lpstr>Step 3</vt:lpstr>
      <vt:lpstr>Step 4</vt:lpstr>
      <vt:lpstr>Step 5</vt:lpstr>
      <vt:lpstr>Step 6</vt:lpstr>
      <vt:lpstr>Step 7</vt:lpstr>
      <vt:lpstr>Support and Resources</vt:lpstr>
      <vt:lpstr>Study on your Smartphone or Tablet</vt:lpstr>
      <vt:lpstr>QUESTIONS?</vt:lpstr>
      <vt:lpstr>McGraw Hill Connect and Proctorio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Moodle or other LMS with Inclusive Access Integration</dc:title>
  <dc:creator>Herrig, Meghan</dc:creator>
  <cp:lastModifiedBy>Herrig, Meghan</cp:lastModifiedBy>
  <cp:revision>10</cp:revision>
  <dcterms:created xsi:type="dcterms:W3CDTF">2022-02-17T20:16:12Z</dcterms:created>
  <dcterms:modified xsi:type="dcterms:W3CDTF">2024-04-30T23:02:28Z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