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19"/>
  </p:notesMasterIdLst>
  <p:handoutMasterIdLst>
    <p:handoutMasterId r:id="rId20"/>
  </p:handoutMasterIdLst>
  <p:sldIdLst>
    <p:sldId id="461" r:id="rId8"/>
    <p:sldId id="633" r:id="rId9"/>
    <p:sldId id="637" r:id="rId10"/>
    <p:sldId id="562" r:id="rId11"/>
    <p:sldId id="640" r:id="rId12"/>
    <p:sldId id="641" r:id="rId13"/>
    <p:sldId id="642" r:id="rId14"/>
    <p:sldId id="643" r:id="rId15"/>
    <p:sldId id="645" r:id="rId16"/>
    <p:sldId id="644" r:id="rId17"/>
    <p:sldId id="64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5FBBE4-AABB-4DA5-83C6-ADE369F631EE}" v="36" dt="2024-04-22T15:48:03.1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1" autoAdjust="0"/>
    <p:restoredTop sz="94249" autoAdjust="0"/>
  </p:normalViewPr>
  <p:slideViewPr>
    <p:cSldViewPr snapToGrid="0">
      <p:cViewPr varScale="1">
        <p:scale>
          <a:sx n="62" d="100"/>
          <a:sy n="62" d="100"/>
        </p:scale>
        <p:origin x="84" y="198"/>
      </p:cViewPr>
      <p:guideLst/>
    </p:cSldViewPr>
  </p:slideViewPr>
  <p:outlineViewPr>
    <p:cViewPr>
      <p:scale>
        <a:sx n="33" d="100"/>
        <a:sy n="33" d="100"/>
      </p:scale>
      <p:origin x="0" y="-125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2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3" indent="-1587"/>
            <a:r>
              <a:rPr lang="en-US" sz="2000" dirty="0"/>
              <a:t>Download for iOS: </a:t>
            </a:r>
            <a:r>
              <a:rPr lang="en-US" sz="2000" dirty="0">
                <a:solidFill>
                  <a:srgbClr val="9F2241"/>
                </a:solidFill>
              </a:rPr>
              <a:t>https://</a:t>
            </a:r>
            <a:r>
              <a:rPr lang="en-US" sz="2000" dirty="0" err="1">
                <a:solidFill>
                  <a:srgbClr val="9F2241"/>
                </a:solidFill>
              </a:rPr>
              <a:t>apple.co</a:t>
            </a:r>
            <a:r>
              <a:rPr lang="en-US" sz="2000" dirty="0">
                <a:solidFill>
                  <a:srgbClr val="9F2241"/>
                </a:solidFill>
              </a:rPr>
              <a:t>/2JEwQEy</a:t>
            </a:r>
            <a:endParaRPr lang="en-US" sz="2000" dirty="0"/>
          </a:p>
          <a:p>
            <a:pPr marL="0" lvl="3" indent="-1587"/>
            <a:r>
              <a:rPr lang="en-US" sz="2000" dirty="0"/>
              <a:t>Download for Android: </a:t>
            </a:r>
            <a:r>
              <a:rPr lang="en-US" sz="2000" dirty="0">
                <a:solidFill>
                  <a:srgbClr val="9F2241"/>
                </a:solidFill>
              </a:rPr>
              <a:t>https://</a:t>
            </a:r>
            <a:r>
              <a:rPr lang="en-US" sz="2000" dirty="0" err="1">
                <a:solidFill>
                  <a:srgbClr val="9F2241"/>
                </a:solidFill>
              </a:rPr>
              <a:t>bit.ly</a:t>
            </a:r>
            <a:r>
              <a:rPr lang="en-US" sz="2000" dirty="0">
                <a:solidFill>
                  <a:srgbClr val="9F2241"/>
                </a:solidFill>
              </a:rPr>
              <a:t>/30HTWzS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1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8 – End Slide -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0608CF8-1B61-D844-A42C-BB2894E8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D1C93F-9214-C346-B4ED-6B65FFE16482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B20664-C011-2340-9EBE-3A3DD8D9A927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8649837-791B-F54F-B15D-0C953383410E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2E489CC4-2785-B741-96DE-190812C091EC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Parallelogram 30">
                <a:extLst>
                  <a:ext uri="{FF2B5EF4-FFF2-40B4-BE49-F238E27FC236}">
                    <a16:creationId xmlns:a16="http://schemas.microsoft.com/office/drawing/2014/main" id="{BA7B40E4-23E0-8448-8D81-0766892BB548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A321596-206C-544D-8D9A-8C97B63897CD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3DD950-F20F-E744-9172-FA688F223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E6A680-1AF5-C144-B4DE-807112DE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tx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112C57-0DFA-1743-851B-F02C4D92D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Logo">
            <a:extLst>
              <a:ext uri="{FF2B5EF4-FFF2-40B4-BE49-F238E27FC236}">
                <a16:creationId xmlns:a16="http://schemas.microsoft.com/office/drawing/2014/main" id="{5F5DDBB8-CA67-BC41-A010-9BCF4C9D9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36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ltiethnic group of kids sitting on floor in circle around the teacher and listening a story.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lose-up of girl wearing eyeglasses writing on whiteboard in classroom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of young students doing school assignment in library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39971-FD1F-204B-A440-857CE860D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69D100-C0C3-8B45-871B-16CA13BA1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06260A1-D8F9-D145-91B4-8D2E606282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B543B1AB-0192-E84D-B74D-B69B3213F0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0DA8D9E6-4C45-C04B-842D-E5630BC4C5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8AD6311-DD3E-8F49-B64B-A6D96D4050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">
            <a:extLst>
              <a:ext uri="{FF2B5EF4-FFF2-40B4-BE49-F238E27FC236}">
                <a16:creationId xmlns:a16="http://schemas.microsoft.com/office/drawing/2014/main" id="{10F501FB-E404-7146-8AF1-AE82745FD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38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55" Type="http://schemas.openxmlformats.org/officeDocument/2006/relationships/slideLayout" Target="../slideLayouts/slideLayout72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70.xml"/><Relationship Id="rId58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56" Type="http://schemas.openxmlformats.org/officeDocument/2006/relationships/slideLayout" Target="../slideLayouts/slideLayout73.xml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Relationship Id="rId54" Type="http://schemas.openxmlformats.org/officeDocument/2006/relationships/slideLayout" Target="../slideLayouts/slideLayout71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Relationship Id="rId57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slideLayout" Target="../slideLayouts/slideLayout69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1" r:id="rId9"/>
    <p:sldLayoutId id="2147483892" r:id="rId10"/>
    <p:sldLayoutId id="2147483902" r:id="rId11"/>
    <p:sldLayoutId id="2147483889" r:id="rId12"/>
    <p:sldLayoutId id="2147483947" r:id="rId13"/>
    <p:sldLayoutId id="2147483948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64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www.supportateverystep.com" TargetMode="Externa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0C3BDEE-DC7B-D24B-B4CA-F025E93B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Connect Student Registration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16CAC0-9780-A842-B3B7-30BE4ECB68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2983" y="4075415"/>
            <a:ext cx="4533631" cy="7239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Canvas LTIA with </a:t>
            </a:r>
            <a:r>
              <a:rPr lang="en-US" dirty="0"/>
              <a:t>Inclusive Access</a:t>
            </a:r>
          </a:p>
        </p:txBody>
      </p:sp>
      <p:pic>
        <p:nvPicPr>
          <p:cNvPr id="5" name="Picture Placeholder 4" descr="Portrait of happy man standing against ivy wall.">
            <a:extLst>
              <a:ext uri="{FF2B5EF4-FFF2-40B4-BE49-F238E27FC236}">
                <a16:creationId xmlns:a16="http://schemas.microsoft.com/office/drawing/2014/main" id="{E0DAD9F7-E266-0C42-944E-92E7EA62BDA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9041" y="1292831"/>
            <a:ext cx="4313709" cy="5565169"/>
          </a:xfrm>
        </p:spPr>
      </p:pic>
    </p:spTree>
    <p:extLst>
      <p:ext uri="{BB962C8B-B14F-4D97-AF65-F5344CB8AC3E}">
        <p14:creationId xmlns:p14="http://schemas.microsoft.com/office/powerpoint/2010/main" val="204544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49EE11-9AF4-7ED3-229F-99A3E3A25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C6DCD-29F0-306A-F8EC-2B0F7377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8E28A7-2349-0D4C-2E83-F86E8965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4F2D0DB-6E58-BDBA-60F4-5985992E5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12257" b="122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8848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7D6144-577B-E39C-C183-112746D0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-365379"/>
            <a:ext cx="10750091" cy="3653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Connect + </a:t>
            </a:r>
            <a:r>
              <a:rPr lang="en-US" dirty="0" err="1"/>
              <a:t>Proctorio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3AC774-ABE7-5A2A-8EFD-FBB495782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Connect + </a:t>
            </a:r>
            <a:r>
              <a:rPr lang="en-US" dirty="0" err="1"/>
              <a:t>Proctorio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A2C5B-7C9C-4842-4F9E-7DF95CEB2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8C9D2-FE5B-C6DA-42A1-463D8DF98F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73" y="2753032"/>
            <a:ext cx="6053560" cy="31936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Arial"/>
              </a:rPr>
              <a:t>If your instructor uses remote proctoring for this course...</a:t>
            </a:r>
          </a:p>
          <a:p>
            <a:pPr marL="0" indent="0">
              <a:buNone/>
            </a:pPr>
            <a:endParaRPr lang="en-US" dirty="0"/>
          </a:p>
          <a:p>
            <a:pPr marL="342900" indent="-342900"/>
            <a:r>
              <a:rPr lang="en-US" dirty="0">
                <a:cs typeface="Arial"/>
              </a:rPr>
              <a:t>Proctoring and/or browser-locking services will be used within your Connect assignments.</a:t>
            </a:r>
          </a:p>
          <a:p>
            <a:pPr marL="342900" indent="-342900"/>
            <a:r>
              <a:rPr lang="en-US" dirty="0">
                <a:cs typeface="Arial"/>
              </a:rPr>
              <a:t>Equipment needed may include a webcam and/or microphone.</a:t>
            </a:r>
          </a:p>
          <a:p>
            <a:pPr marL="342900" indent="-342900"/>
            <a:r>
              <a:rPr lang="en-US" dirty="0">
                <a:cs typeface="Arial"/>
              </a:rPr>
              <a:t>Payment may be required.</a:t>
            </a:r>
          </a:p>
          <a:p>
            <a:pPr marL="342900" indent="-342900"/>
            <a:r>
              <a:rPr lang="en-US" dirty="0">
                <a:cs typeface="Arial"/>
              </a:rPr>
              <a:t>A practiced proctored assignment may be available</a:t>
            </a:r>
          </a:p>
          <a:p>
            <a:pPr marL="342900" indent="-342900"/>
            <a:r>
              <a:rPr lang="en-US" dirty="0">
                <a:cs typeface="Arial"/>
              </a:rPr>
              <a:t>Additional information regarding proctoring may be included in the syllabus.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624E0-D883-84D8-CA1C-F5A3518D3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004" y="1817247"/>
            <a:ext cx="2948177" cy="5069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A014F7-89CB-CA85-81F9-F1A809662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127155"/>
            <a:ext cx="7035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3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3FE1853-B9C5-6E4E-ACAA-990E08C8A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B8EE39D-69D6-F34A-95A8-5F9222AC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3" y="1056671"/>
            <a:ext cx="4192205" cy="7482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Make the Most of Connect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DE3B194E-3953-AF40-AEA2-E2DFC0B3B5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3003" y="1889231"/>
            <a:ext cx="6888419" cy="477851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Stay Organized 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sz="1800" dirty="0"/>
              <a:t>Digital Course Planner has all your upcoming Connect assignments in one place, and you can customize calendar alerts </a:t>
            </a:r>
          </a:p>
          <a:p>
            <a:pPr>
              <a:spcAft>
                <a:spcPts val="600"/>
              </a:spcAft>
            </a:pPr>
            <a:r>
              <a:rPr lang="en-US" b="1" dirty="0"/>
              <a:t>Focus On What Matters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sz="1800" dirty="0"/>
              <a:t>Use Reports to track your performance and your understanding of key concepts</a:t>
            </a:r>
          </a:p>
          <a:p>
            <a:pPr>
              <a:spcAft>
                <a:spcPts val="600"/>
              </a:spcAft>
            </a:pPr>
            <a:r>
              <a:rPr lang="en-US" b="1" dirty="0"/>
              <a:t>Learn On-the-Go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Download the free </a:t>
            </a:r>
            <a:r>
              <a:rPr lang="en-US" sz="1800" dirty="0" err="1">
                <a:latin typeface="Arial"/>
                <a:cs typeface="Arial"/>
              </a:rPr>
              <a:t>ReadAnywhere</a:t>
            </a:r>
            <a:r>
              <a:rPr lang="en-US" sz="1800" dirty="0">
                <a:latin typeface="Arial"/>
                <a:cs typeface="Arial"/>
              </a:rPr>
              <a:t> app to take your eBook* and </a:t>
            </a:r>
            <a:r>
              <a:rPr lang="en-US" sz="1800" dirty="0" err="1">
                <a:latin typeface="Arial"/>
                <a:cs typeface="Arial"/>
              </a:rPr>
              <a:t>SmartBook</a:t>
            </a:r>
            <a:r>
              <a:rPr lang="en-US" sz="1800" dirty="0">
                <a:latin typeface="Arial"/>
                <a:cs typeface="Arial"/>
              </a:rPr>
              <a:t>* with you – online and offline</a:t>
            </a:r>
          </a:p>
          <a:p>
            <a:pPr marL="234950" indent="-234950"/>
            <a:endParaRPr lang="en-US" sz="1400" dirty="0"/>
          </a:p>
          <a:p>
            <a:pPr marL="234950" indent="-234950"/>
            <a:r>
              <a:rPr lang="en-US" sz="1400" dirty="0">
                <a:latin typeface="Arial"/>
                <a:cs typeface="Arial"/>
              </a:rPr>
              <a:t>*  </a:t>
            </a:r>
            <a:r>
              <a:rPr lang="en-US" sz="1400" i="1" dirty="0" err="1">
                <a:latin typeface="Arial"/>
                <a:cs typeface="Arial"/>
              </a:rPr>
              <a:t>ReadAnywhere</a:t>
            </a:r>
            <a:r>
              <a:rPr lang="en-US" sz="1400" i="1" dirty="0">
                <a:latin typeface="Arial"/>
                <a:cs typeface="Arial"/>
              </a:rPr>
              <a:t> supports newer eBooks and </a:t>
            </a:r>
            <a:r>
              <a:rPr lang="en-US" sz="1400" i="1" dirty="0" err="1">
                <a:latin typeface="Arial"/>
                <a:cs typeface="Arial"/>
              </a:rPr>
              <a:t>SmartBook</a:t>
            </a:r>
            <a:r>
              <a:rPr lang="en-US" sz="1400" i="1" dirty="0">
                <a:latin typeface="Arial"/>
                <a:cs typeface="Arial"/>
              </a:rPr>
              <a:t>. May not be available in your Connect course.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8" name="Picture Placeholder 24" descr="A person with curly hair and a polka dot shirt smiling.&#10;">
            <a:extLst>
              <a:ext uri="{FF2B5EF4-FFF2-40B4-BE49-F238E27FC236}">
                <a16:creationId xmlns:a16="http://schemas.microsoft.com/office/drawing/2014/main" id="{907F88BD-18FE-E24F-9883-E7B95D8995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44"/>
          <a:stretch/>
        </p:blipFill>
        <p:spPr>
          <a:xfrm>
            <a:off x="7583214" y="1731516"/>
            <a:ext cx="2933700" cy="51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5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25B5EB2-748F-274D-BAE2-727EBF3F3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682672" y="202497"/>
            <a:ext cx="4114800" cy="3319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A9367D-3EE6-1B44-B9E0-0A64B672F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A2FEDCF-FCD2-2B4B-A386-61431FBF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1755386"/>
            <a:ext cx="5729288" cy="599716"/>
          </a:xfrm>
        </p:spPr>
        <p:txBody>
          <a:bodyPr/>
          <a:lstStyle/>
          <a:p>
            <a:r>
              <a:rPr lang="en-US" dirty="0"/>
              <a:t>Step 1 – Access your Course </a:t>
            </a:r>
          </a:p>
        </p:txBody>
      </p:sp>
      <p:pic>
        <p:nvPicPr>
          <p:cNvPr id="19" name="Picture Placeholder 18" descr="Student in computer lab typing on laptop.">
            <a:extLst>
              <a:ext uri="{FF2B5EF4-FFF2-40B4-BE49-F238E27FC236}">
                <a16:creationId xmlns:a16="http://schemas.microsoft.com/office/drawing/2014/main" id="{9F5137C4-2C5B-E442-8B6C-D5E04E7411D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375" y="1749425"/>
            <a:ext cx="4122250" cy="4092575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18E66C-1E34-AD40-A7BD-2E73535F1D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3400" y="2508545"/>
            <a:ext cx="7081838" cy="33286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Login into your Canvas account and navigate to your course.  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If you are not sure if you have a Canvas account, check with your instructor.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3BB00A3-350D-26F7-C3D7-C1FB3EB05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363" y="1666769"/>
            <a:ext cx="7904670" cy="3588913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2 - </a:t>
            </a:r>
            <a:r>
              <a:rPr lang="en-US" b="0" dirty="0"/>
              <a:t>Navigate to a Connect assignment link and click on it.   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15997F-46CA-65F2-5CA5-E8C42E784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0911" y="3591963"/>
            <a:ext cx="3771337" cy="8809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3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 – </a:t>
            </a:r>
            <a:r>
              <a:rPr lang="en-US" b="0" dirty="0"/>
              <a:t>Click </a:t>
            </a:r>
            <a:r>
              <a:rPr lang="en-US" dirty="0"/>
              <a:t>Begin</a:t>
            </a:r>
            <a:r>
              <a:rPr lang="en-US" b="0" dirty="0"/>
              <a:t>.   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C3AE3D-B984-B53D-7167-7A86E18B7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08" y="1533544"/>
            <a:ext cx="8061083" cy="44053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15997F-46CA-65F2-5CA5-E8C42E784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95056" y="4727865"/>
            <a:ext cx="1288472" cy="5965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6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4 - Sign In </a:t>
            </a:r>
            <a:r>
              <a:rPr lang="en-US" b="0" dirty="0"/>
              <a:t>with an existing Connect account or </a:t>
            </a:r>
            <a:r>
              <a:rPr lang="en-US" dirty="0"/>
              <a:t>Create Account</a:t>
            </a:r>
            <a:r>
              <a:rPr lang="en-US" b="0" dirty="0"/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2F7863-8697-611D-9AE1-47697124D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3"/>
          <a:stretch/>
        </p:blipFill>
        <p:spPr>
          <a:xfrm>
            <a:off x="1115291" y="1659466"/>
            <a:ext cx="8880764" cy="4415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8C7BCB-EAC6-D73D-BFF5-B444843F0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315" y="5499099"/>
            <a:ext cx="2886196" cy="24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5 - </a:t>
            </a:r>
            <a:r>
              <a:rPr lang="en-US" b="0" dirty="0"/>
              <a:t>Click </a:t>
            </a:r>
            <a:r>
              <a:rPr lang="en-US" dirty="0"/>
              <a:t>Confirm. </a:t>
            </a:r>
            <a:r>
              <a:rPr lang="en-US" b="0" dirty="0"/>
              <a:t>You are now registered.</a:t>
            </a:r>
          </a:p>
        </p:txBody>
      </p:sp>
      <p:pic>
        <p:nvPicPr>
          <p:cNvPr id="4" name="Picture 3" descr="Image shows course confirmation page. If the course information is correct click on the red rectangular box that says Confirm. ">
            <a:extLst>
              <a:ext uri="{FF2B5EF4-FFF2-40B4-BE49-F238E27FC236}">
                <a16:creationId xmlns:a16="http://schemas.microsoft.com/office/drawing/2014/main" id="{EAF9D946-0341-D63E-E86E-F823A3DBE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02" y="1850235"/>
            <a:ext cx="9116629" cy="36569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99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79EBBA-D0CF-A914-858D-44B4C0CEF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82672" y="202497"/>
            <a:ext cx="4114800" cy="33193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EB7BA50-7682-AE9B-499A-975E46DF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18194" y="267700"/>
            <a:ext cx="2493543" cy="211306"/>
          </a:xfrm>
        </p:spPr>
        <p:txBody>
          <a:bodyPr/>
          <a:lstStyle/>
          <a:p>
            <a:r>
              <a:rPr lang="en-US" dirty="0"/>
              <a:t>Support and Resources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E0DDD1EC-EE75-25D1-2F3F-073E07E1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50" y="1404902"/>
            <a:ext cx="5729288" cy="599716"/>
          </a:xfrm>
        </p:spPr>
        <p:txBody>
          <a:bodyPr/>
          <a:lstStyle/>
          <a:p>
            <a:r>
              <a:rPr lang="en-US" dirty="0"/>
              <a:t>Tech Support &amp; FAQ: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7AE56F5-126F-D18B-7CCE-183DD94367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06850" y="2305229"/>
            <a:ext cx="5729288" cy="3699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ts val="0"/>
              </a:spcBef>
            </a:pPr>
            <a:endParaRPr lang="en-US" sz="2800" dirty="0">
              <a:latin typeface="Arial Black"/>
            </a:endParaRPr>
          </a:p>
          <a:p>
            <a:pPr lvl="0">
              <a:spcBef>
                <a:spcPts val="0"/>
              </a:spcBef>
            </a:pPr>
            <a:r>
              <a:rPr lang="en-US" sz="2800" b="1" dirty="0">
                <a:latin typeface="Arial"/>
                <a:cs typeface="Arial"/>
              </a:rPr>
              <a:t>CALL: </a:t>
            </a:r>
            <a:r>
              <a:rPr lang="en-US" sz="2800" dirty="0">
                <a:latin typeface="Arial"/>
                <a:cs typeface="Arial"/>
              </a:rPr>
              <a:t>(800) 331-5094</a:t>
            </a:r>
          </a:p>
          <a:p>
            <a:pPr lvl="0">
              <a:spcBef>
                <a:spcPts val="0"/>
              </a:spcBef>
            </a:pPr>
            <a:endParaRPr lang="en-US" sz="2800" dirty="0"/>
          </a:p>
          <a:p>
            <a:pPr lvl="0">
              <a:spcBef>
                <a:spcPts val="0"/>
              </a:spcBef>
            </a:pPr>
            <a:r>
              <a:rPr lang="en-US" sz="2800" b="1" dirty="0">
                <a:latin typeface="Arial"/>
                <a:cs typeface="Arial"/>
              </a:rPr>
              <a:t>EMAIL &amp; CHAT: </a:t>
            </a:r>
            <a:r>
              <a:rPr lang="en-US" sz="2800" dirty="0">
                <a:latin typeface="Arial"/>
                <a:cs typeface="Arial"/>
              </a:rPr>
              <a:t>mhhe.com/support</a:t>
            </a:r>
          </a:p>
          <a:p>
            <a:pPr lvl="0"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b="1" dirty="0">
                <a:latin typeface="Arial"/>
                <a:cs typeface="Arial"/>
                <a:hlinkClick r:id="rId2"/>
              </a:rPr>
              <a:t>www.supportateverystep.com</a:t>
            </a:r>
            <a:r>
              <a:rPr lang="en-US" sz="2800" b="1" dirty="0">
                <a:latin typeface="Arial"/>
                <a:cs typeface="Arial"/>
              </a:rPr>
              <a:t> </a:t>
            </a:r>
            <a:endParaRPr lang="en-US" sz="2800"/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261B2C55-4C18-14CF-3849-71098AE66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/>
          <a:srcRect l="30421" r="22670" b="-1"/>
          <a:stretch/>
        </p:blipFill>
        <p:spPr>
          <a:xfrm>
            <a:off x="20" y="728663"/>
            <a:ext cx="2971780" cy="6129337"/>
          </a:xfrm>
          <a:noFill/>
        </p:spPr>
      </p:pic>
    </p:spTree>
    <p:extLst>
      <p:ext uri="{BB962C8B-B14F-4D97-AF65-F5344CB8AC3E}">
        <p14:creationId xmlns:p14="http://schemas.microsoft.com/office/powerpoint/2010/main" val="294600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9BC1B-1092-0758-08A9-29549F47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A15E5-D710-A4D2-5912-F4CD13BA5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ReadAnywhere</a:t>
            </a:r>
            <a:r>
              <a:rPr lang="en-US" dirty="0"/>
              <a:t> App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31974C-EF78-54E2-7B0C-2023362A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on Your Smartphone or Tablet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93ECF7-3881-327A-C351-3064E3CFA0C0}"/>
              </a:ext>
            </a:extLst>
          </p:cNvPr>
          <p:cNvSpPr txBox="1"/>
          <p:nvPr/>
        </p:nvSpPr>
        <p:spPr>
          <a:xfrm>
            <a:off x="629711" y="1671483"/>
            <a:ext cx="83355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App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Download the free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 to your Android or iOS smartphone or tablet and access your course eBook for offline study access anytime, anywhere.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1 million students and instructors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downloaded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app which has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4.7 rating on the App Store.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Connect Tablet App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Login to Connect on your tablet browser and then add it to your home screen to complete assignments with ease – including pinch, pan, and zoom capability as you work.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*The Connect Tablet App is not recommended for smartphone use.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4528E9-AB14-50E4-0C27-0720D2B39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897" y="2644024"/>
            <a:ext cx="3233392" cy="204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33135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63A5EBD6-30F4-4FE0-AC41-75489143B3C8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E4C73023-2232-4BAD-B702-B1B19CC699FE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998719B8-81E1-401C-B16F-AAC46DC65149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A27ECE6A-52C4-4240-A110-322E83625E8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83251b-4d3b-4580-8981-be5e2b08b791" xsi:nil="true"/>
    <lcf76f155ced4ddcb4097134ff3c332f xmlns="55eee036-b312-4691-be2e-efe9fdaf173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E0A33D-E842-485E-9584-2BAE6B1E24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eee036-b312-4691-be2e-efe9fdaf1737"/>
    <ds:schemaRef ds:uri="4f83251b-4d3b-4580-8981-be5e2b08b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FB1409-6A3F-404B-9217-7ED1FD83E38F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f83251b-4d3b-4580-8981-be5e2b08b791"/>
    <ds:schemaRef ds:uri="55eee036-b312-4691-be2e-efe9fdaf173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 Slides</Template>
  <TotalTime>413</TotalTime>
  <Words>443</Words>
  <Application>Microsoft Office PowerPoint</Application>
  <PresentationFormat>Widescreen</PresentationFormat>
  <Paragraphs>71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Cover Slides</vt:lpstr>
      <vt:lpstr>1_Cover Slides</vt:lpstr>
      <vt:lpstr>Master Slide White Header</vt:lpstr>
      <vt:lpstr>Master Slide Gray Header</vt:lpstr>
      <vt:lpstr>Connect Student Registration</vt:lpstr>
      <vt:lpstr>Make the Most of Connect</vt:lpstr>
      <vt:lpstr>Step 1 – Access your Course </vt:lpstr>
      <vt:lpstr>Step 2 - Navigate to a Connect assignment link and click on it.    </vt:lpstr>
      <vt:lpstr>Step 3 – Click Begin.    </vt:lpstr>
      <vt:lpstr>Step 4 - Sign In with an existing Connect account or Create Account. </vt:lpstr>
      <vt:lpstr>Step 5 - Click Confirm. You are now registered.</vt:lpstr>
      <vt:lpstr>Tech Support &amp; FAQ:</vt:lpstr>
      <vt:lpstr>Study on Your Smartphone or Tablet</vt:lpstr>
      <vt:lpstr>Questions? </vt:lpstr>
      <vt:lpstr>Connect + Proctorio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 with Inclusive Access</dc:title>
  <dc:creator>Anderson, Bailey</dc:creator>
  <cp:lastModifiedBy>Herrig, Meghan</cp:lastModifiedBy>
  <cp:revision>27</cp:revision>
  <dcterms:created xsi:type="dcterms:W3CDTF">2021-11-15T15:49:48Z</dcterms:created>
  <dcterms:modified xsi:type="dcterms:W3CDTF">2024-05-06T15:22:36Z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</Properties>
</file>