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19"/>
  </p:notesMasterIdLst>
  <p:handoutMasterIdLst>
    <p:handoutMasterId r:id="rId20"/>
  </p:handoutMasterIdLst>
  <p:sldIdLst>
    <p:sldId id="462" r:id="rId8"/>
    <p:sldId id="671" r:id="rId9"/>
    <p:sldId id="659" r:id="rId10"/>
    <p:sldId id="670" r:id="rId11"/>
    <p:sldId id="662" r:id="rId12"/>
    <p:sldId id="664" r:id="rId13"/>
    <p:sldId id="665" r:id="rId14"/>
    <p:sldId id="663" r:id="rId15"/>
    <p:sldId id="674" r:id="rId16"/>
    <p:sldId id="672" r:id="rId17"/>
    <p:sldId id="6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FEFEB-A8B8-410A-962B-2D32C4C37800}" v="1" dt="2024-04-22T15:43:59.022"/>
    <p1510:client id="{BE1A896C-B512-464B-2BFA-E2B475D155D7}" v="21" dt="2024-04-24T14:28:01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54" d="100"/>
          <a:sy n="54" d="100"/>
        </p:scale>
        <p:origin x="78" y="17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5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0.emf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2" r:id="rId9"/>
    <p:sldLayoutId id="2147483902" r:id="rId10"/>
    <p:sldLayoutId id="2147483889" r:id="rId11"/>
    <p:sldLayoutId id="214748394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McGraw Hill Template</a:t>
            </a:r>
          </a:p>
          <a:p>
            <a:pPr lvl="1"/>
            <a:r>
              <a:rPr lang="en-US" dirty="0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lvl="3"/>
            <a:r>
              <a:rPr lang="en-US" dirty="0"/>
              <a:t>McGraw Hill Template</a:t>
            </a:r>
          </a:p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  <p:sldLayoutId id="214748396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ateverystep.com/" TargetMode="External"/><Relationship Id="rId2" Type="http://schemas.openxmlformats.org/officeDocument/2006/relationships/hyperlink" Target="http://www.mhhe.com/SUPPORT" TargetMode="Externa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3.xml"/><Relationship Id="rId4" Type="http://schemas.openxmlformats.org/officeDocument/2006/relationships/image" Target="cid:6CF5239E-367F-4054-B979-CBE07B6AF7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9C857-E79A-F545-BAB3-908AA67D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McGraw Hill Connect ®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FD6EFB-269E-194A-A965-948F2D8D67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Student Registration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F26C10-15BC-1541-80F0-D47778F796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8087" y="4122407"/>
            <a:ext cx="4887913" cy="723986"/>
          </a:xfrm>
        </p:spPr>
        <p:txBody>
          <a:bodyPr/>
          <a:lstStyle/>
          <a:p>
            <a:r>
              <a:rPr lang="en-US" dirty="0"/>
              <a:t>Blackboard Ultra with LTIA and Inclusive Access Deep Integration</a:t>
            </a:r>
          </a:p>
        </p:txBody>
      </p:sp>
    </p:spTree>
    <p:extLst>
      <p:ext uri="{BB962C8B-B14F-4D97-AF65-F5344CB8AC3E}">
        <p14:creationId xmlns:p14="http://schemas.microsoft.com/office/powerpoint/2010/main" val="143142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524" y="1440999"/>
            <a:ext cx="2295201" cy="693902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117475"/>
            <a:ext cx="4114800" cy="33178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THANKS FOR REGISTERING!</a:t>
            </a:r>
          </a:p>
        </p:txBody>
      </p:sp>
    </p:spTree>
    <p:extLst>
      <p:ext uri="{BB962C8B-B14F-4D97-AF65-F5344CB8AC3E}">
        <p14:creationId xmlns:p14="http://schemas.microsoft.com/office/powerpoint/2010/main" val="236626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756B-A030-478A-B3E8-1ECC1E50D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-365379"/>
            <a:ext cx="10750091" cy="3653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McGraw Hill Connect and </a:t>
            </a:r>
            <a:r>
              <a:rPr lang="en-US" dirty="0" err="1"/>
              <a:t>Proctorio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58" y="1796197"/>
            <a:ext cx="10832708" cy="43740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If your instructor uses remote proctoring for this course...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Proctoring and/or browser-locking services will be used within your Connect assignments.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Equipment needed may include a webcam and/or microphone.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Payment may be required.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 practiced proctored assignment may be available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Additional information regarding proctoring may be included in the syllabus.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089A1-7567-452C-AA0A-9759D470A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58" y="747412"/>
            <a:ext cx="7034840" cy="10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7" y="190253"/>
            <a:ext cx="5113497" cy="365125"/>
          </a:xfrm>
        </p:spPr>
        <p:txBody>
          <a:bodyPr/>
          <a:lstStyle/>
          <a:p>
            <a:r>
              <a:rPr lang="en-US"/>
              <a:t>Blackboard Ultra with LTIA and Inclusive Access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Make the most of Connect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Stay Organized </a:t>
            </a:r>
          </a:p>
          <a:p>
            <a:pPr marL="573088"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Course Planner has all your upcoming Connect assignments in one place and you can customize calendar alerts </a:t>
            </a:r>
          </a:p>
          <a:p>
            <a:pPr lvl="1" indent="0">
              <a:spcAft>
                <a:spcPts val="600"/>
              </a:spcAft>
              <a:buNone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What Matters</a:t>
            </a:r>
          </a:p>
          <a:p>
            <a:pPr marL="573088"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Reports to track your performance and your understanding of key concepts</a:t>
            </a:r>
          </a:p>
          <a:p>
            <a:pPr marL="573088" lvl="1" indent="-342900"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On-the-Go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Download the free </a:t>
            </a:r>
            <a:r>
              <a:rPr lang="en-US" dirty="0" err="1">
                <a:latin typeface="Arial"/>
                <a:cs typeface="Arial"/>
              </a:rPr>
              <a:t>ReadAnywhere</a:t>
            </a:r>
            <a:r>
              <a:rPr lang="en-US" dirty="0">
                <a:latin typeface="Arial"/>
                <a:cs typeface="Arial"/>
              </a:rPr>
              <a:t> app to take your eBook* and </a:t>
            </a:r>
            <a:r>
              <a:rPr lang="en-US" dirty="0" err="1">
                <a:latin typeface="Arial"/>
                <a:cs typeface="Arial"/>
              </a:rPr>
              <a:t>SmartBook</a:t>
            </a:r>
            <a:r>
              <a:rPr lang="en-US" dirty="0">
                <a:latin typeface="Arial"/>
                <a:cs typeface="Arial"/>
              </a:rPr>
              <a:t>* with you – online and offline</a:t>
            </a:r>
          </a:p>
          <a:p>
            <a:pPr lvl="1" indent="0"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34950"/>
            <a:r>
              <a:rPr lang="en-US" sz="1400" dirty="0">
                <a:latin typeface="Arial"/>
                <a:cs typeface="Arial"/>
              </a:rPr>
              <a:t>*  </a:t>
            </a:r>
            <a:r>
              <a:rPr lang="en-US" sz="1400" i="1" dirty="0" err="1">
                <a:latin typeface="Arial"/>
                <a:cs typeface="Arial"/>
              </a:rPr>
              <a:t>ReadAnywhere</a:t>
            </a:r>
            <a:r>
              <a:rPr lang="en-US" sz="1400" i="1" dirty="0">
                <a:latin typeface="Arial"/>
                <a:cs typeface="Arial"/>
              </a:rPr>
              <a:t> supports newer eBooks and </a:t>
            </a:r>
            <a:r>
              <a:rPr lang="en-US" sz="1400" i="1" dirty="0" err="1">
                <a:latin typeface="Arial"/>
                <a:cs typeface="Arial"/>
              </a:rPr>
              <a:t>SmartBook</a:t>
            </a:r>
            <a:r>
              <a:rPr lang="en-US" sz="1400" i="1" dirty="0">
                <a:latin typeface="Arial"/>
                <a:cs typeface="Arial"/>
              </a:rPr>
              <a:t> - may not be available in your Connect course.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6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5037996" cy="365125"/>
          </a:xfrm>
        </p:spPr>
        <p:txBody>
          <a:bodyPr/>
          <a:lstStyle/>
          <a:p>
            <a:r>
              <a:rPr lang="en-US"/>
              <a:t>Blackboard Ultra with LTIA and Inclusive Access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BD5CE3-3698-47DC-863A-17E7EA65BA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10706101" cy="4373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                </a:t>
            </a:r>
            <a:endParaRPr lang="en-US"/>
          </a:p>
          <a:p>
            <a:r>
              <a:rPr lang="en-US" dirty="0">
                <a:latin typeface="Arial"/>
                <a:cs typeface="Arial"/>
              </a:rPr>
              <a:t>                Login into your Blackboard account and navigate to your course.  </a:t>
            </a:r>
            <a:endParaRPr lang="en-US" dirty="0"/>
          </a:p>
          <a:p>
            <a:r>
              <a:rPr lang="en-US" dirty="0"/>
              <a:t>                </a:t>
            </a:r>
          </a:p>
          <a:p>
            <a:r>
              <a:rPr lang="en-US" dirty="0">
                <a:latin typeface="Arial"/>
                <a:cs typeface="Arial"/>
              </a:rPr>
              <a:t>                                                          If you are not sure if you have a Blackboard account, check with                 your instructor.</a:t>
            </a:r>
          </a:p>
        </p:txBody>
      </p:sp>
      <p:pic>
        <p:nvPicPr>
          <p:cNvPr id="2" name="Picture 1" descr="Student in computer lab typing on laptop.">
            <a:extLst>
              <a:ext uri="{FF2B5EF4-FFF2-40B4-BE49-F238E27FC236}">
                <a16:creationId xmlns:a16="http://schemas.microsoft.com/office/drawing/2014/main" id="{41FA37AB-C451-DB6E-55F9-435A5446D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45" y="1776413"/>
            <a:ext cx="33051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9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5214164" cy="365125"/>
          </a:xfrm>
        </p:spPr>
        <p:txBody>
          <a:bodyPr/>
          <a:lstStyle/>
          <a:p>
            <a:r>
              <a:rPr lang="en-US"/>
              <a:t>Blackboard Ultra with LTIA and Inclusive Access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F9C7FC-B176-4753-BFFF-D17D19320A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4" y="1736725"/>
            <a:ext cx="2988126" cy="4373563"/>
          </a:xfrm>
        </p:spPr>
        <p:txBody>
          <a:bodyPr/>
          <a:lstStyle/>
          <a:p>
            <a:r>
              <a:rPr lang="en-US" dirty="0"/>
              <a:t>Navigate to a Connect assignment link and click on it.    </a:t>
            </a:r>
          </a:p>
        </p:txBody>
      </p:sp>
      <p:grpSp>
        <p:nvGrpSpPr>
          <p:cNvPr id="5" name="Group 4" descr="Screenshot of what the connect assignment looks like in the Blackboard original 9.1 version. ">
            <a:extLst>
              <a:ext uri="{FF2B5EF4-FFF2-40B4-BE49-F238E27FC236}">
                <a16:creationId xmlns:a16="http://schemas.microsoft.com/office/drawing/2014/main" id="{098073ED-0F95-4489-8B30-29244240216F}"/>
              </a:ext>
            </a:extLst>
          </p:cNvPr>
          <p:cNvGrpSpPr/>
          <p:nvPr/>
        </p:nvGrpSpPr>
        <p:grpSpPr>
          <a:xfrm>
            <a:off x="5076786" y="1606264"/>
            <a:ext cx="4245870" cy="2324835"/>
            <a:chOff x="5076786" y="1638973"/>
            <a:chExt cx="4245870" cy="2324835"/>
          </a:xfrm>
        </p:grpSpPr>
        <p:pic>
          <p:nvPicPr>
            <p:cNvPr id="9" name="Picture 8" descr="Image of Connect Assignment Link">
              <a:extLst>
                <a:ext uri="{FF2B5EF4-FFF2-40B4-BE49-F238E27FC236}">
                  <a16:creationId xmlns:a16="http://schemas.microsoft.com/office/drawing/2014/main" id="{3CA6771D-1C78-4628-8DA2-15C7E1DCF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6786" y="1946750"/>
              <a:ext cx="4163314" cy="201705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C8D231-48B3-4151-8F49-7C546EF5FD2F}"/>
                </a:ext>
              </a:extLst>
            </p:cNvPr>
            <p:cNvSpPr txBox="1"/>
            <p:nvPr/>
          </p:nvSpPr>
          <p:spPr>
            <a:xfrm>
              <a:off x="7158443" y="1638973"/>
              <a:ext cx="2164213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/>
                <a:t>9.1/Original Course View</a:t>
              </a:r>
              <a:endParaRPr lang="en-US" sz="1400" dirty="0">
                <a:cs typeface="Arial"/>
              </a:endParaRPr>
            </a:p>
          </p:txBody>
        </p:sp>
      </p:grpSp>
      <p:grpSp>
        <p:nvGrpSpPr>
          <p:cNvPr id="16" name="Group 15" descr="Screenshot of what the assignment link looks like in the Blackboard Ultra course view">
            <a:extLst>
              <a:ext uri="{FF2B5EF4-FFF2-40B4-BE49-F238E27FC236}">
                <a16:creationId xmlns:a16="http://schemas.microsoft.com/office/drawing/2014/main" id="{5432C4B5-886E-40A2-8894-3FF25E18D592}"/>
              </a:ext>
            </a:extLst>
          </p:cNvPr>
          <p:cNvGrpSpPr/>
          <p:nvPr/>
        </p:nvGrpSpPr>
        <p:grpSpPr>
          <a:xfrm>
            <a:off x="5076786" y="4151867"/>
            <a:ext cx="6307178" cy="2305325"/>
            <a:chOff x="5076786" y="4151867"/>
            <a:chExt cx="6307178" cy="2305325"/>
          </a:xfrm>
        </p:grpSpPr>
        <p:pic>
          <p:nvPicPr>
            <p:cNvPr id="11" name="Picture 10" descr="Image of Connect Assignment Link">
              <a:extLst>
                <a:ext uri="{FF2B5EF4-FFF2-40B4-BE49-F238E27FC236}">
                  <a16:creationId xmlns:a16="http://schemas.microsoft.com/office/drawing/2014/main" id="{8AEBE064-234E-43E0-A038-1B24D4931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6786" y="4459644"/>
              <a:ext cx="6117488" cy="199754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0CB13F-4F43-41D4-A670-7A1EB978750F}"/>
                </a:ext>
              </a:extLst>
            </p:cNvPr>
            <p:cNvSpPr txBox="1"/>
            <p:nvPr/>
          </p:nvSpPr>
          <p:spPr>
            <a:xfrm>
              <a:off x="9658982" y="4151867"/>
              <a:ext cx="172498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/>
                <a:t>Ultra Course View</a:t>
              </a:r>
              <a:endParaRPr lang="en-US" sz="1400" dirty="0"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63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7" y="190253"/>
            <a:ext cx="5130275" cy="365125"/>
          </a:xfrm>
        </p:spPr>
        <p:txBody>
          <a:bodyPr/>
          <a:lstStyle/>
          <a:p>
            <a:r>
              <a:rPr lang="en-US"/>
              <a:t>Blackboard Ultra with LTIA and Inclusive Access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b="1" dirty="0"/>
              <a:t>Begin</a:t>
            </a:r>
            <a:r>
              <a:rPr lang="en-US" dirty="0"/>
              <a:t>. </a:t>
            </a:r>
          </a:p>
        </p:txBody>
      </p:sp>
      <p:pic>
        <p:nvPicPr>
          <p:cNvPr id="9" name="Picture 8" descr="Image shows Connect prompt where there is a blue rectangular box where you will click to begin registration. ">
            <a:extLst>
              <a:ext uri="{FF2B5EF4-FFF2-40B4-BE49-F238E27FC236}">
                <a16:creationId xmlns:a16="http://schemas.microsoft.com/office/drawing/2014/main" id="{C7168A75-EE42-4FB6-8261-CB672617B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34" y="2722586"/>
            <a:ext cx="5580896" cy="25201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777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5138664" cy="365125"/>
          </a:xfrm>
        </p:spPr>
        <p:txBody>
          <a:bodyPr/>
          <a:lstStyle/>
          <a:p>
            <a:r>
              <a:rPr lang="en-US"/>
              <a:t>Blackboard Ultra with LTIA and Inclusive Access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D3AFA3-E301-4387-AA97-4F3448D18D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Sign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an existing Connect account 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Create Account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/>
          </a:p>
        </p:txBody>
      </p:sp>
      <p:pic>
        <p:nvPicPr>
          <p:cNvPr id="9" name="Picture 8" descr="The prompt on the left of the screen will be where you create a new account. The prompt on the right will be where you enter an existing email address and password for Connect. ">
            <a:extLst>
              <a:ext uri="{FF2B5EF4-FFF2-40B4-BE49-F238E27FC236}">
                <a16:creationId xmlns:a16="http://schemas.microsoft.com/office/drawing/2014/main" id="{036EA513-8F7F-4143-93B6-B3E15523F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63" y="2719099"/>
            <a:ext cx="6520417" cy="31187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0150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7" y="190253"/>
            <a:ext cx="5163831" cy="365125"/>
          </a:xfrm>
        </p:spPr>
        <p:txBody>
          <a:bodyPr/>
          <a:lstStyle/>
          <a:p>
            <a:r>
              <a:rPr lang="en-US" dirty="0"/>
              <a:t>Blackboard Ultra with LTIA and Inclusive Access Deep Integration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20583A-3734-4ECF-BD6A-8F1E49AC76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dirty="0"/>
              <a:t>Confirm</a:t>
            </a:r>
            <a:r>
              <a:rPr lang="en-US" dirty="0"/>
              <a:t>.   You are now registered. </a:t>
            </a:r>
          </a:p>
        </p:txBody>
      </p:sp>
      <p:pic>
        <p:nvPicPr>
          <p:cNvPr id="9" name="Picture 8" descr="The course information will be displayed and if correct you will click on the red rectangular box to Confirm registration. ">
            <a:extLst>
              <a:ext uri="{FF2B5EF4-FFF2-40B4-BE49-F238E27FC236}">
                <a16:creationId xmlns:a16="http://schemas.microsoft.com/office/drawing/2014/main" id="{E9DF56F8-408D-4C5C-BB69-C61482662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255" y="2617150"/>
            <a:ext cx="6513325" cy="26127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8891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02CA1C-0713-E24A-8F54-9A845B763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82672" y="202497"/>
            <a:ext cx="5413328" cy="331932"/>
          </a:xfrm>
        </p:spPr>
        <p:txBody>
          <a:bodyPr/>
          <a:lstStyle/>
          <a:p>
            <a:r>
              <a:rPr lang="en-US" dirty="0"/>
              <a:t>Blackboard Ultra with LTIA and Inclusive Access Deep Integration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5D19660-95A6-0647-B61C-8948FD9D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57" y="2980309"/>
            <a:ext cx="2308129" cy="1948908"/>
          </a:xfrm>
        </p:spPr>
        <p:txBody>
          <a:bodyPr>
            <a:normAutofit/>
          </a:bodyPr>
          <a:lstStyle/>
          <a:p>
            <a:r>
              <a:rPr lang="en-US" sz="3200" dirty="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C164F-E35C-4FD5-904D-B9A994517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Arial"/>
                <a:cs typeface="Arial"/>
              </a:rPr>
              <a:t>TECH SUPPORT &amp; FAQ:</a:t>
            </a: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CALL: (800) 331-5094</a:t>
            </a: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EMAIL &amp; CHAT: </a:t>
            </a: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WWW.MHHE.COM/SUPPORT</a:t>
            </a:r>
            <a:endParaRPr lang="en-US" sz="2800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sz="2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sz="2800" b="1" dirty="0">
                <a:latin typeface="Arial"/>
                <a:cs typeface="Arial"/>
              </a:rPr>
              <a:t>FIND MORE TIPS: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313131"/>
              </a:buClr>
              <a:buSzPts val="2000"/>
              <a:buNone/>
            </a:pP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WWW.SUPPORTATEVERYSTEP.COM</a:t>
            </a: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</a:rPr>
              <a:t> 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3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Study on your Smartphone or Tablet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5671F-AF2D-46C1-984C-E962B4AE6DF3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677863" y="1736725"/>
            <a:ext cx="57900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ReadAnywhere App</a:t>
            </a:r>
          </a:p>
          <a:p>
            <a:endParaRPr lang="en-US" sz="1600" dirty="0"/>
          </a:p>
          <a:p>
            <a:r>
              <a:rPr lang="en-US" sz="1600" dirty="0"/>
              <a:t>Download the free ReadAnywhere app to your Android or iOS smartphone or tablet and access your course eBook for offline study access anytime, anywhere. </a:t>
            </a:r>
          </a:p>
          <a:p>
            <a:endParaRPr lang="en-US" sz="1600" dirty="0"/>
          </a:p>
          <a:p>
            <a:r>
              <a:rPr lang="en-US" sz="1600" dirty="0"/>
              <a:t>More than </a:t>
            </a:r>
            <a:r>
              <a:rPr lang="en-US" sz="1600" u="sng" dirty="0"/>
              <a:t>1 million students and instructors </a:t>
            </a:r>
            <a:r>
              <a:rPr lang="en-US" sz="1600" dirty="0"/>
              <a:t>have downloaded the ReadAnywhere app that has a 4.7 rating on the App Store.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Connect Tablet App</a:t>
            </a:r>
          </a:p>
          <a:p>
            <a:endParaRPr lang="en-US" sz="1600" dirty="0"/>
          </a:p>
          <a:p>
            <a:r>
              <a:rPr lang="en-US" sz="1600" dirty="0"/>
              <a:t>Login to Connect on your tablet browser and then add it to your home screen to complete assignments with ease – including pinch, pan, and zoom capability as you work.</a:t>
            </a:r>
          </a:p>
          <a:p>
            <a:endParaRPr lang="en-US" sz="1200" i="1" dirty="0"/>
          </a:p>
          <a:p>
            <a:r>
              <a:rPr lang="en-US" sz="1200" i="1" dirty="0"/>
              <a:t>*The Connect Tablet App is not recommended for smartphone use.</a:t>
            </a:r>
          </a:p>
        </p:txBody>
      </p:sp>
      <p:pic>
        <p:nvPicPr>
          <p:cNvPr id="9" name="Picture 8" descr="Image of the ReadAnywhere App Logo">
            <a:extLst>
              <a:ext uri="{FF2B5EF4-FFF2-40B4-BE49-F238E27FC236}">
                <a16:creationId xmlns:a16="http://schemas.microsoft.com/office/drawing/2014/main" id="{E9C0DE07-94EA-47D2-9677-F594AD58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07" y="1139389"/>
            <a:ext cx="2824113" cy="2939486"/>
          </a:xfrm>
          <a:prstGeom prst="rect">
            <a:avLst/>
          </a:prstGeom>
        </p:spPr>
      </p:pic>
      <p:pic>
        <p:nvPicPr>
          <p:cNvPr id="12" name="Picture 11" descr="Connect login page with Add to Home Screen tablet app option by clicking on the browser download button.">
            <a:extLst>
              <a:ext uri="{FF2B5EF4-FFF2-40B4-BE49-F238E27FC236}">
                <a16:creationId xmlns:a16="http://schemas.microsoft.com/office/drawing/2014/main" id="{EE291B24-680B-471D-A728-8722785AA04D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27" y="4198147"/>
            <a:ext cx="1658071" cy="246760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8AD9E219-610D-4EE5-B15F-CDD896B66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77863" y="201014"/>
            <a:ext cx="5163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Blackboard Ultra with LTIA and Inclusive Access Deep Integration</a:t>
            </a:r>
          </a:p>
        </p:txBody>
      </p:sp>
    </p:spTree>
    <p:extLst>
      <p:ext uri="{BB962C8B-B14F-4D97-AF65-F5344CB8AC3E}">
        <p14:creationId xmlns:p14="http://schemas.microsoft.com/office/powerpoint/2010/main" val="4276239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CBF0A74E-FA6B-413A-9BB5-8DFC5D11FBF0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2939D353-C029-4626-8FB5-59EB766678B0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AFAA98DC-8764-4207-A487-4BF8CC4FF12A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37397CAB-5060-489A-BB65-9DFAEE3602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4" ma:contentTypeDescription="Create a new document." ma:contentTypeScope="" ma:versionID="8fe2cf224561322f6307ff69f0cbd4e8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efd146875e61d015b75b2115db56588f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83251b-4d3b-4580-8981-be5e2b08b791" xsi:nil="true"/>
    <lcf76f155ced4ddcb4097134ff3c332f xmlns="55eee036-b312-4691-be2e-efe9fdaf173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FEF48D-737E-4611-8407-FD6BED0FF8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eee036-b312-4691-be2e-efe9fdaf1737"/>
    <ds:schemaRef ds:uri="4f83251b-4d3b-4580-8981-be5e2b08b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FB1409-6A3F-404B-9217-7ED1FD83E38F}">
  <ds:schemaRefs>
    <ds:schemaRef ds:uri="http://purl.org/dc/elements/1.1/"/>
    <ds:schemaRef ds:uri="http://schemas.microsoft.com/office/2006/documentManagement/types"/>
    <ds:schemaRef ds:uri="4f83251b-4d3b-4580-8981-be5e2b08b791"/>
    <ds:schemaRef ds:uri="55eee036-b312-4691-be2e-efe9fdaf1737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New+McGraw+Hill+PPT+template+as+of+11.15.21 (1)</Template>
  <TotalTime>338</TotalTime>
  <Words>453</Words>
  <Application>Microsoft Office PowerPoint</Application>
  <PresentationFormat>Widescreen</PresentationFormat>
  <Paragraphs>71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Cover Slides</vt:lpstr>
      <vt:lpstr>1_Cover Slides</vt:lpstr>
      <vt:lpstr>Master Slide White Header</vt:lpstr>
      <vt:lpstr>Master Slide Gray Header</vt:lpstr>
      <vt:lpstr>McGraw Hill Connect ®</vt:lpstr>
      <vt:lpstr>Make the most of Connect</vt:lpstr>
      <vt:lpstr>Step 1</vt:lpstr>
      <vt:lpstr>Step 2</vt:lpstr>
      <vt:lpstr>Step 3</vt:lpstr>
      <vt:lpstr>Step 4</vt:lpstr>
      <vt:lpstr>Step 5</vt:lpstr>
      <vt:lpstr>Support and Resources</vt:lpstr>
      <vt:lpstr>Study on your Smartphone or Tablet</vt:lpstr>
      <vt:lpstr>QUESTIONS?</vt:lpstr>
      <vt:lpstr>McGraw Hill Connect and Proctorio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Blackboard Ultra with LTIA and Inclusive Access Deep Integration</dc:title>
  <dc:creator>Herrig, Meghan</dc:creator>
  <cp:lastModifiedBy>Herrig, Meghan</cp:lastModifiedBy>
  <cp:revision>22</cp:revision>
  <dcterms:created xsi:type="dcterms:W3CDTF">2022-02-17T20:16:12Z</dcterms:created>
  <dcterms:modified xsi:type="dcterms:W3CDTF">2024-05-06T15:25:32Z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  <property fmtid="{D5CDD505-2E9C-101B-9397-08002B2CF9AE}" pid="3" name="MediaServiceImageTags">
    <vt:lpwstr/>
  </property>
</Properties>
</file>