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2" r:id="rId8"/>
    <p:sldId id="671" r:id="rId9"/>
    <p:sldId id="659" r:id="rId10"/>
    <p:sldId id="670" r:id="rId11"/>
    <p:sldId id="660" r:id="rId12"/>
    <p:sldId id="662" r:id="rId13"/>
    <p:sldId id="664" r:id="rId14"/>
    <p:sldId id="663" r:id="rId15"/>
    <p:sldId id="674" r:id="rId16"/>
    <p:sldId id="672" r:id="rId17"/>
    <p:sldId id="6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73CD4-AE28-4B88-90EE-3215236B95BE}" v="1" dt="2024-04-22T15:43:14.979"/>
    <p1510:client id="{FF8F4DE2-FDB7-ADD6-CF78-53812B55AD48}" v="5" dt="2024-04-24T14:24:11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9" d="100"/>
          <a:sy n="59" d="100"/>
        </p:scale>
        <p:origin x="378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Blackboard with Inclusive Access LTIA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638715" cy="365125"/>
          </a:xfrm>
        </p:spPr>
        <p:txBody>
          <a:bodyPr/>
          <a:lstStyle/>
          <a:p>
            <a:r>
              <a:rPr lang="en-US"/>
              <a:t>Blackboard with Inclusive Access LTIA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</a:p>
          <a:p>
            <a:pPr marL="573088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Download the free ReadAnywhere app to take your eBook* and SmartBook* </a:t>
            </a:r>
            <a:r>
              <a:rPr lang="en-US" dirty="0">
                <a:latin typeface="Arial"/>
                <a:cs typeface="Arial"/>
              </a:rPr>
              <a:t>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>
                <a:latin typeface="Arial"/>
                <a:cs typeface="Arial"/>
              </a:rPr>
              <a:t>ReadAnywhere supports newer eBooks and SmartBook - may not be available in your Connect course.</a:t>
            </a:r>
            <a:endParaRPr lang="en-US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580349" cy="365125"/>
          </a:xfrm>
        </p:spPr>
        <p:txBody>
          <a:bodyPr/>
          <a:lstStyle/>
          <a:p>
            <a:r>
              <a:rPr lang="en-US"/>
              <a:t>Blackboard with Inclusive Access LTIA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1C8DFD-C589-4C01-9BC4-8067F600E6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                Login into your Blackboard account and navigate to your course.  </a:t>
            </a:r>
            <a:endParaRPr lang="en-US" dirty="0"/>
          </a:p>
          <a:p>
            <a:r>
              <a:rPr lang="en-US" dirty="0"/>
              <a:t>                </a:t>
            </a:r>
          </a:p>
          <a:p>
            <a:r>
              <a:rPr lang="en-US" dirty="0">
                <a:latin typeface="Arial"/>
                <a:cs typeface="Arial"/>
              </a:rPr>
              <a:t>                                                          If you are not sure if you have a Blackboard account, check with                 your instructor.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7BDA8C0B-6E5B-49A7-35FC-F11A08C9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776413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434435" cy="365125"/>
          </a:xfrm>
        </p:spPr>
        <p:txBody>
          <a:bodyPr/>
          <a:lstStyle/>
          <a:p>
            <a:r>
              <a:rPr lang="en-US"/>
              <a:t>Blackboard with Inclusive Access LTIA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3B2609-07E1-414B-A78B-58C096C6F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/>
          <a:lstStyle/>
          <a:p>
            <a:r>
              <a:rPr lang="en-US" dirty="0"/>
              <a:t>Navigate to a Connect assignment link and click on it.    </a:t>
            </a:r>
          </a:p>
        </p:txBody>
      </p:sp>
      <p:grpSp>
        <p:nvGrpSpPr>
          <p:cNvPr id="9" name="Group 8" descr="Screenshot of what the connect assignment looks like in the Blackboard original 9.1 version. ">
            <a:extLst>
              <a:ext uri="{FF2B5EF4-FFF2-40B4-BE49-F238E27FC236}">
                <a16:creationId xmlns:a16="http://schemas.microsoft.com/office/drawing/2014/main" id="{6636C4B1-3816-4D45-BBA5-5BEF9C6A071E}"/>
              </a:ext>
            </a:extLst>
          </p:cNvPr>
          <p:cNvGrpSpPr/>
          <p:nvPr/>
        </p:nvGrpSpPr>
        <p:grpSpPr>
          <a:xfrm>
            <a:off x="819476" y="3819265"/>
            <a:ext cx="4245870" cy="2324835"/>
            <a:chOff x="5076786" y="1638973"/>
            <a:chExt cx="4245870" cy="2324835"/>
          </a:xfrm>
        </p:grpSpPr>
        <p:pic>
          <p:nvPicPr>
            <p:cNvPr id="11" name="Picture 10" descr="Image of Connect Assignment Link">
              <a:extLst>
                <a:ext uri="{FF2B5EF4-FFF2-40B4-BE49-F238E27FC236}">
                  <a16:creationId xmlns:a16="http://schemas.microsoft.com/office/drawing/2014/main" id="{05BB06E7-EF4D-4CB3-94ED-0A419E20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6786" y="1946750"/>
              <a:ext cx="4163314" cy="201705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315146-7E82-47E4-90C6-0903D5DCD757}"/>
                </a:ext>
              </a:extLst>
            </p:cNvPr>
            <p:cNvSpPr txBox="1"/>
            <p:nvPr/>
          </p:nvSpPr>
          <p:spPr>
            <a:xfrm>
              <a:off x="7158443" y="1638973"/>
              <a:ext cx="216421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9.1/Original Course View</a:t>
              </a:r>
              <a:endParaRPr lang="en-US" sz="1400" dirty="0">
                <a:cs typeface="Arial"/>
              </a:endParaRPr>
            </a:p>
          </p:txBody>
        </p:sp>
      </p:grpSp>
      <p:grpSp>
        <p:nvGrpSpPr>
          <p:cNvPr id="13" name="Group 12" descr="Screenshot of what the assignment link looks like in the Blackboard Ultra course view">
            <a:extLst>
              <a:ext uri="{FF2B5EF4-FFF2-40B4-BE49-F238E27FC236}">
                <a16:creationId xmlns:a16="http://schemas.microsoft.com/office/drawing/2014/main" id="{E368EFC0-66C4-45F6-8387-EF39F0FCED44}"/>
              </a:ext>
            </a:extLst>
          </p:cNvPr>
          <p:cNvGrpSpPr/>
          <p:nvPr/>
        </p:nvGrpSpPr>
        <p:grpSpPr>
          <a:xfrm>
            <a:off x="5206959" y="3819265"/>
            <a:ext cx="6307178" cy="2305325"/>
            <a:chOff x="5076786" y="4151867"/>
            <a:chExt cx="6307178" cy="2305325"/>
          </a:xfrm>
        </p:grpSpPr>
        <p:pic>
          <p:nvPicPr>
            <p:cNvPr id="14" name="Picture 13" descr="Image of Connect Assignment Link">
              <a:extLst>
                <a:ext uri="{FF2B5EF4-FFF2-40B4-BE49-F238E27FC236}">
                  <a16:creationId xmlns:a16="http://schemas.microsoft.com/office/drawing/2014/main" id="{3DA14E85-A653-4814-97E5-118DCF33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786" y="4459644"/>
              <a:ext cx="6117488" cy="199754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FBAFD6-7CE4-4615-9D99-CF994841762C}"/>
                </a:ext>
              </a:extLst>
            </p:cNvPr>
            <p:cNvSpPr txBox="1"/>
            <p:nvPr/>
          </p:nvSpPr>
          <p:spPr>
            <a:xfrm>
              <a:off x="9658982" y="4151867"/>
              <a:ext cx="172498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Ultra Course View</a:t>
              </a:r>
              <a:endParaRPr lang="en-US" sz="1400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852724" cy="365125"/>
          </a:xfrm>
        </p:spPr>
        <p:txBody>
          <a:bodyPr/>
          <a:lstStyle/>
          <a:p>
            <a:r>
              <a:rPr lang="en-US"/>
              <a:t>Blackboard with Inclusive Access LTIA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Begin</a:t>
            </a:r>
            <a:r>
              <a:rPr lang="en-US" dirty="0"/>
              <a:t>. </a:t>
            </a:r>
          </a:p>
        </p:txBody>
      </p:sp>
      <p:pic>
        <p:nvPicPr>
          <p:cNvPr id="9" name="Picture 8" descr="Image shows Connect prompt where there is a blue rectangular box where you will click to begin registration. ">
            <a:extLst>
              <a:ext uri="{FF2B5EF4-FFF2-40B4-BE49-F238E27FC236}">
                <a16:creationId xmlns:a16="http://schemas.microsoft.com/office/drawing/2014/main" id="{9781D838-44D3-478D-B8A6-66D7916E8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84" y="2663455"/>
            <a:ext cx="5580896" cy="25201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697081" cy="365125"/>
          </a:xfrm>
        </p:spPr>
        <p:txBody>
          <a:bodyPr/>
          <a:lstStyle/>
          <a:p>
            <a:r>
              <a:rPr lang="en-US"/>
              <a:t>Blackboard with Inclusive Access LTIA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76EF32-EC61-4F02-815E-782695F5A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8553686" cy="4373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an existing Connect account 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Account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pic>
        <p:nvPicPr>
          <p:cNvPr id="9" name="Picture 8" descr="The prompt on the left of the screen will be where you create a new account. The prompt on the right will be where you enter an existing email address and password for Connect. ">
            <a:extLst>
              <a:ext uri="{FF2B5EF4-FFF2-40B4-BE49-F238E27FC236}">
                <a16:creationId xmlns:a16="http://schemas.microsoft.com/office/drawing/2014/main" id="{4D69BD0B-BDCF-4A8C-8687-BC531016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791" y="2991504"/>
            <a:ext cx="6520417" cy="31187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833269" cy="365125"/>
          </a:xfrm>
        </p:spPr>
        <p:txBody>
          <a:bodyPr/>
          <a:lstStyle/>
          <a:p>
            <a:r>
              <a:rPr lang="en-US"/>
              <a:t>Blackboard with Inclusive Access LTIA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DC6EF3-922E-43D7-956F-2F0C513EBE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5800758" cy="437356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Confirm</a:t>
            </a:r>
            <a:r>
              <a:rPr lang="en-US" dirty="0"/>
              <a:t>.   You are now registered. </a:t>
            </a:r>
          </a:p>
        </p:txBody>
      </p:sp>
      <p:pic>
        <p:nvPicPr>
          <p:cNvPr id="9" name="Picture 8" descr="The course information will be displayed and if correct you will click on the red rectangular box to Confirm registration. ">
            <a:extLst>
              <a:ext uri="{FF2B5EF4-FFF2-40B4-BE49-F238E27FC236}">
                <a16:creationId xmlns:a16="http://schemas.microsoft.com/office/drawing/2014/main" id="{FC9F85CB-6740-43DE-9860-84BC616A6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37" y="2952107"/>
            <a:ext cx="6513325" cy="26127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>
                <a:latin typeface="Arial"/>
                <a:cs typeface="Arial"/>
              </a:rPr>
              <a:t>FIND MORE TIPS:</a:t>
            </a:r>
            <a:endParaRPr lang="en-US" sz="2800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D31660-D66C-47A1-9524-9BEBBC78E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55eee036-b312-4691-be2e-efe9fdaf1737"/>
    <ds:schemaRef ds:uri="4f83251b-4d3b-4580-8981-be5e2b08b791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308</TotalTime>
  <Words>417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with Inclusive Access LTIA Deep Integration</dc:title>
  <dc:creator>Herrig, Meghan</dc:creator>
  <cp:lastModifiedBy>Herrig, Meghan</cp:lastModifiedBy>
  <cp:revision>15</cp:revision>
  <dcterms:created xsi:type="dcterms:W3CDTF">2022-02-17T20:16:12Z</dcterms:created>
  <dcterms:modified xsi:type="dcterms:W3CDTF">2024-05-06T15:26:56Z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