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1"/>
  </p:notesMasterIdLst>
  <p:handoutMasterIdLst>
    <p:handoutMasterId r:id="rId22"/>
  </p:handoutMasterIdLst>
  <p:sldIdLst>
    <p:sldId id="461" r:id="rId8"/>
    <p:sldId id="633" r:id="rId9"/>
    <p:sldId id="637" r:id="rId10"/>
    <p:sldId id="562" r:id="rId11"/>
    <p:sldId id="640" r:id="rId12"/>
    <p:sldId id="641" r:id="rId13"/>
    <p:sldId id="564" r:id="rId14"/>
    <p:sldId id="642" r:id="rId15"/>
    <p:sldId id="647" r:id="rId16"/>
    <p:sldId id="643" r:id="rId17"/>
    <p:sldId id="645" r:id="rId18"/>
    <p:sldId id="644" r:id="rId19"/>
    <p:sldId id="6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4BADB-9B09-418A-AE9B-B6D8B4071306}" v="1" dt="2024-04-22T15:48:26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81" autoAdjust="0"/>
  </p:normalViewPr>
  <p:slideViewPr>
    <p:cSldViewPr snapToGrid="0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supportateverystep.com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/>
          <a:lstStyle/>
          <a:p>
            <a:r>
              <a:rPr lang="en-US" dirty="0"/>
              <a:t>D2L Brightspace LTIA Deep Integration 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ts val="0"/>
              </a:spcBef>
            </a:pPr>
            <a:endParaRPr lang="en-US" sz="2800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CALL: </a:t>
            </a:r>
            <a:r>
              <a:rPr lang="en-US" sz="2800" dirty="0">
                <a:latin typeface="Arial"/>
                <a:cs typeface="Arial"/>
              </a:rPr>
              <a:t>(800) 331-5094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EMAIL &amp; CHAT: </a:t>
            </a:r>
            <a:r>
              <a:rPr lang="en-US" sz="2800" dirty="0">
                <a:latin typeface="Arial"/>
                <a:cs typeface="Arial"/>
              </a:rPr>
              <a:t>mhhe.com/support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  <a:hlinkClick r:id="rId2"/>
              </a:rPr>
              <a:t>www.supportateverystep.com</a:t>
            </a:r>
            <a:r>
              <a:rPr lang="en-US" sz="2800" dirty="0">
                <a:latin typeface="Arial"/>
                <a:cs typeface="Arial"/>
              </a:rPr>
              <a:t> </a:t>
            </a:r>
            <a:endParaRPr lang="en-US" sz="2000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61B2C55-4C18-14CF-3849-71098AE6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 descr="Screenshot of the ReadAnywhere app in the App Store">
            <a:extLst>
              <a:ext uri="{FF2B5EF4-FFF2-40B4-BE49-F238E27FC236}">
                <a16:creationId xmlns:a16="http://schemas.microsoft.com/office/drawing/2014/main" id="{FE4528E9-AB14-50E4-0C27-0720D2B3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9EE11-9AF4-7ED3-229F-99A3E3A2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6DCD-29F0-306A-F8EC-2B0F737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E28A7-2349-0D4C-2E83-F86E896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F2D0DB-6E58-BDBA-60F4-5985992E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4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49025-6338-42C5-C892-A864EDBC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AC774-ABE7-5A2A-8EFD-FBB49578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A2C5B-7C9C-4842-4F9E-7DF95CEB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pic>
        <p:nvPicPr>
          <p:cNvPr id="10" name="Picture 9" descr="Connect plus Proctorio logo">
            <a:extLst>
              <a:ext uri="{FF2B5EF4-FFF2-40B4-BE49-F238E27FC236}">
                <a16:creationId xmlns:a16="http://schemas.microsoft.com/office/drawing/2014/main" id="{0CA014F7-89CB-CA85-81F9-F1A8096622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27155"/>
            <a:ext cx="7035800" cy="10541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8C9D2-FE5B-C6DA-42A1-463D8DF98F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73" y="2753032"/>
            <a:ext cx="6053560" cy="31936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If your instructor uses remote proctoring for this course...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/>
            <a:r>
              <a:rPr lang="en-US" dirty="0">
                <a:cs typeface="Arial"/>
              </a:rPr>
              <a:t>Equipment needed may include a webcam and/or microphone.</a:t>
            </a:r>
          </a:p>
          <a:p>
            <a:pPr marL="342900" indent="-342900"/>
            <a:r>
              <a:rPr lang="en-US" dirty="0">
                <a:cs typeface="Arial"/>
              </a:rPr>
              <a:t>Payment may be required.</a:t>
            </a:r>
          </a:p>
          <a:p>
            <a:pPr marL="342900" indent="-342900"/>
            <a:r>
              <a:rPr lang="en-US" dirty="0">
                <a:cs typeface="Arial"/>
              </a:rPr>
              <a:t>A practiced proctored assignment may be available</a:t>
            </a:r>
          </a:p>
          <a:p>
            <a:pPr marL="342900" indent="-342900"/>
            <a:r>
              <a:rPr lang="en-US" dirty="0">
                <a:cs typeface="Arial"/>
              </a:rPr>
              <a:t>Additional information regarding proctoring may be included in the syllabus.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624E0-D883-84D8-CA1C-F5A3518D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04" y="1817247"/>
            <a:ext cx="2948177" cy="5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Digital Course Planner has all your upcoming Connect assignments in one place and you can customize calendar alerts </a:t>
            </a:r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Download the free </a:t>
            </a:r>
            <a:r>
              <a:rPr lang="en-US" sz="1800" dirty="0" err="1">
                <a:latin typeface="Arial"/>
                <a:cs typeface="Arial"/>
              </a:rPr>
              <a:t>ReadAnywhere</a:t>
            </a:r>
            <a:r>
              <a:rPr lang="en-US" sz="1800" dirty="0">
                <a:latin typeface="Arial"/>
                <a:cs typeface="Arial"/>
              </a:rPr>
              <a:t> app to take your eBook* and </a:t>
            </a:r>
            <a:r>
              <a:rPr lang="en-US" sz="1800" dirty="0" err="1">
                <a:latin typeface="Arial"/>
                <a:cs typeface="Arial"/>
              </a:rPr>
              <a:t>SmartBook</a:t>
            </a:r>
            <a:r>
              <a:rPr lang="en-US" sz="1800" dirty="0">
                <a:latin typeface="Arial"/>
                <a:cs typeface="Arial"/>
              </a:rPr>
              <a:t>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Login into your D2L Brightspace account and navigate to your course.  </a:t>
            </a:r>
          </a:p>
          <a:p>
            <a:pPr marL="0" indent="0">
              <a:buNone/>
            </a:pPr>
            <a:r>
              <a:rPr lang="en-US" dirty="0"/>
              <a:t>If you are not sure if you have a D2L Brightspace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a Connect assignment link and click on it.    </a:t>
            </a:r>
          </a:p>
        </p:txBody>
      </p:sp>
      <p:pic>
        <p:nvPicPr>
          <p:cNvPr id="10" name="Picture 9" descr="Screenshot of a Connect Assignment in D2L LTIA">
            <a:extLst>
              <a:ext uri="{FF2B5EF4-FFF2-40B4-BE49-F238E27FC236}">
                <a16:creationId xmlns:a16="http://schemas.microsoft.com/office/drawing/2014/main" id="{CE6A0C1A-93BF-7642-989C-E1201EC9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3" y="1926607"/>
            <a:ext cx="9712641" cy="37951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5318" y="2888673"/>
            <a:ext cx="6930737" cy="9354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 descr="Screenshot from D2L LTIA showing to click begin to register and pair with the instructors Connect Course. ">
            <a:extLst>
              <a:ext uri="{FF2B5EF4-FFF2-40B4-BE49-F238E27FC236}">
                <a16:creationId xmlns:a16="http://schemas.microsoft.com/office/drawing/2014/main" id="{B8C3AE3D-B984-B53D-7167-7A86E18B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8" y="1533544"/>
            <a:ext cx="8061083" cy="4405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5056" y="4727865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60899-17F2-3069-C0D9-5A19609B1EB3}"/>
              </a:ext>
            </a:extLst>
          </p:cNvPr>
          <p:cNvSpPr txBox="1"/>
          <p:nvPr/>
        </p:nvSpPr>
        <p:spPr>
          <a:xfrm>
            <a:off x="750407" y="1653857"/>
            <a:ext cx="2485161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Connect will create an auto-paired account using information from the LMS launch.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4" name="Picture 3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622AE4F8-07C1-88D4-0ACB-F57E5F06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64" y="1653857"/>
            <a:ext cx="6816501" cy="40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389736-5A4A-DB4B-90ED-D3BADF36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Registration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6921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C7700"/>
                </a:solidFill>
                <a:latin typeface="Arial"/>
                <a:ea typeface="Calibri" panose="020F0502020204030204" pitchFamily="34" charset="0"/>
                <a:cs typeface="Times New Roman"/>
              </a:rPr>
              <a:t>Purchase Online:</a:t>
            </a:r>
            <a:r>
              <a:rPr lang="en-US" b="1" dirty="0">
                <a:solidFill>
                  <a:srgbClr val="ED7D31"/>
                </a:solidFill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Click </a:t>
            </a:r>
            <a:r>
              <a:rPr lang="en-US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Purchase </a:t>
            </a:r>
            <a:r>
              <a:rPr lang="en-US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21A23"/>
                </a:solidFill>
                <a:ea typeface="Calibri" panose="020F0502020204030204" pitchFamily="34" charset="0"/>
              </a:rPr>
              <a:t>Temporary Access: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Click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</a:rPr>
              <a:t> Access Now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for two-week temporary access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 descr="Screenshot of the Connect Course Access page showing the 3 different options to access the course. ">
            <a:extLst>
              <a:ext uri="{FF2B5EF4-FFF2-40B4-BE49-F238E27FC236}">
                <a16:creationId xmlns:a16="http://schemas.microsoft.com/office/drawing/2014/main" id="{CF0D26E6-72F1-81CD-3220-07BAD151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48" y="1385454"/>
            <a:ext cx="6059069" cy="46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6 – Secure Checkout </a:t>
            </a:r>
            <a:endParaRPr lang="en-US" b="0" dirty="0">
              <a:latin typeface="Arial"/>
              <a:cs typeface="Arial"/>
            </a:endParaRPr>
          </a:p>
        </p:txBody>
      </p:sp>
      <p:pic>
        <p:nvPicPr>
          <p:cNvPr id="2" name="Picture 1" descr="Screenshot of the Secure checkout page.">
            <a:extLst>
              <a:ext uri="{FF2B5EF4-FFF2-40B4-BE49-F238E27FC236}">
                <a16:creationId xmlns:a16="http://schemas.microsoft.com/office/drawing/2014/main" id="{FBA0A9BA-F8DE-F4D2-FDEB-E1E86CB0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99" y="1379393"/>
            <a:ext cx="4749512" cy="3285260"/>
          </a:xfrm>
          <a:prstGeom prst="rect">
            <a:avLst/>
          </a:prstGeom>
        </p:spPr>
      </p:pic>
      <p:pic>
        <p:nvPicPr>
          <p:cNvPr id="3" name="Picture 2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90747580-DCB0-1A45-A5FD-A108F9C5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26" y="3024619"/>
            <a:ext cx="5069899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68171-1DE6-BC04-9AF7-78C5B827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C7031-A5B6-7EF9-24BE-E247AC69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061300-FCF1-7203-1FFA-C9946BA2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Step 7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CEE1FF-01AD-2E45-1DE0-78D80237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7 - </a:t>
            </a:r>
            <a:r>
              <a:rPr lang="en-US" b="0" dirty="0">
                <a:latin typeface="Arial"/>
                <a:cs typeface="Arial"/>
              </a:rPr>
              <a:t>Click </a:t>
            </a:r>
            <a:r>
              <a:rPr lang="en-US" dirty="0">
                <a:latin typeface="Arial"/>
                <a:cs typeface="Arial"/>
              </a:rPr>
              <a:t>Confirm. </a:t>
            </a:r>
            <a:r>
              <a:rPr lang="en-US" b="0" dirty="0">
                <a:latin typeface="Arial"/>
                <a:cs typeface="Arial"/>
              </a:rPr>
              <a:t>You are now registered.</a:t>
            </a:r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7D027F5E-A29D-2AC9-93EF-8B6DB135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46" y="1499754"/>
            <a:ext cx="6888307" cy="38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56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CAE3A-3BEC-4437-B934-C31085B6B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55eee036-b312-4691-be2e-efe9fdaf1737"/>
    <ds:schemaRef ds:uri="http://purl.org/dc/elements/1.1/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309</TotalTime>
  <Words>523</Words>
  <Application>Microsoft Office PowerPoint</Application>
  <PresentationFormat>Widescreen</PresentationFormat>
  <Paragraphs>83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a Connect assignment link and click on it.    </vt:lpstr>
      <vt:lpstr>Step 3 – Click Begin.    </vt:lpstr>
      <vt:lpstr>Step 4 - Sign In with an existing Connect account or Create Account. </vt:lpstr>
      <vt:lpstr>Step 5 - Registration</vt:lpstr>
      <vt:lpstr>Step 6 – Secure Checkout </vt:lpstr>
      <vt:lpstr>Step 7 - Click Confirm. You are now registered.</vt:lpstr>
      <vt:lpstr>Tech Support &amp; FAQ:</vt:lpstr>
      <vt:lpstr>Study on Your Smartphone or Tablet</vt:lpstr>
      <vt:lpstr>Questions? </vt:lpstr>
      <vt:lpstr>Connect +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Brightspace</dc:title>
  <dc:creator>Anderson, Bailey</dc:creator>
  <cp:lastModifiedBy>Herrig, Meghan</cp:lastModifiedBy>
  <cp:revision>29</cp:revision>
  <dcterms:created xsi:type="dcterms:W3CDTF">2021-11-15T15:49:48Z</dcterms:created>
  <dcterms:modified xsi:type="dcterms:W3CDTF">2024-05-06T15:19:27Z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