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20"/>
  </p:notesMasterIdLst>
  <p:handoutMasterIdLst>
    <p:handoutMasterId r:id="rId21"/>
  </p:handoutMasterIdLst>
  <p:sldIdLst>
    <p:sldId id="462" r:id="rId8"/>
    <p:sldId id="671" r:id="rId9"/>
    <p:sldId id="659" r:id="rId10"/>
    <p:sldId id="670" r:id="rId11"/>
    <p:sldId id="660" r:id="rId12"/>
    <p:sldId id="664" r:id="rId13"/>
    <p:sldId id="665" r:id="rId14"/>
    <p:sldId id="675" r:id="rId15"/>
    <p:sldId id="663" r:id="rId16"/>
    <p:sldId id="674" r:id="rId17"/>
    <p:sldId id="672" r:id="rId18"/>
    <p:sldId id="6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06804-46F2-4EE6-8A9F-3D061AA53BC7}" v="1" dt="2024-04-22T15:34:33.599"/>
    <p1510:client id="{93E7B9A3-B9E5-9411-F699-FA3F49AFE8C5}" v="47" dt="2024-04-24T15:26:29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9" d="100"/>
          <a:sy n="59" d="100"/>
        </p:scale>
        <p:origin x="378" y="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723986"/>
          </a:xfrm>
        </p:spPr>
        <p:txBody>
          <a:bodyPr/>
          <a:lstStyle/>
          <a:p>
            <a:r>
              <a:rPr lang="en-US" dirty="0"/>
              <a:t>D2L Brightspace with Regular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ReadAnywhere App</a:t>
            </a:r>
          </a:p>
          <a:p>
            <a:endParaRPr lang="en-US" sz="1600" dirty="0"/>
          </a:p>
          <a:p>
            <a:r>
              <a:rPr lang="en-US" sz="1600" dirty="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 dirty="0"/>
          </a:p>
          <a:p>
            <a:r>
              <a:rPr lang="en-US" sz="1600" dirty="0"/>
              <a:t>More than </a:t>
            </a:r>
            <a:r>
              <a:rPr lang="en-US" sz="1600" u="sng" dirty="0"/>
              <a:t>1 million students and instructors </a:t>
            </a:r>
            <a:r>
              <a:rPr lang="en-US" sz="1600" dirty="0"/>
              <a:t>have downloaded the ReadAnywhere app that has a 4.7 rating on the App Store.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Connect Tablet App</a:t>
            </a:r>
          </a:p>
          <a:p>
            <a:endParaRPr lang="en-US" sz="1600" dirty="0"/>
          </a:p>
          <a:p>
            <a:r>
              <a:rPr lang="en-US" sz="1600" dirty="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 dirty="0"/>
          </a:p>
          <a:p>
            <a:r>
              <a:rPr lang="en-US" sz="1200" i="1" dirty="0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530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 sz="2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EC4C-941C-47AD-A02C-6DB57DC6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McGraw Hill Connect and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If your instructor uses remote proctoring for this course...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Equipment needed may include a webcam and/or microphone.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Payment may be required.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 practiced proctored assignment may be available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Additional information regarding proctoring may be included in the syllabus.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Course Planner has all your upcoming Connect assignments in one place and you can customize calendar alerts </a:t>
            </a:r>
            <a:endParaRPr lang="en-US" dirty="0">
              <a:solidFill>
                <a:schemeClr val="tx1"/>
              </a:solidFill>
            </a:endParaRPr>
          </a:p>
          <a:p>
            <a:pPr lvl="1" indent="0"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  <a:endParaRPr lang="en-US" dirty="0">
              <a:solidFill>
                <a:schemeClr val="tx1"/>
              </a:solidFill>
            </a:endParaRPr>
          </a:p>
          <a:p>
            <a:pPr marL="572770" lvl="1" indent="-342900"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Download the free ReadAnywhere app to take your eBook* and </a:t>
            </a:r>
            <a:r>
              <a:rPr lang="en-US" err="1">
                <a:latin typeface="Arial"/>
                <a:cs typeface="Arial"/>
              </a:rPr>
              <a:t>SmartBook</a:t>
            </a:r>
            <a:r>
              <a:rPr lang="en-US">
                <a:latin typeface="Arial"/>
                <a:cs typeface="Arial"/>
              </a:rPr>
              <a:t>* </a:t>
            </a:r>
            <a:r>
              <a:rPr lang="en-US" dirty="0">
                <a:latin typeface="Arial"/>
                <a:cs typeface="Arial"/>
              </a:rPr>
              <a:t>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 - may not be available in your Connect course.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79545-0693-4506-9304-06968717F4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898" y="1723588"/>
            <a:ext cx="11179066" cy="43867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                Login into your D2L/Brightspace account and navigate to your course.</a:t>
            </a:r>
          </a:p>
          <a:p>
            <a:r>
              <a:rPr lang="en-US" dirty="0">
                <a:latin typeface="Arial"/>
                <a:cs typeface="Arial"/>
              </a:rPr>
              <a:t>                </a:t>
            </a:r>
          </a:p>
          <a:p>
            <a:r>
              <a:rPr lang="en-US" dirty="0">
                <a:latin typeface="Arial"/>
                <a:cs typeface="Arial"/>
              </a:rPr>
              <a:t>                                                          If you are not sure if you have a D2L/Brightspace account, check with                 your instructor.</a:t>
            </a:r>
          </a:p>
        </p:txBody>
      </p:sp>
      <p:pic>
        <p:nvPicPr>
          <p:cNvPr id="2" name="Picture 1" descr="Student in computer lab typing on laptop.">
            <a:extLst>
              <a:ext uri="{FF2B5EF4-FFF2-40B4-BE49-F238E27FC236}">
                <a16:creationId xmlns:a16="http://schemas.microsoft.com/office/drawing/2014/main" id="{9B495F96-0FB8-F6BA-D432-0B3FFC71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99" y="2182084"/>
            <a:ext cx="3449693" cy="34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797DEF-B997-42D4-A094-BEE01A5D47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10706101" cy="4373563"/>
          </a:xfrm>
        </p:spPr>
        <p:txBody>
          <a:bodyPr/>
          <a:lstStyle/>
          <a:p>
            <a:r>
              <a:rPr lang="en-US" dirty="0"/>
              <a:t>In your course, navigate to your content area to find a Connect assignment link.  If you are not sure where to go, just ask your instructor.  </a:t>
            </a:r>
          </a:p>
          <a:p>
            <a:endParaRPr lang="en-US" dirty="0"/>
          </a:p>
          <a:p>
            <a:r>
              <a:rPr lang="en-US" dirty="0"/>
              <a:t>Go ahead and click on an assignment and then click </a:t>
            </a:r>
            <a:r>
              <a:rPr lang="en-US" b="1" dirty="0"/>
              <a:t>Begin</a:t>
            </a:r>
            <a:r>
              <a:rPr lang="en-US" dirty="0"/>
              <a:t> to start the registration process.</a:t>
            </a:r>
          </a:p>
        </p:txBody>
      </p:sp>
      <p:pic>
        <p:nvPicPr>
          <p:cNvPr id="9" name="Picture 2" descr="Once in course, navigate to content listed in dashboard to find a Connect assignment link.  Click on continue.">
            <a:extLst>
              <a:ext uri="{FF2B5EF4-FFF2-40B4-BE49-F238E27FC236}">
                <a16:creationId xmlns:a16="http://schemas.microsoft.com/office/drawing/2014/main" id="{4898D977-C6E5-4AA8-9DF3-AF86BD4D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5" y="3399422"/>
            <a:ext cx="4825132" cy="23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creen depicting registration and pairing the course with Connect.  Click on begin to start the registration process.">
            <a:extLst>
              <a:ext uri="{FF2B5EF4-FFF2-40B4-BE49-F238E27FC236}">
                <a16:creationId xmlns:a16="http://schemas.microsoft.com/office/drawing/2014/main" id="{DACDD645-F2CF-4BDB-A309-18DCD265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43" y="3553005"/>
            <a:ext cx="5049362" cy="200354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3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A4BA02-9749-4344-A9F1-CCDBC0AD98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Sign In </a:t>
            </a:r>
            <a:r>
              <a:rPr lang="en-US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with an existing Connect account or </a:t>
            </a:r>
            <a:r>
              <a:rPr lang="en-US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Create Account</a:t>
            </a:r>
            <a:r>
              <a:rPr lang="en-US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Connect will create an auto-paired account using information from the LMS launch.</a:t>
            </a:r>
          </a:p>
          <a:p>
            <a:r>
              <a:rPr lang="en-US" b="1" dirty="0">
                <a:latin typeface="+mn-lt"/>
              </a:rPr>
              <a:t> 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*</a:t>
            </a:r>
            <a:r>
              <a:rPr lang="en-US" dirty="0">
                <a:latin typeface="+mn-lt"/>
              </a:rPr>
              <a:t>Depending on your school you might skip this step. That’s ok! Just continue the process from that step to the end. </a:t>
            </a:r>
            <a:endParaRPr lang="en-US" b="1" dirty="0">
              <a:latin typeface="+mn-lt"/>
            </a:endParaRPr>
          </a:p>
        </p:txBody>
      </p:sp>
      <p:pic>
        <p:nvPicPr>
          <p:cNvPr id="2" name="Picture 1" descr="Screenshot of the Connect Welcome page - Here students will either create an account or log in using an existing account.">
            <a:extLst>
              <a:ext uri="{FF2B5EF4-FFF2-40B4-BE49-F238E27FC236}">
                <a16:creationId xmlns:a16="http://schemas.microsoft.com/office/drawing/2014/main" id="{A6339442-BBFE-A76F-12C5-BA1810F4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12" y="1583748"/>
            <a:ext cx="6074353" cy="36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Step 4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6A9A66-A35E-456C-B83C-985F8A5AB5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You have three registration options.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69214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Code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 Connect access code and click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Redeem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EC7700"/>
                </a:solidFill>
                <a:latin typeface="Arial"/>
                <a:ea typeface="Calibri"/>
                <a:cs typeface="Times New Roman"/>
              </a:rPr>
              <a:t>Purchase Online:</a:t>
            </a:r>
            <a:r>
              <a:rPr lang="en-US" b="1" dirty="0">
                <a:solidFill>
                  <a:srgbClr val="ED7D3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Click </a:t>
            </a:r>
            <a:r>
              <a:rPr lang="en-US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Purchase </a:t>
            </a:r>
            <a:r>
              <a:rPr lang="en-US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to use a credit card, Venmo or PayPal.</a:t>
            </a:r>
          </a:p>
          <a:p>
            <a:pPr marL="342900" lvl="0" indent="-34290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E21A2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Temporary Access: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Click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Access Now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two-week temporary access.</a:t>
            </a:r>
          </a:p>
          <a:p>
            <a:endParaRPr lang="en-US" dirty="0"/>
          </a:p>
        </p:txBody>
      </p:sp>
      <p:pic>
        <p:nvPicPr>
          <p:cNvPr id="2" name="Picture 1" descr="Screenshot of the Connect Course Access page showing the 3 different options to access the course. ">
            <a:extLst>
              <a:ext uri="{FF2B5EF4-FFF2-40B4-BE49-F238E27FC236}">
                <a16:creationId xmlns:a16="http://schemas.microsoft.com/office/drawing/2014/main" id="{FAE1B6C5-F847-3A62-2FD2-1E14A823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920" y="1385454"/>
            <a:ext cx="5626115" cy="43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0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Step 5</a:t>
            </a:r>
            <a:endParaRPr lang="en-US" dirty="0"/>
          </a:p>
        </p:txBody>
      </p:sp>
      <p:pic>
        <p:nvPicPr>
          <p:cNvPr id="5" name="Picture 4" descr="Screenshot of the Secure checkout page.">
            <a:extLst>
              <a:ext uri="{FF2B5EF4-FFF2-40B4-BE49-F238E27FC236}">
                <a16:creationId xmlns:a16="http://schemas.microsoft.com/office/drawing/2014/main" id="{3E739BDA-52B0-77AE-D4AB-74A2DFD7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8" y="1600200"/>
            <a:ext cx="5297751" cy="3657600"/>
          </a:xfrm>
          <a:prstGeom prst="rect">
            <a:avLst/>
          </a:prstGeom>
        </p:spPr>
      </p:pic>
      <p:pic>
        <p:nvPicPr>
          <p:cNvPr id="6" name="Picture 5" descr="Screenshot of the bottom half of the secure checkout page where the billing address is completed. Click Review Order once filled out. ">
            <a:extLst>
              <a:ext uri="{FF2B5EF4-FFF2-40B4-BE49-F238E27FC236}">
                <a16:creationId xmlns:a16="http://schemas.microsoft.com/office/drawing/2014/main" id="{80BB6427-10AD-8776-41B0-9ADEC7128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87" y="3051497"/>
            <a:ext cx="526430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6F573-6F02-2DCB-965F-45180238D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752946-5103-04D4-B480-8649554AF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E3F738-D54E-E722-4A09-1DB14C6F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703EC2-CA29-D912-7EE3-543E236864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5849397" cy="4373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Confirm.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You are now registered. 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 descr="Screenshot of the page where you complete and confirm the Connect order.">
            <a:extLst>
              <a:ext uri="{FF2B5EF4-FFF2-40B4-BE49-F238E27FC236}">
                <a16:creationId xmlns:a16="http://schemas.microsoft.com/office/drawing/2014/main" id="{58C3E2FB-E185-384E-F9C8-ECDE363BA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81" y="2465243"/>
            <a:ext cx="7355898" cy="41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5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TECH SUPPORT &amp; FAQ: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CALL: (800) 331-5094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EMAIL &amp; CHAT: 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sz="28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sz="2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sz="2800" b="1" dirty="0">
                <a:latin typeface="Arial"/>
                <a:cs typeface="Arial"/>
              </a:rPr>
              <a:t>FIND MORE TIPS: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26C44E-95F6-4A17-BBEB-20F164DB5F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FB1409-6A3F-404B-9217-7ED1FD83E38F}">
  <ds:schemaRefs>
    <ds:schemaRef ds:uri="4f83251b-4d3b-4580-8981-be5e2b08b791"/>
    <ds:schemaRef ds:uri="http://purl.org/dc/dcmitype/"/>
    <ds:schemaRef ds:uri="55eee036-b312-4691-be2e-efe9fdaf1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313</TotalTime>
  <Words>530</Words>
  <Application>Microsoft Office PowerPoint</Application>
  <PresentationFormat>Widescreen</PresentationFormat>
  <Paragraphs>77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Cover Slides</vt:lpstr>
      <vt:lpstr>1_Cover Slides</vt:lpstr>
      <vt:lpstr>Master Slide White Header</vt:lpstr>
      <vt:lpstr>Master Slide Gray Header</vt:lpstr>
      <vt:lpstr>McGraw Hill Connect ®</vt:lpstr>
      <vt:lpstr>Make the most of Connect</vt:lpstr>
      <vt:lpstr>Step 1</vt:lpstr>
      <vt:lpstr>Step 2</vt:lpstr>
      <vt:lpstr>Step 3</vt:lpstr>
      <vt:lpstr>Step 4</vt:lpstr>
      <vt:lpstr>Step 5</vt:lpstr>
      <vt:lpstr>Step 6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D2L Brightspace with Regular Deep Integration</dc:title>
  <dc:creator>Herrig, Meghan</dc:creator>
  <cp:lastModifiedBy>Herrig, Meghan</cp:lastModifiedBy>
  <cp:revision>50</cp:revision>
  <dcterms:created xsi:type="dcterms:W3CDTF">2022-02-17T20:16:12Z</dcterms:created>
  <dcterms:modified xsi:type="dcterms:W3CDTF">2024-04-30T23:02:08Z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