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294_72CADE6A.xml" ContentType="application/vnd.ms-powerpoint.comments+xml"/>
  <Override PartName="/ppt/comments/modernComment_296_B7732914.xml" ContentType="application/vnd.ms-powerpoint.comments+xml"/>
  <Override PartName="/ppt/comments/modernComment_298_EE821EC7.xml" ContentType="application/vnd.ms-powerpoint.comments+xml"/>
  <Override PartName="/ppt/comments/modernComment_2A1_F599ED69.xml" ContentType="application/vnd.ms-powerpoint.comments+xml"/>
  <Override PartName="/ppt/comments/modernComment_29A_4914BA74.xml" ContentType="application/vnd.ms-powerpoint.comments+xml"/>
  <Override PartName="/ppt/comments/modernComment_2A0_8474665F.xml" ContentType="application/vnd.ms-powerpoint.comments+xml"/>
  <Override PartName="/ppt/comments/modernComment_29B_372E7D7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1"/>
  </p:notesMasterIdLst>
  <p:handoutMasterIdLst>
    <p:handoutMasterId r:id="rId22"/>
  </p:handoutMasterIdLst>
  <p:sldIdLst>
    <p:sldId id="462" r:id="rId8"/>
    <p:sldId id="659" r:id="rId9"/>
    <p:sldId id="660" r:id="rId10"/>
    <p:sldId id="662" r:id="rId11"/>
    <p:sldId id="664" r:id="rId12"/>
    <p:sldId id="673" r:id="rId13"/>
    <p:sldId id="666" r:id="rId14"/>
    <p:sldId id="672" r:id="rId15"/>
    <p:sldId id="667" r:id="rId16"/>
    <p:sldId id="663" r:id="rId17"/>
    <p:sldId id="668" r:id="rId18"/>
    <p:sldId id="670" r:id="rId19"/>
    <p:sldId id="6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D239BD-D4C6-77DA-93E4-7E92224B9AFA}" name="Bell, Jill" initials="BJ" userId="S::jill.bell@mheducation.com::c5044a3c-6179-4bef-bcc5-e04c252621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54BF7-BD47-0EC6-52FC-0105268C5062}" v="14" dt="2024-04-24T14:31:49.627"/>
    <p1510:client id="{A0F82C40-1D92-9C42-8714-69A63C4FCFA0}" v="3" dt="2024-04-24T14:38:11.705"/>
    <p1510:client id="{C059D438-6FDC-DC51-C462-A6FB2DA4A7A4}" v="58" dt="2024-04-24T14:48:57.364"/>
    <p1510:client id="{C6144C1C-F57B-DAB2-C05A-1B1A19036897}" v="2" dt="2024-04-24T14:18:45.262"/>
    <p1510:client id="{C7E23047-0AED-13B6-CD88-4F506D00274B}" v="4" dt="2024-04-24T15:00:03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omments/modernComment_294_72CADE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3E609E-1C89-4D5B-B990-203B8ADDE86C}" authorId="{D2D239BD-D4C6-77DA-93E4-7E92224B9AFA}" created="2024-04-23T17:44:29.931">
    <pc:sldMkLst xmlns:pc="http://schemas.microsoft.com/office/powerpoint/2013/main/command">
      <pc:docMk/>
      <pc:sldMk cId="1925897834" sldId="660"/>
    </pc:sldMkLst>
    <p188:replyLst>
      <p188:reply id="{C08D66A5-0690-D84B-A8C5-C52E12526924}" authorId="{D2D239BD-D4C6-77DA-93E4-7E92224B9AFA}" created="2024-04-24T14:36:32.698">
        <p188:txBody>
          <a:bodyPr/>
          <a:lstStyle/>
          <a:p>
            <a:r>
              <a:rPr lang="en-US"/>
              <a:t>I updated this slide.</a:t>
            </a:r>
          </a:p>
        </p188:txBody>
      </p188:reply>
    </p188:replyLst>
    <p188:txBody>
      <a:bodyPr/>
      <a:lstStyle/>
      <a:p>
        <a:r>
          <a:rPr lang="en-US"/>
          <a:t>Take all of this with a grain of salt since we are moving away from LTI 1.1/legacy integration.  I would remove the 1st two screen shots since they are Blackboard learn.  You can just add the instructions.  Same as what you have for the LTIA instructions.  </a:t>
        </a:r>
      </a:p>
    </p188:txBody>
  </p188:cm>
</p188:cmLst>
</file>

<file path=ppt/comments/modernComment_296_B77329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2AE3CA-1DF0-4A5D-909B-E78FC3FAF1F8}" authorId="{D2D239BD-D4C6-77DA-93E4-7E92224B9AFA}" created="2024-04-23T17:45:50.936">
    <pc:sldMkLst xmlns:pc="http://schemas.microsoft.com/office/powerpoint/2013/main/command">
      <pc:docMk/>
      <pc:sldMk cId="3077777684" sldId="662"/>
    </pc:sldMkLst>
    <p188:txBody>
      <a:bodyPr/>
      <a:lstStyle/>
      <a:p>
        <a:r>
          <a:rPr lang="en-US"/>
          <a:t>Here I would replace the screen shot where they select the assignment to match the one from LTIA.  I would replace the 2nd screen shot to mirror the new experience.  Plus, LS is so old.  </a:t>
        </a:r>
      </a:p>
    </p188:txBody>
  </p188:cm>
</p188:cmLst>
</file>

<file path=ppt/comments/modernComment_298_EE821E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21C5BC-373A-4B89-A3D7-71FFDDB35F0F}" authorId="{D2D239BD-D4C6-77DA-93E4-7E92224B9AFA}" created="2024-04-23T18:03:58.693">
    <pc:sldMkLst xmlns:pc="http://schemas.microsoft.com/office/powerpoint/2013/main/command">
      <pc:docMk/>
      <pc:sldMk cId="4001504967" sldId="664"/>
    </pc:sldMkLst>
    <p188:replyLst>
      <p188:reply id="{A6EACE99-E57F-2B47-9189-2CACCFC34EF7}" authorId="{D2D239BD-D4C6-77DA-93E4-7E92224B9AFA}" created="2024-04-24T14:36:24.175">
        <p188:txBody>
          <a:bodyPr/>
          <a:lstStyle/>
          <a:p>
            <a:r>
              <a:rPr lang="en-US"/>
              <a:t>I updated this slide.</a:t>
            </a:r>
          </a:p>
        </p188:txBody>
      </p188:reply>
    </p188:replyLst>
    <p188:txBody>
      <a:bodyPr/>
      <a:lstStyle/>
      <a:p>
        <a:r>
          <a:rPr lang="en-US"/>
          <a:t>A new user will need to fill out the profile information.  It doesn't carry over the LMSs information with our legacy integration.  </a:t>
        </a:r>
      </a:p>
    </p188:txBody>
  </p188:cm>
</p188:cmLst>
</file>

<file path=ppt/comments/modernComment_29A_4914BA7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D169527-5835-445E-B6A9-28340F29189A}" authorId="{D2D239BD-D4C6-77DA-93E4-7E92224B9AFA}" created="2024-04-24T14:44:16.159">
    <pc:sldMkLst xmlns:pc="http://schemas.microsoft.com/office/powerpoint/2013/main/command">
      <pc:docMk/>
      <pc:sldMk cId="1226095220" sldId="666"/>
    </pc:sldMkLst>
    <p188:txBody>
      <a:bodyPr/>
      <a:lstStyle/>
      <a:p>
        <a:r>
          <a:rPr lang="en-US"/>
          <a:t>This slide has been updated.</a:t>
        </a:r>
      </a:p>
    </p188:txBody>
  </p188:cm>
</p188:cmLst>
</file>

<file path=ppt/comments/modernComment_29B_372E7D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36F15A-7CCB-474D-BDC9-B6328825C428}" authorId="{D2D239BD-D4C6-77DA-93E4-7E92224B9AFA}" created="2024-04-24T14:48:57.364">
    <pc:sldMkLst xmlns:pc="http://schemas.microsoft.com/office/powerpoint/2013/main/command">
      <pc:docMk/>
      <pc:sldMk cId="925793654" sldId="667"/>
    </pc:sldMkLst>
    <p188:txBody>
      <a:bodyPr/>
      <a:lstStyle/>
      <a:p>
        <a:r>
          <a:rPr lang="en-US"/>
          <a:t>This slide has been updated.</a:t>
        </a:r>
      </a:p>
    </p188:txBody>
  </p188:cm>
</p188:cmLst>
</file>

<file path=ppt/comments/modernComment_2A0_847466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3407A7-7B08-48FC-83BD-91EB49877581}" authorId="{D2D239BD-D4C6-77DA-93E4-7E92224B9AFA}" created="2024-04-24T14:48:48.176">
    <pc:sldMkLst xmlns:pc="http://schemas.microsoft.com/office/powerpoint/2013/main/command">
      <pc:docMk/>
      <pc:sldMk cId="2222220895" sldId="672"/>
    </pc:sldMkLst>
    <p188:txBody>
      <a:bodyPr/>
      <a:lstStyle/>
      <a:p>
        <a:r>
          <a:rPr lang="en-US"/>
          <a:t>This slide has been update</a:t>
        </a:r>
      </a:p>
    </p188:txBody>
  </p188:cm>
</p188:cmLst>
</file>

<file path=ppt/comments/modernComment_2A1_F599ED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2C780A0-8E06-0D45-BDBF-7634BD020F0A}" authorId="{D2D239BD-D4C6-77DA-93E4-7E92224B9AFA}" created="2024-04-24T14:39:11.450">
    <pc:sldMkLst xmlns:pc="http://schemas.microsoft.com/office/powerpoint/2013/main/command">
      <pc:docMk/>
      <pc:sldMk cId="4120505705" sldId="673"/>
    </pc:sldMkLst>
    <p188:txBody>
      <a:bodyPr/>
      <a:lstStyle/>
      <a:p>
        <a:r>
          <a:rPr lang="en-US"/>
          <a:t>I added this slide.
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/>
              <a:t>McGraw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8/10/relationships/comments" Target="../comments/modernComment_294_72CADE6A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8/10/relationships/comments" Target="../comments/modernComment_296_B7732914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8/10/relationships/comments" Target="../comments/modernComment_298_EE821EC7.xml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2A1_F599ED69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29A_4914BA74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2A0_8474665F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29B_372E7D76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Blackboard with Regular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EMAIL &amp; CHAT: </a:t>
            </a:r>
            <a:r>
              <a:rPr lang="en-US" sz="280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ReadAnywhere App</a:t>
            </a:r>
          </a:p>
          <a:p>
            <a:endParaRPr lang="en-US" sz="1600"/>
          </a:p>
          <a:p>
            <a:r>
              <a:rPr lang="en-US" sz="160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/>
          </a:p>
          <a:p>
            <a:r>
              <a:rPr lang="en-US" sz="1600"/>
              <a:t>More than </a:t>
            </a:r>
            <a:r>
              <a:rPr lang="en-US" sz="1600" u="sng"/>
              <a:t>1 million students and instructors </a:t>
            </a:r>
            <a:r>
              <a:rPr lang="en-US" sz="1600"/>
              <a:t>have downloaded the ReadAnywhere app that has a 4.7 rating on the App Store.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 b="1"/>
              <a:t>Connect Tablet App</a:t>
            </a:r>
          </a:p>
          <a:p>
            <a:endParaRPr lang="en-US" sz="1600"/>
          </a:p>
          <a:p>
            <a:r>
              <a:rPr lang="en-US" sz="160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/>
          </a:p>
          <a:p>
            <a:r>
              <a:rPr lang="en-US" sz="1200" i="1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104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117475"/>
            <a:ext cx="4114800" cy="331788"/>
          </a:xfrm>
        </p:spPr>
        <p:txBody>
          <a:bodyPr/>
          <a:lstStyle/>
          <a:p>
            <a:r>
              <a:rPr lang="en-US"/>
              <a:t>THANKS FOR REGISTERING!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BB11B1-C08C-45A8-93A4-EDA087D5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McGraw Hill Connect and </a:t>
            </a:r>
            <a:r>
              <a:rPr lang="en-US" err="1"/>
              <a:t>Proctorio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If your instructor uses remote proctoring for this course...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Proctoring and/or browser-locking services will be used within your Connect assignments.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Equipment needed may include a webcam and/or microphone.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Payment may be required.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A practiced proctored assignment may be available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Additional information regarding proctoring may be included in the syllabus.</a:t>
            </a:r>
          </a:p>
        </p:txBody>
      </p:sp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</a:p>
          <a:p>
            <a:pPr lvl="1" indent="0">
              <a:spcAft>
                <a:spcPts val="600"/>
              </a:spcAft>
              <a:buNone/>
            </a:pP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</a:p>
          <a:p>
            <a:pPr marL="573088" lvl="1" indent="-342900">
              <a:spcAft>
                <a:spcPts val="600"/>
              </a:spcAft>
            </a:pP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3088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free ReadAnywhere app to take your eBook* and </a:t>
            </a:r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SmartBook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/>
              <a:t>*  </a:t>
            </a:r>
            <a:r>
              <a:rPr lang="en-US" sz="1400" i="1"/>
              <a:t>ReadAnywhere supports newer eBooks and </a:t>
            </a:r>
            <a:r>
              <a:rPr lang="en-US" sz="1400" i="1" err="1"/>
              <a:t>SmartBook</a:t>
            </a:r>
            <a:r>
              <a:rPr lang="en-US" sz="1400" i="1"/>
              <a:t> - may not be available in your Connect course.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548" y="1438323"/>
            <a:ext cx="10700507" cy="467226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                Login into your Blackboard account and navigate to your course.  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                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                                                          If you are not sure if you have a Blackboard account, check with                 your instructor.</a:t>
            </a:r>
          </a:p>
          <a:p>
            <a:endParaRPr lang="en-US"/>
          </a:p>
        </p:txBody>
      </p:sp>
      <p:pic>
        <p:nvPicPr>
          <p:cNvPr id="2" name="Picture 1" descr="Student in computer lab typing on laptop.">
            <a:extLst>
              <a:ext uri="{FF2B5EF4-FFF2-40B4-BE49-F238E27FC236}">
                <a16:creationId xmlns:a16="http://schemas.microsoft.com/office/drawing/2014/main" id="{DDA03CED-8647-4F6F-C286-D69216A98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57" y="1717147"/>
            <a:ext cx="3660775" cy="36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/>
          <a:lstStyle/>
          <a:p>
            <a:r>
              <a:rPr lang="en-US"/>
              <a:t>Navigate to the content area and find a Connect assignment link. </a:t>
            </a:r>
          </a:p>
          <a:p>
            <a:r>
              <a:rPr lang="en-US"/>
              <a:t>   </a:t>
            </a:r>
          </a:p>
          <a:p>
            <a:r>
              <a:rPr lang="en-US"/>
              <a:t>Next click on a Connect Assignment link to start the registration process.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1B9F32-9B84-9EA4-75AC-765FC0E78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24" y="3327401"/>
            <a:ext cx="6127750" cy="25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C18169-C397-43EA-BFFD-9E5CF35B31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 algn="l" rtl="0" fontAlgn="base"/>
            <a:r>
              <a:rPr lang="en-US" sz="1800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Enter your email address and click </a:t>
            </a:r>
            <a:r>
              <a:rPr lang="en-US" sz="1800" b="1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Begin</a:t>
            </a:r>
            <a:r>
              <a:rPr lang="en-US" sz="1800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800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If you receive the message, </a:t>
            </a:r>
            <a:r>
              <a:rPr lang="en-US" sz="1800" b="1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You have a Connect Account</a:t>
            </a:r>
            <a:r>
              <a:rPr lang="en-US" sz="1800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but have forgotten your password, click </a:t>
            </a:r>
            <a:r>
              <a:rPr lang="en-US" sz="1800" b="1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Forgot Password. </a:t>
            </a:r>
            <a:endParaRPr lang="en-US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b="1"/>
              <a:t>*</a:t>
            </a:r>
            <a:r>
              <a:rPr lang="en-US"/>
              <a:t>Depending on your school you might skip this step. That’s ok! Just continue the process from that step to the end. </a:t>
            </a:r>
            <a:endParaRPr lang="en-US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74A39-1BC5-78BC-1E46-B87E03DB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688" y="1254967"/>
            <a:ext cx="6993102" cy="45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C18169-C397-43EA-BFFD-9E5CF35B31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>
                <a:latin typeface="Arial"/>
                <a:cs typeface="Arial"/>
              </a:rPr>
              <a:t>Create your account: Enter email, First and Last Name, create a password and select a security question. 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>
                <a:latin typeface="Arial"/>
                <a:cs typeface="Arial"/>
              </a:rPr>
              <a:t>We recommend using your school email address when creating an account. </a:t>
            </a:r>
          </a:p>
          <a:p>
            <a:pPr>
              <a:spcBef>
                <a:spcPts val="600"/>
              </a:spcBef>
            </a:pPr>
            <a:r>
              <a:rPr lang="en-US">
                <a:latin typeface="Arial"/>
                <a:cs typeface="Arial"/>
              </a:rPr>
              <a:t>To receive text alerts, enter your mobile number.  Agree to the Terms and Conditions and then click </a:t>
            </a:r>
            <a:r>
              <a:rPr lang="en-US" b="1">
                <a:latin typeface="Arial"/>
                <a:cs typeface="Arial"/>
              </a:rPr>
              <a:t>Continue</a:t>
            </a:r>
            <a:r>
              <a:rPr lang="en-US" sz="1600">
                <a:latin typeface="Arial"/>
                <a:cs typeface="Arial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546B20-A8B9-7088-1213-BB3DEB56E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349" y="1212849"/>
            <a:ext cx="5972783" cy="52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057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>
                <a:solidFill>
                  <a:prstClr val="black"/>
                </a:solidFill>
                <a:cs typeface="Times New Roman" panose="02020603050405020304" pitchFamily="18" charset="0"/>
              </a:rPr>
              <a:t>You have three registration options.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>
                <a:solidFill>
                  <a:srgbClr val="692146"/>
                </a:solidFill>
                <a:latin typeface="Arial"/>
                <a:ea typeface="Calibri" panose="020F0502020204030204" pitchFamily="34" charset="0"/>
                <a:cs typeface="Times New Roman"/>
              </a:rPr>
              <a:t>Connect Access Code</a:t>
            </a:r>
            <a:r>
              <a:rPr lang="en-US" b="1">
                <a:solidFill>
                  <a:srgbClr val="7030A0"/>
                </a:solidFill>
                <a:latin typeface="Arial"/>
                <a:ea typeface="Calibri" panose="020F0502020204030204" pitchFamily="34" charset="0"/>
                <a:cs typeface="Times New Roman"/>
              </a:rPr>
              <a:t>: 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Enter a Connect access code and click</a:t>
            </a:r>
            <a:r>
              <a:rPr lang="en-US" b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 REDEEM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.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>
                <a:solidFill>
                  <a:srgbClr val="EC7700"/>
                </a:solidFill>
                <a:latin typeface="Arial"/>
                <a:ea typeface="Calibri" panose="020F0502020204030204" pitchFamily="34" charset="0"/>
                <a:cs typeface="Times New Roman"/>
              </a:rPr>
              <a:t>Purchase Online:</a:t>
            </a:r>
            <a:r>
              <a:rPr lang="en-US" b="1">
                <a:solidFill>
                  <a:srgbClr val="ED7D31"/>
                </a:solidFill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Click </a:t>
            </a:r>
            <a:r>
              <a:rPr lang="en-US" b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BUY IT 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to use a credit card, PayPal or Venmo.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>
                <a:solidFill>
                  <a:srgbClr val="E21A23"/>
                </a:solidFill>
                <a:latin typeface="Arial"/>
                <a:ea typeface="Calibri" panose="020F0502020204030204" pitchFamily="34" charset="0"/>
                <a:cs typeface="Arial"/>
              </a:rPr>
              <a:t>Temporary Access: 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Click</a:t>
            </a:r>
            <a:r>
              <a:rPr lang="en-US" b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 ACCESS NOW 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for two-week temporary access</a:t>
            </a:r>
            <a:r>
              <a:rPr lang="en-US" sz="140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.</a:t>
            </a:r>
          </a:p>
        </p:txBody>
      </p:sp>
      <p:pic>
        <p:nvPicPr>
          <p:cNvPr id="3" name="Picture 2" descr="A screenshot of the registration options">
            <a:extLst>
              <a:ext uri="{FF2B5EF4-FFF2-40B4-BE49-F238E27FC236}">
                <a16:creationId xmlns:a16="http://schemas.microsoft.com/office/drawing/2014/main" id="{2EBACBF7-755B-F4AA-5442-CDAF71AE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153" y="1016000"/>
            <a:ext cx="8110227" cy="55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52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77747-54EB-4019-AD16-095DD7E76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798552-EE20-18CA-F294-A3D0BAF3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Step 6 If You Choose To Purchase</a:t>
            </a:r>
            <a:endParaRPr lang="en-US"/>
          </a:p>
        </p:txBody>
      </p:sp>
      <p:pic>
        <p:nvPicPr>
          <p:cNvPr id="5" name="Picture 4" descr="Screenshots of the screens you will encounter if you choose to purchase ">
            <a:extLst>
              <a:ext uri="{FF2B5EF4-FFF2-40B4-BE49-F238E27FC236}">
                <a16:creationId xmlns:a16="http://schemas.microsoft.com/office/drawing/2014/main" id="{06B0640B-0CF5-0347-D27C-1E3DDB68C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68" y="1324597"/>
            <a:ext cx="5435601" cy="2055330"/>
          </a:xfrm>
          <a:prstGeom prst="rect">
            <a:avLst/>
          </a:prstGeom>
        </p:spPr>
      </p:pic>
      <p:pic>
        <p:nvPicPr>
          <p:cNvPr id="7" name="Picture 6" descr="Screenshot of the info to fill out for billing">
            <a:extLst>
              <a:ext uri="{FF2B5EF4-FFF2-40B4-BE49-F238E27FC236}">
                <a16:creationId xmlns:a16="http://schemas.microsoft.com/office/drawing/2014/main" id="{15023523-0C22-C943-2D3F-6EC3BAA9D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228" y="2628347"/>
            <a:ext cx="4864152" cy="34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208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Regular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7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3" y="1736496"/>
            <a:ext cx="4515151" cy="4374092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You are now registered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shot of the confirmation screen">
            <a:extLst>
              <a:ext uri="{FF2B5EF4-FFF2-40B4-BE49-F238E27FC236}">
                <a16:creationId xmlns:a16="http://schemas.microsoft.com/office/drawing/2014/main" id="{09F28C74-263B-89EE-E6DE-7C193118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97" y="2103921"/>
            <a:ext cx="101250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36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C8FB24-F914-4F65-BE97-B3DE1B01FFB4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55eee036-b312-4691-be2e-efe9fdaf1737"/>
    <ds:schemaRef ds:uri="http://schemas.openxmlformats.org/package/2006/metadata/core-properties"/>
    <ds:schemaRef ds:uri="4f83251b-4d3b-4580-8981-be5e2b08b791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2</TotalTime>
  <Words>587</Words>
  <Application>Microsoft Office PowerPoint</Application>
  <PresentationFormat>Widescreen</PresentationFormat>
  <Paragraphs>88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Step 6 If You Choose To Purchase</vt:lpstr>
      <vt:lpstr>Step 7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with Regular Deep Integration</dc:title>
  <dc:creator>Herrig, Meghan</dc:creator>
  <cp:lastModifiedBy>Herrig, Meghan</cp:lastModifiedBy>
  <cp:revision>2</cp:revision>
  <dcterms:created xsi:type="dcterms:W3CDTF">2022-02-17T20:16:12Z</dcterms:created>
  <dcterms:modified xsi:type="dcterms:W3CDTF">2024-04-30T22:57:54Z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