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1"/>
  </p:notesMasterIdLst>
  <p:handoutMasterIdLst>
    <p:handoutMasterId r:id="rId22"/>
  </p:handoutMasterIdLst>
  <p:sldIdLst>
    <p:sldId id="462" r:id="rId8"/>
    <p:sldId id="671" r:id="rId9"/>
    <p:sldId id="670" r:id="rId10"/>
    <p:sldId id="675" r:id="rId11"/>
    <p:sldId id="662" r:id="rId12"/>
    <p:sldId id="664" r:id="rId13"/>
    <p:sldId id="667" r:id="rId14"/>
    <p:sldId id="668" r:id="rId15"/>
    <p:sldId id="676" r:id="rId16"/>
    <p:sldId id="663" r:id="rId17"/>
    <p:sldId id="674" r:id="rId18"/>
    <p:sldId id="672" r:id="rId19"/>
    <p:sldId id="6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104A6-5522-9381-7568-B62476EEA618}" v="9" dt="2024-04-22T19:08:28.741"/>
    <p1510:client id="{323735B8-F670-42EF-A830-EEE6A06F7AC8}" v="1" dt="2024-04-22T15:42:56.950"/>
    <p1510:client id="{ABE99C7C-8EC0-3AAC-8C73-39FBDEBB1733}" v="119" dt="2024-04-24T14:22:50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/>
              <a:t>McGraw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/>
              <a:t>Blackboard LTIA with Regular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EMAIL &amp; CHAT: </a:t>
            </a:r>
            <a:r>
              <a:rPr lang="en-US" sz="280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ReadAnywhere App</a:t>
            </a:r>
          </a:p>
          <a:p>
            <a:endParaRPr lang="en-US" sz="1600"/>
          </a:p>
          <a:p>
            <a:r>
              <a:rPr lang="en-US" sz="160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/>
          </a:p>
          <a:p>
            <a:r>
              <a:rPr lang="en-US" sz="1600"/>
              <a:t>More than </a:t>
            </a:r>
            <a:r>
              <a:rPr lang="en-US" sz="1600" u="sng"/>
              <a:t>1 million students and instructors </a:t>
            </a:r>
            <a:r>
              <a:rPr lang="en-US" sz="1600"/>
              <a:t>have downloaded the ReadAnywhere app that has a 4.7 rating on the App Store.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 b="1"/>
              <a:t>Connect Tablet App</a:t>
            </a:r>
          </a:p>
          <a:p>
            <a:endParaRPr lang="en-US" sz="1600"/>
          </a:p>
          <a:p>
            <a:r>
              <a:rPr lang="en-US" sz="160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/>
          </a:p>
          <a:p>
            <a:r>
              <a:rPr lang="en-US" sz="1200" i="1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McGraw Hill Connect and </a:t>
            </a:r>
            <a:r>
              <a:rPr lang="en-US" err="1"/>
              <a:t>Proctorio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LTIA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Stay Organized </a:t>
            </a:r>
          </a:p>
          <a:p>
            <a:pPr marL="573088" lvl="1" indent="-342900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</a:p>
          <a:p>
            <a:pPr lvl="1" indent="0">
              <a:spcAft>
                <a:spcPts val="600"/>
              </a:spcAft>
              <a:buNone/>
            </a:pP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</a:p>
          <a:p>
            <a:pPr marL="573088" lvl="1" indent="-342900">
              <a:spcAft>
                <a:spcPts val="600"/>
              </a:spcAft>
            </a:pP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3088" lvl="1" indent="-342900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free ReadAnywhere app to take your eBook* and </a:t>
            </a:r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SmartBook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/>
              <a:t>*  </a:t>
            </a:r>
            <a:r>
              <a:rPr lang="en-US" sz="1400" i="1"/>
              <a:t>ReadAnywhere supports newer eBooks and </a:t>
            </a:r>
            <a:r>
              <a:rPr lang="en-US" sz="1400" i="1" err="1"/>
              <a:t>SmartBook</a:t>
            </a:r>
            <a:r>
              <a:rPr lang="en-US" sz="1400" i="1"/>
              <a:t> - may not be available in your Connect course.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LTIA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06E963-68C8-448D-B030-5D6A03D4F5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          </a:t>
            </a:r>
            <a:endParaRPr lang="en-US"/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                Login into your Blackboard account and navigate to your course.  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                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                                                          If you are not sure if you have a Blackboard account, check with                 your instructor.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pic>
        <p:nvPicPr>
          <p:cNvPr id="2" name="Picture 1" descr="Student in computer lab typing on laptop.">
            <a:extLst>
              <a:ext uri="{FF2B5EF4-FFF2-40B4-BE49-F238E27FC236}">
                <a16:creationId xmlns:a16="http://schemas.microsoft.com/office/drawing/2014/main" id="{203B8623-7514-738B-2DE6-4E27978B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42" y="2169400"/>
            <a:ext cx="3306161" cy="32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5214164" cy="365125"/>
          </a:xfrm>
        </p:spPr>
        <p:txBody>
          <a:bodyPr/>
          <a:lstStyle/>
          <a:p>
            <a:r>
              <a:rPr lang="en-US"/>
              <a:t>Blackboard LTIA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F9C7FC-B176-4753-BFFF-D17D19320A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4" y="1736725"/>
            <a:ext cx="2988126" cy="4373563"/>
          </a:xfrm>
        </p:spPr>
        <p:txBody>
          <a:bodyPr/>
          <a:lstStyle/>
          <a:p>
            <a:r>
              <a:rPr lang="en-US"/>
              <a:t>Navigate to a Connect assignment link and click on it.    </a:t>
            </a:r>
          </a:p>
        </p:txBody>
      </p:sp>
      <p:grpSp>
        <p:nvGrpSpPr>
          <p:cNvPr id="5" name="Group 4" descr="Screenshot of what the connect assignment looks like in the Blackboard original 9.1 version. ">
            <a:extLst>
              <a:ext uri="{FF2B5EF4-FFF2-40B4-BE49-F238E27FC236}">
                <a16:creationId xmlns:a16="http://schemas.microsoft.com/office/drawing/2014/main" id="{098073ED-0F95-4489-8B30-29244240216F}"/>
              </a:ext>
            </a:extLst>
          </p:cNvPr>
          <p:cNvGrpSpPr/>
          <p:nvPr/>
        </p:nvGrpSpPr>
        <p:grpSpPr>
          <a:xfrm>
            <a:off x="5076786" y="1606264"/>
            <a:ext cx="4245870" cy="2324835"/>
            <a:chOff x="5076786" y="1638973"/>
            <a:chExt cx="4245870" cy="2324835"/>
          </a:xfrm>
        </p:grpSpPr>
        <p:pic>
          <p:nvPicPr>
            <p:cNvPr id="9" name="Picture 8" descr="Image of Connect Assignment Link">
              <a:extLst>
                <a:ext uri="{FF2B5EF4-FFF2-40B4-BE49-F238E27FC236}">
                  <a16:creationId xmlns:a16="http://schemas.microsoft.com/office/drawing/2014/main" id="{3CA6771D-1C78-4628-8DA2-15C7E1DC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6786" y="1946750"/>
              <a:ext cx="4163314" cy="201705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C8D231-48B3-4151-8F49-7C546EF5FD2F}"/>
                </a:ext>
              </a:extLst>
            </p:cNvPr>
            <p:cNvSpPr txBox="1"/>
            <p:nvPr/>
          </p:nvSpPr>
          <p:spPr>
            <a:xfrm>
              <a:off x="7158443" y="1638973"/>
              <a:ext cx="216421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9.1/Original Course View</a:t>
              </a:r>
              <a:endParaRPr lang="en-US" sz="1400">
                <a:cs typeface="Arial"/>
              </a:endParaRPr>
            </a:p>
          </p:txBody>
        </p:sp>
      </p:grpSp>
      <p:grpSp>
        <p:nvGrpSpPr>
          <p:cNvPr id="16" name="Group 15" descr="Screenshot of what the assignment link looks like in the Blackboard Ultra course view">
            <a:extLst>
              <a:ext uri="{FF2B5EF4-FFF2-40B4-BE49-F238E27FC236}">
                <a16:creationId xmlns:a16="http://schemas.microsoft.com/office/drawing/2014/main" id="{5432C4B5-886E-40A2-8894-3FF25E18D592}"/>
              </a:ext>
            </a:extLst>
          </p:cNvPr>
          <p:cNvGrpSpPr/>
          <p:nvPr/>
        </p:nvGrpSpPr>
        <p:grpSpPr>
          <a:xfrm>
            <a:off x="5076786" y="4151867"/>
            <a:ext cx="6307178" cy="2305325"/>
            <a:chOff x="5076786" y="4151867"/>
            <a:chExt cx="6307178" cy="2305325"/>
          </a:xfrm>
        </p:grpSpPr>
        <p:pic>
          <p:nvPicPr>
            <p:cNvPr id="11" name="Picture 10" descr="Image of Connect Assignment Link">
              <a:extLst>
                <a:ext uri="{FF2B5EF4-FFF2-40B4-BE49-F238E27FC236}">
                  <a16:creationId xmlns:a16="http://schemas.microsoft.com/office/drawing/2014/main" id="{8AEBE064-234E-43E0-A038-1B24D493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786" y="4459644"/>
              <a:ext cx="6117488" cy="199754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0CB13F-4F43-41D4-A670-7A1EB978750F}"/>
                </a:ext>
              </a:extLst>
            </p:cNvPr>
            <p:cNvSpPr txBox="1"/>
            <p:nvPr/>
          </p:nvSpPr>
          <p:spPr>
            <a:xfrm>
              <a:off x="9658982" y="4151867"/>
              <a:ext cx="172498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Ultra Course View</a:t>
              </a:r>
              <a:endParaRPr lang="en-US" sz="140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11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513027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333333"/>
              </a:solidFill>
              <a:latin typeface="Arial" panose="020B0604020202020204"/>
            </a:endParaRP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Blackboard LTIA </a:t>
            </a:r>
            <a:r>
              <a:rPr lang="en-US">
                <a:solidFill>
                  <a:srgbClr val="333333"/>
                </a:solidFill>
                <a:latin typeface="Arial" panose="020B0604020202020204"/>
              </a:rPr>
              <a:t>with Regular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Deep Integration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Click </a:t>
            </a:r>
            <a:r>
              <a:rPr lang="en-US" b="1"/>
              <a:t>Begin</a:t>
            </a:r>
            <a:r>
              <a:rPr lang="en-US"/>
              <a:t>. </a:t>
            </a:r>
          </a:p>
        </p:txBody>
      </p:sp>
      <p:pic>
        <p:nvPicPr>
          <p:cNvPr id="9" name="Picture 8" descr="Image shows Connect prompt where there is a blue rectangular box where you will click to begin registration. ">
            <a:extLst>
              <a:ext uri="{FF2B5EF4-FFF2-40B4-BE49-F238E27FC236}">
                <a16:creationId xmlns:a16="http://schemas.microsoft.com/office/drawing/2014/main" id="{C7168A75-EE42-4FB6-8261-CB672617B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34" y="2722586"/>
            <a:ext cx="5580896" cy="25201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5138664" cy="365125"/>
          </a:xfrm>
        </p:spPr>
        <p:txBody>
          <a:bodyPr/>
          <a:lstStyle/>
          <a:p>
            <a:pPr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Blackboard LTIA </a:t>
            </a:r>
            <a:r>
              <a:rPr lang="en-US">
                <a:solidFill>
                  <a:srgbClr val="333333"/>
                </a:solidFill>
                <a:latin typeface="Arial" panose="020B0604020202020204"/>
              </a:rPr>
              <a:t>with Regular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Deep Integration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D3AFA3-E301-4387-AA97-4F3448D18D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Sign In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with an existing Connect account or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Create Account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b="0" i="0">
                <a:solidFill>
                  <a:srgbClr val="172B4D"/>
                </a:solidFill>
                <a:effectLst/>
                <a:latin typeface="+mn-lt"/>
              </a:rPr>
              <a:t>Connect will create an auto-paired account using information from the LMS launch.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endParaRPr lang="en-US" sz="1600"/>
          </a:p>
        </p:txBody>
      </p:sp>
      <p:pic>
        <p:nvPicPr>
          <p:cNvPr id="9" name="Picture 8" descr="The prompt on the left of the screen is where you create a new account. The prompt on the right is where you enter an existing email address and password for Connect. ">
            <a:extLst>
              <a:ext uri="{FF2B5EF4-FFF2-40B4-BE49-F238E27FC236}">
                <a16:creationId xmlns:a16="http://schemas.microsoft.com/office/drawing/2014/main" id="{036EA513-8F7F-4143-93B6-B3E15523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547" y="2161160"/>
            <a:ext cx="6520417" cy="31187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LTIA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7141A6-82A6-49C1-A763-17810AAB7D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 lvl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>
                <a:solidFill>
                  <a:prstClr val="black"/>
                </a:solidFill>
                <a:cs typeface="Times New Roman" panose="02020603050405020304" pitchFamily="18" charset="0"/>
              </a:rPr>
              <a:t>You have three registration options.</a:t>
            </a:r>
            <a:endParaRPr lang="en-US" sz="16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400" b="1">
                <a:solidFill>
                  <a:srgbClr val="6921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 Code</a:t>
            </a:r>
            <a:r>
              <a:rPr lang="en-US" sz="140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Enter a Connect access code and click</a:t>
            </a:r>
            <a:r>
              <a:rPr lang="en-US" sz="14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Redeem</a:t>
            </a:r>
            <a:r>
              <a:rPr lang="en-US" sz="14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400" b="1">
                <a:solidFill>
                  <a:srgbClr val="EC77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Online:</a:t>
            </a:r>
            <a:r>
              <a:rPr lang="en-US" sz="1400" b="1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14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</a:t>
            </a:r>
            <a:r>
              <a:rPr lang="en-US" sz="14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use a credit card, Venmo or PayPal.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400" b="1">
                <a:solidFill>
                  <a:srgbClr val="E21A23"/>
                </a:solidFill>
                <a:ea typeface="Calibri" panose="020F0502020204030204" pitchFamily="34" charset="0"/>
              </a:rPr>
              <a:t>Temporary Access: </a:t>
            </a:r>
            <a:r>
              <a:rPr lang="en-US" sz="1400">
                <a:solidFill>
                  <a:prstClr val="black"/>
                </a:solidFill>
                <a:ea typeface="Calibri" panose="020F0502020204030204" pitchFamily="34" charset="0"/>
              </a:rPr>
              <a:t>Click</a:t>
            </a:r>
            <a:r>
              <a:rPr lang="en-US" sz="1400" b="1">
                <a:solidFill>
                  <a:prstClr val="black"/>
                </a:solidFill>
                <a:ea typeface="Calibri" panose="020F0502020204030204" pitchFamily="34" charset="0"/>
              </a:rPr>
              <a:t> Access Now </a:t>
            </a:r>
            <a:r>
              <a:rPr lang="en-US" sz="1400">
                <a:solidFill>
                  <a:prstClr val="black"/>
                </a:solidFill>
                <a:ea typeface="Calibri" panose="020F0502020204030204" pitchFamily="34" charset="0"/>
              </a:rPr>
              <a:t>for two-week temporary access</a:t>
            </a:r>
            <a:r>
              <a:rPr lang="en-US" sz="11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/>
          </a:p>
        </p:txBody>
      </p:sp>
      <p:pic>
        <p:nvPicPr>
          <p:cNvPr id="2" name="Picture 1" descr="Screenshot of the Connect Course Access page showing the 3 different purchase options.">
            <a:extLst>
              <a:ext uri="{FF2B5EF4-FFF2-40B4-BE49-F238E27FC236}">
                <a16:creationId xmlns:a16="http://schemas.microsoft.com/office/drawing/2014/main" id="{445FE35E-FDCD-6AF4-2E07-F31B0182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512" y="1385455"/>
            <a:ext cx="6145660" cy="47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LTIA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6</a:t>
            </a:r>
          </a:p>
        </p:txBody>
      </p:sp>
      <p:pic>
        <p:nvPicPr>
          <p:cNvPr id="3" name="Picture 2" descr="Screenshot of the Secure checkout page.">
            <a:extLst>
              <a:ext uri="{FF2B5EF4-FFF2-40B4-BE49-F238E27FC236}">
                <a16:creationId xmlns:a16="http://schemas.microsoft.com/office/drawing/2014/main" id="{0A7DA9E0-F0FE-CC6C-9C3E-B2C4A8CF6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8" y="1633469"/>
            <a:ext cx="5528830" cy="3813464"/>
          </a:xfrm>
          <a:prstGeom prst="rect">
            <a:avLst/>
          </a:prstGeom>
        </p:spPr>
      </p:pic>
      <p:pic>
        <p:nvPicPr>
          <p:cNvPr id="5" name="Picture 4" descr="Screenshot of the bottom half of the secure checkout page where the billing address is completed. Click Review Order once filled out. ">
            <a:extLst>
              <a:ext uri="{FF2B5EF4-FFF2-40B4-BE49-F238E27FC236}">
                <a16:creationId xmlns:a16="http://schemas.microsoft.com/office/drawing/2014/main" id="{EB014119-5ECC-FB0C-C3F0-6790723CC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76" y="3024620"/>
            <a:ext cx="5199785" cy="31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4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A233C-99AE-56FF-FC2F-9866BE1A2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C07C1-6500-0E4B-145F-5FAB344D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LTIA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1D8FEA-DB85-1A3B-FA2F-072895B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Step 7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093E1B-3952-BC43-8FE4-ECE4A8BAD2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7065354" cy="4373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You are now registered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2" name="Picture 1" descr="Screenshot of the page where you complete and confirm the Connect order.">
            <a:extLst>
              <a:ext uri="{FF2B5EF4-FFF2-40B4-BE49-F238E27FC236}">
                <a16:creationId xmlns:a16="http://schemas.microsoft.com/office/drawing/2014/main" id="{FF4ACCC6-5FA0-62F3-8A5C-4176007E7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3" y="2776970"/>
            <a:ext cx="5667375" cy="31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93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FB1409-6A3F-404B-9217-7ED1FD83E38F}">
  <ds:schemaRefs>
    <ds:schemaRef ds:uri="4f83251b-4d3b-4580-8981-be5e2b08b791"/>
    <ds:schemaRef ds:uri="55eee036-b312-4691-be2e-efe9fdaf17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06C1BC-044B-40D8-9DFC-2E85DA905011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Step 6</vt:lpstr>
      <vt:lpstr>Step 7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LTIA with Regular Deep Integration</dc:title>
  <dc:creator>Herrig, Meghan</dc:creator>
  <cp:revision>2</cp:revision>
  <dcterms:created xsi:type="dcterms:W3CDTF">2022-02-17T20:16:12Z</dcterms:created>
  <dcterms:modified xsi:type="dcterms:W3CDTF">2024-05-06T15:26:17Z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